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4" r:id="rId6"/>
    <p:sldId id="267" r:id="rId7"/>
    <p:sldId id="261" r:id="rId8"/>
    <p:sldId id="262" r:id="rId9"/>
    <p:sldId id="266" r:id="rId10"/>
    <p:sldId id="263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C8A8F-D3E2-44C2-A6E6-10001C0A144D}" type="datetimeFigureOut">
              <a:rPr lang="cs-CZ" smtClean="0"/>
              <a:pPr/>
              <a:t>16.10.2020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EF559-8282-49B0-A81B-457E585A810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C8A8F-D3E2-44C2-A6E6-10001C0A144D}" type="datetimeFigureOut">
              <a:rPr lang="cs-CZ" smtClean="0"/>
              <a:pPr/>
              <a:t>16.10.2020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EF559-8282-49B0-A81B-457E585A810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C8A8F-D3E2-44C2-A6E6-10001C0A144D}" type="datetimeFigureOut">
              <a:rPr lang="cs-CZ" smtClean="0"/>
              <a:pPr/>
              <a:t>16.10.2020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EF559-8282-49B0-A81B-457E585A810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C8A8F-D3E2-44C2-A6E6-10001C0A144D}" type="datetimeFigureOut">
              <a:rPr lang="cs-CZ" smtClean="0"/>
              <a:pPr/>
              <a:t>16.10.2020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EF559-8282-49B0-A81B-457E585A810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C8A8F-D3E2-44C2-A6E6-10001C0A144D}" type="datetimeFigureOut">
              <a:rPr lang="cs-CZ" smtClean="0"/>
              <a:pPr/>
              <a:t>16.10.2020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622EF559-8282-49B0-A81B-457E585A810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C8A8F-D3E2-44C2-A6E6-10001C0A144D}" type="datetimeFigureOut">
              <a:rPr lang="cs-CZ" smtClean="0"/>
              <a:pPr/>
              <a:t>16.10.2020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EF559-8282-49B0-A81B-457E585A810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C8A8F-D3E2-44C2-A6E6-10001C0A144D}" type="datetimeFigureOut">
              <a:rPr lang="cs-CZ" smtClean="0"/>
              <a:pPr/>
              <a:t>16.10.2020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EF559-8282-49B0-A81B-457E585A810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C8A8F-D3E2-44C2-A6E6-10001C0A144D}" type="datetimeFigureOut">
              <a:rPr lang="cs-CZ" smtClean="0"/>
              <a:pPr/>
              <a:t>16.10.2020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EF559-8282-49B0-A81B-457E585A810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C8A8F-D3E2-44C2-A6E6-10001C0A144D}" type="datetimeFigureOut">
              <a:rPr lang="cs-CZ" smtClean="0"/>
              <a:pPr/>
              <a:t>16.10.2020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EF559-8282-49B0-A81B-457E585A810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C8A8F-D3E2-44C2-A6E6-10001C0A144D}" type="datetimeFigureOut">
              <a:rPr lang="cs-CZ" smtClean="0"/>
              <a:pPr/>
              <a:t>16.10.2020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EF559-8282-49B0-A81B-457E585A810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cs-CZ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Klepnutím na ikonu přidáte obrázek.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C8A8F-D3E2-44C2-A6E6-10001C0A144D}" type="datetimeFigureOut">
              <a:rPr lang="cs-CZ" smtClean="0"/>
              <a:pPr/>
              <a:t>16.10.2020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EF559-8282-49B0-A81B-457E585A810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95C8A8F-D3E2-44C2-A6E6-10001C0A144D}" type="datetimeFigureOut">
              <a:rPr lang="cs-CZ" smtClean="0"/>
              <a:pPr/>
              <a:t>16.10.2020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22EF559-8282-49B0-A81B-457E585A8107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3. Paul </a:t>
            </a:r>
            <a:r>
              <a:rPr lang="cs-CZ" dirty="0" err="1" smtClean="0"/>
              <a:t>muldoon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(</a:t>
            </a:r>
            <a:r>
              <a:rPr lang="cs-CZ" dirty="0" err="1" smtClean="0"/>
              <a:t>b</a:t>
            </a:r>
            <a:r>
              <a:rPr lang="cs-CZ" dirty="0" smtClean="0"/>
              <a:t>. 1951)</a:t>
            </a:r>
            <a:endParaRPr lang="en-GB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Study questions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endParaRPr lang="cs-CZ" b="1" dirty="0" smtClean="0"/>
          </a:p>
          <a:p>
            <a:pPr lvl="0"/>
            <a:r>
              <a:rPr lang="en-GB" dirty="0" smtClean="0"/>
              <a:t>Try to find and describe ‘patterns’ (rhythms, rhymes, repeated images, etc.) in Muldoon’s poems. </a:t>
            </a:r>
            <a:endParaRPr lang="cs-CZ" dirty="0" smtClean="0"/>
          </a:p>
          <a:p>
            <a:pPr lvl="0"/>
            <a:r>
              <a:rPr lang="en-GB" dirty="0" smtClean="0"/>
              <a:t>Does ‘</a:t>
            </a:r>
            <a:r>
              <a:rPr lang="en-GB" dirty="0" err="1" smtClean="0"/>
              <a:t>Quoof</a:t>
            </a:r>
            <a:r>
              <a:rPr lang="en-GB" dirty="0" smtClean="0"/>
              <a:t>’ bring about disturbance of people’s ordinary vision? If so, how exactly?</a:t>
            </a:r>
            <a:endParaRPr lang="cs-CZ" dirty="0" smtClean="0"/>
          </a:p>
          <a:p>
            <a:pPr lvl="0"/>
            <a:r>
              <a:rPr lang="en-GB" dirty="0" smtClean="0"/>
              <a:t>Analyse the social function of language as illustrated by ‘</a:t>
            </a:r>
            <a:r>
              <a:rPr lang="en-GB" dirty="0" err="1" smtClean="0"/>
              <a:t>Anseo</a:t>
            </a:r>
            <a:r>
              <a:rPr lang="en-GB" dirty="0" smtClean="0"/>
              <a:t>’.</a:t>
            </a:r>
            <a:endParaRPr lang="cs-CZ" dirty="0" smtClean="0"/>
          </a:p>
          <a:p>
            <a:pPr lvl="0"/>
            <a:r>
              <a:rPr lang="en-GB" dirty="0" smtClean="0"/>
              <a:t>What forms of authority does ‘Duffy’s Circus’ question?</a:t>
            </a:r>
            <a:endParaRPr lang="cs-CZ" dirty="0" smtClean="0"/>
          </a:p>
          <a:p>
            <a:pPr lvl="0"/>
            <a:r>
              <a:rPr lang="en-GB" dirty="0" smtClean="0"/>
              <a:t>What does the father-figure in ‘Duffy’s Circus’ possibly represent?</a:t>
            </a:r>
            <a:endParaRPr lang="cs-CZ" dirty="0" smtClean="0"/>
          </a:p>
          <a:p>
            <a:pPr>
              <a:buNone/>
            </a:pPr>
            <a:endParaRPr lang="en-US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General</a:t>
            </a:r>
            <a:r>
              <a:rPr lang="cs-CZ" dirty="0" smtClean="0"/>
              <a:t> </a:t>
            </a:r>
            <a:r>
              <a:rPr lang="cs-CZ" dirty="0" err="1" smtClean="0"/>
              <a:t>characteristics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Northern Irish poet </a:t>
            </a:r>
            <a:endParaRPr lang="cs-CZ" dirty="0" smtClean="0"/>
          </a:p>
          <a:p>
            <a:r>
              <a:rPr lang="en-US" dirty="0" smtClean="0"/>
              <a:t>Paul Muldoon</a:t>
            </a:r>
            <a:r>
              <a:rPr lang="cs-CZ" dirty="0" smtClean="0"/>
              <a:t>‘s </a:t>
            </a:r>
            <a:r>
              <a:rPr lang="en-US" dirty="0" smtClean="0"/>
              <a:t>innovative approach to poetic language has had a wide influence on contemporary British and </a:t>
            </a:r>
            <a:r>
              <a:rPr lang="en-US" smtClean="0"/>
              <a:t>Irish </a:t>
            </a:r>
            <a:r>
              <a:rPr lang="en-US" smtClean="0"/>
              <a:t>poetry </a:t>
            </a:r>
            <a:endParaRPr lang="cs-CZ" dirty="0" smtClean="0"/>
          </a:p>
          <a:p>
            <a:r>
              <a:rPr lang="en-US" dirty="0" smtClean="0"/>
              <a:t>Muldoon</a:t>
            </a:r>
            <a:r>
              <a:rPr lang="cs-CZ" dirty="0" smtClean="0"/>
              <a:t> has </a:t>
            </a:r>
            <a:r>
              <a:rPr lang="en-US" dirty="0" smtClean="0"/>
              <a:t>heightened linguistic consciousness </a:t>
            </a:r>
            <a:r>
              <a:rPr lang="cs-CZ" dirty="0" err="1" smtClean="0"/>
              <a:t>which</a:t>
            </a:r>
            <a:r>
              <a:rPr lang="cs-CZ" dirty="0" smtClean="0"/>
              <a:t> </a:t>
            </a:r>
            <a:r>
              <a:rPr lang="en-US" dirty="0" smtClean="0"/>
              <a:t>can be translated into an acute awareness of existing social and political codes </a:t>
            </a:r>
            <a:endParaRPr lang="cs-CZ" dirty="0" smtClean="0"/>
          </a:p>
          <a:p>
            <a:r>
              <a:rPr lang="cs-CZ" dirty="0" smtClean="0"/>
              <a:t>His </a:t>
            </a:r>
            <a:r>
              <a:rPr lang="cs-CZ" dirty="0" err="1" smtClean="0"/>
              <a:t>concept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en-US" dirty="0" smtClean="0"/>
              <a:t>poetry as language disturb</a:t>
            </a:r>
            <a:r>
              <a:rPr lang="cs-CZ" dirty="0" smtClean="0"/>
              <a:t>s</a:t>
            </a:r>
            <a:r>
              <a:rPr lang="en-US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reader</a:t>
            </a:r>
            <a:r>
              <a:rPr lang="en-US" dirty="0" smtClean="0"/>
              <a:t>’s fixed vision</a:t>
            </a:r>
            <a:endParaRPr lang="cs-CZ" dirty="0" smtClean="0"/>
          </a:p>
          <a:p>
            <a:r>
              <a:rPr lang="en-GB" dirty="0" smtClean="0"/>
              <a:t>Muldoon’s work is full of paradox: playful but serious, elusive but direct, innovative but traditional </a:t>
            </a:r>
            <a:endParaRPr lang="cs-CZ" dirty="0" smtClean="0"/>
          </a:p>
          <a:p>
            <a:r>
              <a:rPr lang="en-GB" dirty="0" smtClean="0"/>
              <a:t>He uses traditional verse forms such as the sonnet, ballad, and dramatic monologue, but alters their length and basic structure, and uses rhyme and meter in new ways</a:t>
            </a: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          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Early</a:t>
            </a:r>
            <a:r>
              <a:rPr lang="cs-CZ" dirty="0" smtClean="0"/>
              <a:t> </a:t>
            </a:r>
            <a:r>
              <a:rPr lang="cs-CZ" dirty="0" err="1" smtClean="0"/>
              <a:t>years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err="1" smtClean="0"/>
              <a:t>Muldoon</a:t>
            </a:r>
            <a:r>
              <a:rPr lang="cs-CZ" dirty="0" smtClean="0"/>
              <a:t> </a:t>
            </a:r>
            <a:r>
              <a:rPr lang="cs-CZ" dirty="0" err="1" smtClean="0"/>
              <a:t>was</a:t>
            </a:r>
            <a:r>
              <a:rPr lang="cs-CZ" dirty="0" smtClean="0"/>
              <a:t> </a:t>
            </a:r>
            <a:r>
              <a:rPr lang="cs-CZ" dirty="0" err="1" smtClean="0"/>
              <a:t>born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raised</a:t>
            </a:r>
            <a:r>
              <a:rPr lang="cs-CZ" dirty="0" smtClean="0"/>
              <a:t> </a:t>
            </a:r>
            <a:r>
              <a:rPr lang="cs-CZ" dirty="0" err="1" smtClean="0"/>
              <a:t>near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Moy</a:t>
            </a:r>
            <a:r>
              <a:rPr lang="cs-CZ" dirty="0" smtClean="0"/>
              <a:t>, </a:t>
            </a:r>
            <a:r>
              <a:rPr lang="cs-CZ" dirty="0" err="1" smtClean="0"/>
              <a:t>Northern</a:t>
            </a:r>
            <a:r>
              <a:rPr lang="cs-CZ" dirty="0" smtClean="0"/>
              <a:t> </a:t>
            </a:r>
            <a:r>
              <a:rPr lang="cs-CZ" dirty="0" err="1" smtClean="0"/>
              <a:t>Ireland</a:t>
            </a:r>
            <a:endParaRPr lang="cs-CZ" dirty="0" smtClean="0"/>
          </a:p>
          <a:p>
            <a:r>
              <a:rPr lang="en-GB" dirty="0" smtClean="0"/>
              <a:t>Muldoon is the youngest member of a group of Northern Irish poets—including</a:t>
            </a:r>
            <a:r>
              <a:rPr lang="cs-CZ" dirty="0" smtClean="0"/>
              <a:t> </a:t>
            </a:r>
            <a:r>
              <a:rPr lang="en-GB" dirty="0" err="1" smtClean="0"/>
              <a:t>SeamusHeaney</a:t>
            </a:r>
            <a:r>
              <a:rPr lang="en-GB" dirty="0" smtClean="0"/>
              <a:t>, Michael </a:t>
            </a:r>
            <a:r>
              <a:rPr lang="en-GB" dirty="0" err="1" smtClean="0"/>
              <a:t>Longle</a:t>
            </a:r>
            <a:r>
              <a:rPr lang="cs-CZ" dirty="0" smtClean="0"/>
              <a:t>y</a:t>
            </a:r>
            <a:r>
              <a:rPr lang="en-GB" dirty="0" smtClean="0"/>
              <a:t>, and Derek Mahon—which gained prominence in the 1960s and 1970s </a:t>
            </a:r>
            <a:endParaRPr lang="cs-CZ" dirty="0" smtClean="0"/>
          </a:p>
          <a:p>
            <a:r>
              <a:rPr lang="en-GB" dirty="0" smtClean="0"/>
              <a:t>As a student at Queen's University, Muldoon studied under Heaney, and refined his own analytical and critical skills in weekly discussions with other poets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i="1" dirty="0" smtClean="0">
                <a:effectLst/>
              </a:rPr>
              <a:t>New </a:t>
            </a:r>
            <a:r>
              <a:rPr lang="cs-CZ" i="1" dirty="0" err="1" smtClean="0">
                <a:effectLst/>
              </a:rPr>
              <a:t>Weather</a:t>
            </a:r>
            <a:endParaRPr lang="cs-CZ" i="1" dirty="0">
              <a:effectLst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err="1" smtClean="0"/>
              <a:t>Published</a:t>
            </a:r>
            <a:r>
              <a:rPr lang="cs-CZ" dirty="0" smtClean="0"/>
              <a:t> in 1973, </a:t>
            </a:r>
            <a:r>
              <a:rPr lang="cs-CZ" dirty="0" err="1" smtClean="0"/>
              <a:t>it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en-GB" dirty="0" smtClean="0"/>
              <a:t>his first widely reviewed volume of poetry </a:t>
            </a:r>
            <a:endParaRPr lang="cs-CZ" dirty="0" smtClean="0"/>
          </a:p>
          <a:p>
            <a:r>
              <a:rPr lang="en-GB" dirty="0" smtClean="0"/>
              <a:t>The book secured Muldoon's place among Ireland's finest writers and helped establish his reputation as an innovative new voice in English-language poetry</a:t>
            </a:r>
            <a:endParaRPr lang="cs-CZ" dirty="0" smtClean="0"/>
          </a:p>
          <a:p>
            <a:r>
              <a:rPr lang="en-GB" dirty="0" smtClean="0"/>
              <a:t>The poems in New Weather generally illuminate the complexities of seemingly ordinary things or events</a:t>
            </a:r>
            <a:r>
              <a:rPr lang="cs-CZ" dirty="0" smtClean="0"/>
              <a:t> </a:t>
            </a:r>
          </a:p>
          <a:p>
            <a:r>
              <a:rPr lang="cs-CZ" dirty="0" err="1" smtClean="0"/>
              <a:t>It</a:t>
            </a:r>
            <a:r>
              <a:rPr lang="cs-CZ" dirty="0" smtClean="0"/>
              <a:t> </a:t>
            </a:r>
            <a:r>
              <a:rPr lang="en-GB" dirty="0" smtClean="0"/>
              <a:t>is a poetry which sees into things, and speaks of the world in terms of its own internal designs and patterns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i="1" dirty="0" err="1" smtClean="0"/>
              <a:t>Why</a:t>
            </a:r>
            <a:r>
              <a:rPr lang="cs-CZ" i="1" dirty="0" smtClean="0"/>
              <a:t> </a:t>
            </a:r>
            <a:r>
              <a:rPr lang="cs-CZ" i="1" dirty="0" err="1" smtClean="0"/>
              <a:t>Brownlee</a:t>
            </a:r>
            <a:r>
              <a:rPr lang="cs-CZ" i="1" dirty="0" smtClean="0"/>
              <a:t> </a:t>
            </a:r>
            <a:r>
              <a:rPr lang="cs-CZ" i="1" dirty="0" err="1" smtClean="0"/>
              <a:t>Left</a:t>
            </a:r>
            <a:endParaRPr lang="en-GB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W</a:t>
            </a:r>
            <a:r>
              <a:rPr lang="en-GB" dirty="0" smtClean="0"/>
              <a:t>as published</a:t>
            </a:r>
            <a:r>
              <a:rPr lang="cs-CZ" dirty="0" smtClean="0"/>
              <a:t> in 1980</a:t>
            </a:r>
            <a:r>
              <a:rPr lang="en-GB" dirty="0" smtClean="0"/>
              <a:t> </a:t>
            </a:r>
            <a:endParaRPr lang="cs-CZ" dirty="0" smtClean="0"/>
          </a:p>
          <a:p>
            <a:r>
              <a:rPr lang="cs-CZ" dirty="0" smtClean="0"/>
              <a:t>By </a:t>
            </a:r>
            <a:r>
              <a:rPr lang="cs-CZ" dirty="0" err="1" smtClean="0"/>
              <a:t>now</a:t>
            </a:r>
            <a:r>
              <a:rPr lang="cs-CZ" dirty="0" smtClean="0"/>
              <a:t>, </a:t>
            </a:r>
            <a:r>
              <a:rPr lang="en-GB" dirty="0" smtClean="0"/>
              <a:t>the poet had attracted considerable attention for his technical </a:t>
            </a:r>
            <a:r>
              <a:rPr lang="cs-CZ" dirty="0" err="1" smtClean="0"/>
              <a:t>skill</a:t>
            </a:r>
            <a:r>
              <a:rPr lang="en-GB" dirty="0" smtClean="0"/>
              <a:t>, dry verbal wit, and provocative use of language </a:t>
            </a:r>
            <a:endParaRPr lang="cs-CZ" dirty="0" smtClean="0"/>
          </a:p>
          <a:p>
            <a:r>
              <a:rPr lang="en-GB" dirty="0" smtClean="0"/>
              <a:t>The book’s influential final poem, the long “</a:t>
            </a:r>
            <a:r>
              <a:rPr lang="en-GB" dirty="0" err="1" smtClean="0"/>
              <a:t>Immram</a:t>
            </a:r>
            <a:r>
              <a:rPr lang="en-GB" dirty="0" smtClean="0"/>
              <a:t>” brings together the two impulses that inform Muldoon’s work</a:t>
            </a:r>
            <a:r>
              <a:rPr lang="cs-CZ" dirty="0" smtClean="0"/>
              <a:t> - </a:t>
            </a:r>
            <a:r>
              <a:rPr lang="en-GB" dirty="0" smtClean="0"/>
              <a:t>a Northern Irish Catholic sensibility and the English poetic tradition </a:t>
            </a:r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i="1" dirty="0" err="1" smtClean="0"/>
              <a:t>Quoof</a:t>
            </a:r>
            <a:endParaRPr lang="en-GB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err="1" smtClean="0"/>
              <a:t>Published</a:t>
            </a:r>
            <a:r>
              <a:rPr lang="cs-CZ" dirty="0" smtClean="0"/>
              <a:t> </a:t>
            </a:r>
            <a:r>
              <a:rPr lang="cs-CZ" smtClean="0"/>
              <a:t>in 1983</a:t>
            </a:r>
            <a:r>
              <a:rPr lang="cs-CZ" dirty="0" smtClean="0"/>
              <a:t>, </a:t>
            </a:r>
            <a:r>
              <a:rPr lang="en-GB" dirty="0" err="1" smtClean="0"/>
              <a:t>Quoof</a:t>
            </a:r>
            <a:r>
              <a:rPr lang="en-GB" dirty="0" smtClean="0"/>
              <a:t>, takes its title from his family's name for a hot-water bottle </a:t>
            </a:r>
            <a:endParaRPr lang="cs-CZ" dirty="0" smtClean="0"/>
          </a:p>
          <a:p>
            <a:r>
              <a:rPr lang="en-GB" dirty="0" smtClean="0"/>
              <a:t>"Gathering Mushrooms" opens the book with the narrator's drug-induced reminiscences of his childhood, his father, and the turmoil in Ireland </a:t>
            </a:r>
            <a:endParaRPr lang="cs-CZ" dirty="0" smtClean="0"/>
          </a:p>
          <a:p>
            <a:r>
              <a:rPr lang="en-GB" dirty="0" smtClean="0"/>
              <a:t>"The More a Man Has the More a Man Wants," the final poem and the volume's longest, is a narrative that follows the exploits of the mercenary-like figure </a:t>
            </a:r>
            <a:r>
              <a:rPr lang="en-GB" dirty="0" err="1" smtClean="0"/>
              <a:t>Gallogly</a:t>
            </a:r>
            <a:r>
              <a:rPr lang="en-GB" dirty="0" smtClean="0"/>
              <a:t> as he voyages through Northern Ireland</a:t>
            </a:r>
            <a:r>
              <a:rPr lang="cs-CZ" dirty="0" smtClean="0"/>
              <a:t> </a:t>
            </a:r>
          </a:p>
          <a:p>
            <a:r>
              <a:rPr lang="cs-CZ" dirty="0" err="1" smtClean="0"/>
              <a:t>Quoof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en-GB" dirty="0" smtClean="0"/>
              <a:t>a bewildering display of narrative invention</a:t>
            </a:r>
            <a:r>
              <a:rPr lang="cs-CZ" dirty="0" smtClean="0"/>
              <a:t>, </a:t>
            </a:r>
            <a:r>
              <a:rPr lang="en-GB" dirty="0" smtClean="0"/>
              <a:t>written with </a:t>
            </a:r>
            <a:r>
              <a:rPr lang="cs-CZ" dirty="0" smtClean="0"/>
              <a:t>a</a:t>
            </a:r>
            <a:r>
              <a:rPr lang="en-GB" dirty="0" smtClean="0"/>
              <a:t> combination of visual clarity and </a:t>
            </a:r>
            <a:r>
              <a:rPr lang="en-GB" dirty="0" err="1" smtClean="0"/>
              <a:t>ve</a:t>
            </a:r>
            <a:r>
              <a:rPr lang="cs-CZ" dirty="0" err="1" smtClean="0"/>
              <a:t>rbal</a:t>
            </a:r>
            <a:r>
              <a:rPr lang="cs-CZ" dirty="0" smtClean="0"/>
              <a:t> </a:t>
            </a:r>
            <a:r>
              <a:rPr lang="cs-CZ" dirty="0" err="1" smtClean="0"/>
              <a:t>grace</a:t>
            </a:r>
            <a:r>
              <a:rPr lang="en-GB" dirty="0" smtClean="0"/>
              <a:t>  </a:t>
            </a:r>
            <a:endParaRPr lang="cs-CZ" b="1" dirty="0" smtClean="0"/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GB" b="1" dirty="0" smtClean="0"/>
              <a:t>‘</a:t>
            </a:r>
            <a:r>
              <a:rPr lang="en-GB" b="1" dirty="0" err="1" smtClean="0"/>
              <a:t>Quoof</a:t>
            </a:r>
            <a:r>
              <a:rPr lang="en-GB" b="1" dirty="0" smtClean="0"/>
              <a:t>’</a:t>
            </a:r>
            <a:endParaRPr lang="cs-CZ" b="1" dirty="0" smtClean="0"/>
          </a:p>
          <a:p>
            <a:pPr>
              <a:buNone/>
            </a:pPr>
            <a:endParaRPr lang="cs-CZ" b="1" dirty="0" smtClean="0"/>
          </a:p>
          <a:p>
            <a:pPr>
              <a:buNone/>
            </a:pPr>
            <a:r>
              <a:rPr lang="en-GB" dirty="0" smtClean="0"/>
              <a:t>How often have I carried our family word</a:t>
            </a:r>
            <a:endParaRPr lang="cs-CZ" b="1" dirty="0" smtClean="0"/>
          </a:p>
          <a:p>
            <a:pPr>
              <a:buNone/>
            </a:pPr>
            <a:r>
              <a:rPr lang="en-GB" dirty="0" smtClean="0"/>
              <a:t>for the hot water bottle</a:t>
            </a:r>
            <a:endParaRPr lang="cs-CZ" b="1" dirty="0" smtClean="0"/>
          </a:p>
          <a:p>
            <a:pPr>
              <a:buNone/>
            </a:pPr>
            <a:r>
              <a:rPr lang="en-GB" dirty="0" smtClean="0"/>
              <a:t>to a strange bed,</a:t>
            </a:r>
            <a:endParaRPr lang="cs-CZ" b="1" dirty="0" smtClean="0"/>
          </a:p>
          <a:p>
            <a:pPr>
              <a:buNone/>
            </a:pPr>
            <a:r>
              <a:rPr lang="en-GB" dirty="0" smtClean="0"/>
              <a:t>as my father would juggle a red-hot half-brick</a:t>
            </a:r>
            <a:endParaRPr lang="cs-CZ" b="1" dirty="0" smtClean="0"/>
          </a:p>
          <a:p>
            <a:pPr>
              <a:buNone/>
            </a:pPr>
            <a:r>
              <a:rPr lang="en-GB" dirty="0" smtClean="0"/>
              <a:t>in an old sock</a:t>
            </a:r>
            <a:endParaRPr lang="cs-CZ" b="1" dirty="0" smtClean="0"/>
          </a:p>
          <a:p>
            <a:pPr>
              <a:buNone/>
            </a:pPr>
            <a:r>
              <a:rPr lang="en-GB" dirty="0" smtClean="0"/>
              <a:t>to his childhood settle.</a:t>
            </a:r>
            <a:endParaRPr lang="cs-CZ" b="1" dirty="0" smtClean="0"/>
          </a:p>
          <a:p>
            <a:pPr>
              <a:buNone/>
            </a:pPr>
            <a:r>
              <a:rPr lang="en-GB" dirty="0" smtClean="0"/>
              <a:t>I have taken it into so many lovely heads</a:t>
            </a:r>
            <a:endParaRPr lang="cs-CZ" b="1" dirty="0" smtClean="0"/>
          </a:p>
          <a:p>
            <a:pPr>
              <a:buNone/>
            </a:pPr>
            <a:r>
              <a:rPr lang="en-GB" dirty="0" smtClean="0"/>
              <a:t>or laid it between us like a sword.</a:t>
            </a:r>
            <a:endParaRPr lang="cs-CZ" b="1" dirty="0" smtClean="0"/>
          </a:p>
          <a:p>
            <a:pPr>
              <a:buNone/>
            </a:pPr>
            <a:r>
              <a:rPr lang="en-GB" dirty="0" smtClean="0"/>
              <a:t> </a:t>
            </a:r>
            <a:endParaRPr lang="cs-CZ" b="1" dirty="0" smtClean="0"/>
          </a:p>
          <a:p>
            <a:pPr>
              <a:buNone/>
            </a:pPr>
            <a:r>
              <a:rPr lang="en-GB" dirty="0" smtClean="0"/>
              <a:t>An hotel room in New York City</a:t>
            </a:r>
            <a:endParaRPr lang="cs-CZ" b="1" dirty="0" smtClean="0"/>
          </a:p>
          <a:p>
            <a:pPr>
              <a:buNone/>
            </a:pPr>
            <a:r>
              <a:rPr lang="en-GB" dirty="0" smtClean="0"/>
              <a:t>with a girl who spoke hardly any English,</a:t>
            </a:r>
            <a:endParaRPr lang="cs-CZ" b="1" dirty="0" smtClean="0"/>
          </a:p>
          <a:p>
            <a:pPr>
              <a:buNone/>
            </a:pPr>
            <a:r>
              <a:rPr lang="en-GB" dirty="0" smtClean="0"/>
              <a:t>my hand on her breast</a:t>
            </a:r>
            <a:endParaRPr lang="cs-CZ" b="1" dirty="0" smtClean="0"/>
          </a:p>
          <a:p>
            <a:pPr>
              <a:buNone/>
            </a:pPr>
            <a:r>
              <a:rPr lang="en-GB" dirty="0" smtClean="0"/>
              <a:t>like the smouldering one-off spoor of the yeti</a:t>
            </a:r>
            <a:endParaRPr lang="cs-CZ" b="1" dirty="0" smtClean="0"/>
          </a:p>
          <a:p>
            <a:pPr>
              <a:buNone/>
            </a:pPr>
            <a:r>
              <a:rPr lang="en-GB" dirty="0" smtClean="0"/>
              <a:t>or some other shy beast</a:t>
            </a:r>
            <a:endParaRPr lang="cs-CZ" b="1" dirty="0" smtClean="0"/>
          </a:p>
          <a:p>
            <a:pPr>
              <a:buNone/>
            </a:pPr>
            <a:r>
              <a:rPr lang="en-GB" dirty="0" smtClean="0"/>
              <a:t>that has yet to enter the language.</a:t>
            </a:r>
            <a:endParaRPr lang="cs-CZ" b="1" dirty="0" smtClean="0"/>
          </a:p>
          <a:p>
            <a:pPr>
              <a:buNone/>
            </a:pPr>
            <a:r>
              <a:rPr lang="en-GB" dirty="0" smtClean="0"/>
              <a:t> </a:t>
            </a:r>
            <a:endParaRPr lang="cs-CZ" dirty="0" smtClean="0"/>
          </a:p>
          <a:p>
            <a:pPr marL="137160" indent="0">
              <a:buNone/>
            </a:pPr>
            <a:endParaRPr lang="en-US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357158" y="857232"/>
            <a:ext cx="4038600" cy="4525963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cs-CZ" b="1" dirty="0" smtClean="0"/>
              <a:t>   </a:t>
            </a:r>
            <a:r>
              <a:rPr lang="en-GB" sz="4200" b="1" dirty="0" smtClean="0"/>
              <a:t>‘</a:t>
            </a:r>
            <a:r>
              <a:rPr lang="en-GB" sz="4200" b="1" dirty="0" err="1" smtClean="0"/>
              <a:t>Anseo</a:t>
            </a:r>
            <a:r>
              <a:rPr lang="en-GB" sz="4200" b="1" dirty="0" smtClean="0"/>
              <a:t>’</a:t>
            </a:r>
            <a:endParaRPr lang="cs-CZ" sz="4200" b="1" dirty="0" smtClean="0"/>
          </a:p>
          <a:p>
            <a:endParaRPr lang="cs-CZ" sz="4200" b="1" dirty="0" smtClean="0"/>
          </a:p>
          <a:p>
            <a:pPr>
              <a:buNone/>
            </a:pPr>
            <a:r>
              <a:rPr lang="en-GB" sz="4200" dirty="0" smtClean="0"/>
              <a:t>When the Master was calling the roll</a:t>
            </a:r>
            <a:endParaRPr lang="cs-CZ" sz="4200" dirty="0" smtClean="0"/>
          </a:p>
          <a:p>
            <a:pPr>
              <a:buNone/>
            </a:pPr>
            <a:r>
              <a:rPr lang="en-GB" sz="4200" dirty="0" smtClean="0"/>
              <a:t>At the primary school in </a:t>
            </a:r>
            <a:r>
              <a:rPr lang="en-GB" sz="4200" dirty="0" err="1" smtClean="0"/>
              <a:t>Collegelands</a:t>
            </a:r>
            <a:r>
              <a:rPr lang="en-GB" sz="4200" dirty="0" smtClean="0"/>
              <a:t>,</a:t>
            </a:r>
            <a:endParaRPr lang="cs-CZ" sz="4200" dirty="0" smtClean="0"/>
          </a:p>
          <a:p>
            <a:pPr>
              <a:buNone/>
            </a:pPr>
            <a:r>
              <a:rPr lang="en-GB" sz="4200" dirty="0" smtClean="0"/>
              <a:t>You were meant to call back </a:t>
            </a:r>
            <a:r>
              <a:rPr lang="en-GB" sz="4200" i="1" dirty="0" err="1" smtClean="0"/>
              <a:t>Anseo</a:t>
            </a:r>
            <a:endParaRPr lang="cs-CZ" sz="4200" dirty="0" smtClean="0"/>
          </a:p>
          <a:p>
            <a:pPr>
              <a:buNone/>
            </a:pPr>
            <a:r>
              <a:rPr lang="en-GB" sz="4200" dirty="0" smtClean="0"/>
              <a:t>And raise your hand</a:t>
            </a:r>
            <a:endParaRPr lang="cs-CZ" sz="4200" dirty="0" smtClean="0"/>
          </a:p>
          <a:p>
            <a:pPr>
              <a:buNone/>
            </a:pPr>
            <a:r>
              <a:rPr lang="en-GB" sz="4200" dirty="0" smtClean="0"/>
              <a:t>As your name occurred.</a:t>
            </a:r>
            <a:endParaRPr lang="cs-CZ" sz="4200" dirty="0" smtClean="0"/>
          </a:p>
          <a:p>
            <a:pPr>
              <a:buNone/>
            </a:pPr>
            <a:r>
              <a:rPr lang="en-GB" sz="4200" i="1" dirty="0" err="1" smtClean="0"/>
              <a:t>Anseo</a:t>
            </a:r>
            <a:r>
              <a:rPr lang="en-GB" sz="4200" dirty="0" smtClean="0"/>
              <a:t>, meaning here, here and now,</a:t>
            </a:r>
            <a:endParaRPr lang="cs-CZ" sz="4200" dirty="0" smtClean="0"/>
          </a:p>
          <a:p>
            <a:pPr>
              <a:buNone/>
            </a:pPr>
            <a:r>
              <a:rPr lang="en-GB" sz="4200" dirty="0" smtClean="0"/>
              <a:t>All present and correct,</a:t>
            </a:r>
            <a:endParaRPr lang="cs-CZ" sz="4200" dirty="0" smtClean="0"/>
          </a:p>
          <a:p>
            <a:pPr>
              <a:buNone/>
            </a:pPr>
            <a:r>
              <a:rPr lang="en-GB" sz="4200" dirty="0" smtClean="0"/>
              <a:t>Was the first word of Irish I spoke.</a:t>
            </a:r>
            <a:endParaRPr lang="cs-CZ" sz="4200" dirty="0" smtClean="0"/>
          </a:p>
          <a:p>
            <a:pPr>
              <a:buNone/>
            </a:pPr>
            <a:r>
              <a:rPr lang="en-GB" sz="4200" dirty="0" smtClean="0"/>
              <a:t>The last name on the ledger</a:t>
            </a:r>
            <a:endParaRPr lang="cs-CZ" sz="4200" dirty="0" smtClean="0"/>
          </a:p>
          <a:p>
            <a:pPr>
              <a:buNone/>
            </a:pPr>
            <a:r>
              <a:rPr lang="en-GB" sz="4200" dirty="0" smtClean="0"/>
              <a:t>Belonged to Joseph Mary Plunkett Ward</a:t>
            </a:r>
            <a:endParaRPr lang="cs-CZ" sz="4200" dirty="0" smtClean="0"/>
          </a:p>
          <a:p>
            <a:pPr>
              <a:buNone/>
            </a:pPr>
            <a:r>
              <a:rPr lang="en-GB" sz="4200" dirty="0" smtClean="0"/>
              <a:t>And was followed, as often as not,</a:t>
            </a:r>
            <a:endParaRPr lang="cs-CZ" sz="4200" dirty="0" smtClean="0"/>
          </a:p>
          <a:p>
            <a:pPr>
              <a:buNone/>
            </a:pPr>
            <a:r>
              <a:rPr lang="en-GB" sz="4200" dirty="0" smtClean="0"/>
              <a:t>By silence, knowing looks,</a:t>
            </a:r>
            <a:endParaRPr lang="cs-CZ" sz="4200" dirty="0" smtClean="0"/>
          </a:p>
          <a:p>
            <a:pPr>
              <a:buNone/>
            </a:pPr>
            <a:r>
              <a:rPr lang="en-GB" sz="4200" dirty="0" smtClean="0"/>
              <a:t>A nod and a wink, the Master's droll</a:t>
            </a:r>
            <a:endParaRPr lang="cs-CZ" sz="4200" dirty="0" smtClean="0"/>
          </a:p>
          <a:p>
            <a:pPr>
              <a:buNone/>
            </a:pPr>
            <a:r>
              <a:rPr lang="en-GB" sz="4200" dirty="0" smtClean="0"/>
              <a:t>'And where's our little Ward-of-court?'</a:t>
            </a:r>
            <a:endParaRPr lang="cs-CZ" sz="4200" dirty="0" smtClean="0"/>
          </a:p>
          <a:p>
            <a:pPr>
              <a:buNone/>
            </a:pPr>
            <a:r>
              <a:rPr lang="en-GB" sz="4200" dirty="0" smtClean="0"/>
              <a:t> </a:t>
            </a:r>
            <a:endParaRPr lang="cs-CZ" sz="4200" dirty="0" smtClean="0"/>
          </a:p>
          <a:p>
            <a:pPr>
              <a:buNone/>
            </a:pPr>
            <a:r>
              <a:rPr lang="en-GB" sz="4200" dirty="0" smtClean="0"/>
              <a:t>I remember the first time he came back</a:t>
            </a:r>
            <a:endParaRPr lang="cs-CZ" sz="4200" dirty="0" smtClean="0"/>
          </a:p>
          <a:p>
            <a:pPr>
              <a:buNone/>
            </a:pPr>
            <a:r>
              <a:rPr lang="en-GB" sz="4200" dirty="0" smtClean="0"/>
              <a:t>The Master had sent him out</a:t>
            </a:r>
            <a:endParaRPr lang="cs-CZ" sz="4200" dirty="0" smtClean="0"/>
          </a:p>
          <a:p>
            <a:pPr>
              <a:buNone/>
            </a:pPr>
            <a:r>
              <a:rPr lang="en-GB" sz="4200" dirty="0" smtClean="0"/>
              <a:t>Along the hedges</a:t>
            </a:r>
            <a:endParaRPr lang="cs-CZ" sz="4200" dirty="0" smtClean="0"/>
          </a:p>
          <a:p>
            <a:pPr>
              <a:buNone/>
            </a:pPr>
            <a:r>
              <a:rPr lang="en-GB" sz="4200" dirty="0" smtClean="0"/>
              <a:t>To weigh up for himself and cut</a:t>
            </a:r>
            <a:endParaRPr lang="cs-CZ" sz="4200" dirty="0" smtClean="0"/>
          </a:p>
          <a:p>
            <a:pPr>
              <a:buNone/>
            </a:pPr>
            <a:r>
              <a:rPr lang="en-GB" sz="4200" dirty="0" smtClean="0"/>
              <a:t>A stick with which he would be beaten.</a:t>
            </a:r>
            <a:endParaRPr lang="cs-CZ" sz="4200" dirty="0" smtClean="0"/>
          </a:p>
          <a:p>
            <a:pPr>
              <a:buNone/>
            </a:pPr>
            <a:r>
              <a:rPr lang="en-GB" sz="4200" dirty="0" smtClean="0"/>
              <a:t>After a while, nothing was spoken;</a:t>
            </a:r>
            <a:endParaRPr lang="cs-CZ" sz="4200" dirty="0" smtClean="0"/>
          </a:p>
          <a:p>
            <a:pPr>
              <a:buNone/>
            </a:pPr>
            <a:r>
              <a:rPr lang="en-GB" sz="4200" dirty="0" smtClean="0"/>
              <a:t>He would arrive as a matter of course</a:t>
            </a:r>
            <a:endParaRPr lang="cs-CZ" sz="4200" dirty="0" smtClean="0"/>
          </a:p>
          <a:p>
            <a:pPr>
              <a:buNone/>
            </a:pPr>
            <a:r>
              <a:rPr lang="en-GB" sz="4200" dirty="0" smtClean="0"/>
              <a:t>With an ash-plant, a </a:t>
            </a:r>
            <a:r>
              <a:rPr lang="en-GB" sz="4200" dirty="0" err="1" smtClean="0"/>
              <a:t>salley</a:t>
            </a:r>
            <a:r>
              <a:rPr lang="en-GB" sz="4200" dirty="0" smtClean="0"/>
              <a:t>-rod.</a:t>
            </a:r>
            <a:endParaRPr lang="cs-CZ" sz="4200" dirty="0" smtClean="0"/>
          </a:p>
          <a:p>
            <a:pPr>
              <a:buNone/>
            </a:pPr>
            <a:r>
              <a:rPr lang="en-GB" sz="4200" dirty="0" smtClean="0"/>
              <a:t>Or, finally, the hazel-wand</a:t>
            </a:r>
            <a:endParaRPr lang="cs-CZ" sz="4200" dirty="0" smtClean="0"/>
          </a:p>
          <a:p>
            <a:pPr>
              <a:buNone/>
            </a:pPr>
            <a:r>
              <a:rPr lang="en-GB" sz="4200" dirty="0" smtClean="0"/>
              <a:t>He had whittled down to a whip-lash,</a:t>
            </a:r>
            <a:endParaRPr lang="cs-CZ" sz="4200" dirty="0" smtClean="0"/>
          </a:p>
          <a:p>
            <a:pPr>
              <a:buNone/>
            </a:pPr>
            <a:r>
              <a:rPr lang="en-GB" sz="4200" dirty="0" smtClean="0"/>
              <a:t>Its twist of red and yellow lacquers</a:t>
            </a:r>
            <a:endParaRPr lang="cs-CZ" sz="4200" dirty="0" smtClean="0"/>
          </a:p>
          <a:p>
            <a:pPr>
              <a:buNone/>
            </a:pPr>
            <a:r>
              <a:rPr lang="en-GB" sz="4200" dirty="0" smtClean="0"/>
              <a:t>Sanded and polished,</a:t>
            </a:r>
            <a:endParaRPr lang="cs-CZ" sz="4200" dirty="0" smtClean="0"/>
          </a:p>
          <a:p>
            <a:pPr>
              <a:buNone/>
            </a:pPr>
            <a:r>
              <a:rPr lang="en-GB" sz="4200" dirty="0" smtClean="0"/>
              <a:t>And altogether so delicately wrought</a:t>
            </a:r>
            <a:endParaRPr lang="cs-CZ" sz="4200" dirty="0" smtClean="0"/>
          </a:p>
          <a:p>
            <a:pPr>
              <a:buNone/>
            </a:pPr>
            <a:r>
              <a:rPr lang="en-GB" sz="4200" dirty="0" smtClean="0"/>
              <a:t>That he had engraved his initials on it.</a:t>
            </a:r>
            <a:endParaRPr lang="cs-CZ" sz="4200" dirty="0" smtClean="0"/>
          </a:p>
          <a:p>
            <a:pPr>
              <a:buNone/>
            </a:pPr>
            <a:endParaRPr lang="cs-CZ" dirty="0" smtClean="0"/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2"/>
          </p:nvPr>
        </p:nvSpPr>
        <p:spPr>
          <a:xfrm>
            <a:off x="4429124" y="928670"/>
            <a:ext cx="4038600" cy="4525963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en-GB" dirty="0" smtClean="0"/>
              <a:t>I</a:t>
            </a: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en-GB" sz="4400" dirty="0" smtClean="0"/>
              <a:t> last met Joseph Mary Plunkett Ward</a:t>
            </a:r>
            <a:endParaRPr lang="cs-CZ" sz="4400" dirty="0" smtClean="0"/>
          </a:p>
          <a:p>
            <a:pPr>
              <a:buNone/>
            </a:pPr>
            <a:r>
              <a:rPr lang="en-GB" sz="4400" dirty="0" smtClean="0"/>
              <a:t>In a pub just over the Irish border.</a:t>
            </a:r>
            <a:endParaRPr lang="cs-CZ" sz="4400" dirty="0" smtClean="0"/>
          </a:p>
          <a:p>
            <a:pPr>
              <a:buNone/>
            </a:pPr>
            <a:r>
              <a:rPr lang="en-GB" sz="4400" dirty="0" smtClean="0"/>
              <a:t>He was living in the open,</a:t>
            </a:r>
            <a:endParaRPr lang="cs-CZ" sz="4400" dirty="0" smtClean="0"/>
          </a:p>
          <a:p>
            <a:pPr>
              <a:buNone/>
            </a:pPr>
            <a:r>
              <a:rPr lang="en-GB" sz="4400" dirty="0" smtClean="0"/>
              <a:t>In a secret camp</a:t>
            </a:r>
            <a:endParaRPr lang="cs-CZ" sz="4400" dirty="0" smtClean="0"/>
          </a:p>
          <a:p>
            <a:pPr>
              <a:buNone/>
            </a:pPr>
            <a:r>
              <a:rPr lang="en-GB" sz="4400" dirty="0" smtClean="0"/>
              <a:t>On the other side of the mountain.</a:t>
            </a:r>
            <a:endParaRPr lang="cs-CZ" sz="4400" dirty="0" smtClean="0"/>
          </a:p>
          <a:p>
            <a:pPr>
              <a:buNone/>
            </a:pPr>
            <a:r>
              <a:rPr lang="en-GB" sz="4400" dirty="0" smtClean="0"/>
              <a:t>He was fighting for Ireland,</a:t>
            </a:r>
            <a:endParaRPr lang="cs-CZ" sz="4400" dirty="0" smtClean="0"/>
          </a:p>
          <a:p>
            <a:pPr>
              <a:buNone/>
            </a:pPr>
            <a:r>
              <a:rPr lang="en-GB" sz="4400" dirty="0" smtClean="0"/>
              <a:t>Making things happen.</a:t>
            </a:r>
            <a:endParaRPr lang="cs-CZ" sz="4400" dirty="0" smtClean="0"/>
          </a:p>
          <a:p>
            <a:pPr>
              <a:buNone/>
            </a:pPr>
            <a:r>
              <a:rPr lang="en-GB" sz="4400" dirty="0" smtClean="0"/>
              <a:t>And he told me, Joe Ward,</a:t>
            </a:r>
            <a:endParaRPr lang="cs-CZ" sz="4400" dirty="0" smtClean="0"/>
          </a:p>
          <a:p>
            <a:pPr>
              <a:buNone/>
            </a:pPr>
            <a:r>
              <a:rPr lang="en-GB" sz="4400" dirty="0" smtClean="0"/>
              <a:t>Of how he had risen through the ranks</a:t>
            </a:r>
            <a:endParaRPr lang="cs-CZ" sz="4400" dirty="0" smtClean="0"/>
          </a:p>
          <a:p>
            <a:pPr>
              <a:buNone/>
            </a:pPr>
            <a:r>
              <a:rPr lang="en-GB" sz="4400" dirty="0" smtClean="0"/>
              <a:t>To Quartermaster, Commandant:</a:t>
            </a:r>
            <a:endParaRPr lang="cs-CZ" sz="4400" dirty="0" smtClean="0"/>
          </a:p>
          <a:p>
            <a:pPr>
              <a:buNone/>
            </a:pPr>
            <a:r>
              <a:rPr lang="en-GB" sz="4400" dirty="0" smtClean="0"/>
              <a:t>How every morning at parade</a:t>
            </a:r>
            <a:endParaRPr lang="cs-CZ" sz="4400" dirty="0" smtClean="0"/>
          </a:p>
          <a:p>
            <a:pPr>
              <a:buNone/>
            </a:pPr>
            <a:r>
              <a:rPr lang="en-GB" sz="4400" dirty="0" smtClean="0"/>
              <a:t>His volunteers would call back </a:t>
            </a:r>
            <a:r>
              <a:rPr lang="en-GB" sz="4400" i="1" dirty="0" err="1" smtClean="0"/>
              <a:t>Anseo</a:t>
            </a:r>
            <a:endParaRPr lang="cs-CZ" sz="4400" dirty="0" smtClean="0"/>
          </a:p>
          <a:p>
            <a:pPr>
              <a:buNone/>
            </a:pPr>
            <a:r>
              <a:rPr lang="en-GB" sz="4400" dirty="0" smtClean="0"/>
              <a:t>And raise their hands</a:t>
            </a:r>
            <a:endParaRPr lang="cs-CZ" sz="4400" dirty="0" smtClean="0"/>
          </a:p>
          <a:p>
            <a:pPr>
              <a:buNone/>
            </a:pPr>
            <a:r>
              <a:rPr lang="en-GB" sz="4400" dirty="0" smtClean="0"/>
              <a:t>As their names occurred.</a:t>
            </a:r>
            <a:endParaRPr lang="cs-CZ" sz="4400" dirty="0" smtClean="0"/>
          </a:p>
          <a:p>
            <a:endParaRPr lang="en-GB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0034" y="642918"/>
            <a:ext cx="8229600" cy="4709160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en-GB" sz="4400" b="1" dirty="0" smtClean="0"/>
              <a:t>‘Duffy’s Circus’</a:t>
            </a:r>
            <a:endParaRPr lang="cs-CZ" sz="4400" b="1" dirty="0" smtClean="0"/>
          </a:p>
          <a:p>
            <a:endParaRPr lang="cs-CZ" sz="4400" b="1" dirty="0" smtClean="0"/>
          </a:p>
          <a:p>
            <a:pPr>
              <a:buNone/>
            </a:pPr>
            <a:r>
              <a:rPr lang="en-GB" sz="4400" dirty="0" smtClean="0"/>
              <a:t>Once Duffy’s Circus had shaken out its tent</a:t>
            </a:r>
            <a:endParaRPr lang="cs-CZ" sz="4400" dirty="0" smtClean="0"/>
          </a:p>
          <a:p>
            <a:pPr>
              <a:buNone/>
            </a:pPr>
            <a:r>
              <a:rPr lang="en-GB" sz="4400" dirty="0" smtClean="0"/>
              <a:t>In the big field near the Moy</a:t>
            </a:r>
            <a:endParaRPr lang="cs-CZ" sz="4400" dirty="0" smtClean="0"/>
          </a:p>
          <a:p>
            <a:pPr>
              <a:buNone/>
            </a:pPr>
            <a:r>
              <a:rPr lang="en-GB" sz="4400" dirty="0" smtClean="0"/>
              <a:t>God may as well have left Ireland</a:t>
            </a:r>
            <a:endParaRPr lang="cs-CZ" sz="4400" dirty="0" smtClean="0"/>
          </a:p>
          <a:p>
            <a:pPr>
              <a:buNone/>
            </a:pPr>
            <a:r>
              <a:rPr lang="en-GB" sz="4400" dirty="0" smtClean="0"/>
              <a:t>And gone up a tree.</a:t>
            </a:r>
            <a:endParaRPr lang="cs-CZ" sz="4400" dirty="0" smtClean="0"/>
          </a:p>
          <a:p>
            <a:pPr>
              <a:buNone/>
            </a:pPr>
            <a:r>
              <a:rPr lang="en-GB" sz="4400" dirty="0" smtClean="0"/>
              <a:t> </a:t>
            </a:r>
            <a:endParaRPr lang="cs-CZ" sz="4400" dirty="0" smtClean="0"/>
          </a:p>
          <a:p>
            <a:pPr>
              <a:buNone/>
            </a:pPr>
            <a:r>
              <a:rPr lang="en-GB" sz="4400" dirty="0" smtClean="0"/>
              <a:t>There was no such thing as the five-legged calf,</a:t>
            </a:r>
            <a:endParaRPr lang="cs-CZ" sz="4400" dirty="0" smtClean="0"/>
          </a:p>
          <a:p>
            <a:pPr>
              <a:buNone/>
            </a:pPr>
            <a:r>
              <a:rPr lang="en-GB" sz="4400" dirty="0" smtClean="0"/>
              <a:t>The God of Creation</a:t>
            </a:r>
            <a:endParaRPr lang="cs-CZ" sz="4400" dirty="0" smtClean="0"/>
          </a:p>
          <a:p>
            <a:pPr>
              <a:buNone/>
            </a:pPr>
            <a:r>
              <a:rPr lang="en-GB" sz="4400" dirty="0" smtClean="0"/>
              <a:t>Was the God of Love.</a:t>
            </a:r>
            <a:endParaRPr lang="cs-CZ" sz="4400" dirty="0" smtClean="0"/>
          </a:p>
          <a:p>
            <a:pPr>
              <a:buNone/>
            </a:pPr>
            <a:r>
              <a:rPr lang="en-GB" sz="4400" dirty="0" smtClean="0"/>
              <a:t>My father chose to share such Nuts of Wisdom.</a:t>
            </a:r>
            <a:endParaRPr lang="cs-CZ" sz="4400" dirty="0" smtClean="0"/>
          </a:p>
          <a:p>
            <a:pPr>
              <a:buNone/>
            </a:pPr>
            <a:r>
              <a:rPr lang="en-GB" sz="4400" dirty="0" smtClean="0"/>
              <a:t> </a:t>
            </a:r>
            <a:endParaRPr lang="cs-CZ" sz="4400" dirty="0" smtClean="0"/>
          </a:p>
          <a:p>
            <a:pPr>
              <a:buNone/>
            </a:pPr>
            <a:r>
              <a:rPr lang="en-GB" sz="4400" dirty="0" smtClean="0"/>
              <a:t>Yet across the Alps of each other the elephants</a:t>
            </a:r>
            <a:endParaRPr lang="cs-CZ" sz="4400" dirty="0" smtClean="0"/>
          </a:p>
          <a:p>
            <a:pPr>
              <a:buNone/>
            </a:pPr>
            <a:r>
              <a:rPr lang="en-GB" sz="4400" dirty="0" smtClean="0"/>
              <a:t>Trooped. Nor did it matter</a:t>
            </a:r>
            <a:endParaRPr lang="cs-CZ" sz="4400" dirty="0" smtClean="0"/>
          </a:p>
          <a:p>
            <a:pPr>
              <a:buNone/>
            </a:pPr>
            <a:r>
              <a:rPr lang="en-GB" sz="4400" dirty="0" smtClean="0"/>
              <a:t>When Wild Bill’s Rain Dance</a:t>
            </a:r>
            <a:endParaRPr lang="cs-CZ" sz="4400" dirty="0" smtClean="0"/>
          </a:p>
          <a:p>
            <a:pPr>
              <a:buNone/>
            </a:pPr>
            <a:r>
              <a:rPr lang="en-GB" sz="4400" dirty="0" smtClean="0"/>
              <a:t>Fell flat. Some clown emptied a bucket of stars</a:t>
            </a:r>
            <a:endParaRPr lang="cs-CZ" sz="4400" dirty="0" smtClean="0"/>
          </a:p>
          <a:p>
            <a:pPr>
              <a:buNone/>
            </a:pPr>
            <a:r>
              <a:rPr lang="en-GB" sz="4400" dirty="0" smtClean="0"/>
              <a:t> </a:t>
            </a:r>
            <a:endParaRPr lang="cs-CZ" sz="4400" dirty="0" smtClean="0"/>
          </a:p>
          <a:p>
            <a:pPr>
              <a:buNone/>
            </a:pPr>
            <a:r>
              <a:rPr lang="en-GB" sz="4400" dirty="0" smtClean="0"/>
              <a:t>Over the swankiest part of the crowd.</a:t>
            </a:r>
            <a:endParaRPr lang="cs-CZ" sz="4400" dirty="0" smtClean="0"/>
          </a:p>
          <a:p>
            <a:pPr>
              <a:buNone/>
            </a:pPr>
            <a:r>
              <a:rPr lang="en-GB" sz="4400" dirty="0" smtClean="0"/>
              <a:t>I had lost my father in the rush and slipped</a:t>
            </a:r>
            <a:endParaRPr lang="cs-CZ" sz="4400" dirty="0" smtClean="0"/>
          </a:p>
          <a:p>
            <a:pPr>
              <a:buNone/>
            </a:pPr>
            <a:r>
              <a:rPr lang="en-GB" sz="4400" dirty="0" smtClean="0"/>
              <a:t>Out the back. Now I heard</a:t>
            </a:r>
            <a:endParaRPr lang="cs-CZ" sz="4400" dirty="0" smtClean="0"/>
          </a:p>
          <a:p>
            <a:pPr>
              <a:buNone/>
            </a:pPr>
            <a:r>
              <a:rPr lang="en-GB" sz="4400" dirty="0" smtClean="0"/>
              <a:t>For the first time that long-drawn-out cry.</a:t>
            </a:r>
            <a:endParaRPr lang="cs-CZ" sz="4400" dirty="0" smtClean="0"/>
          </a:p>
          <a:p>
            <a:pPr>
              <a:buNone/>
            </a:pPr>
            <a:r>
              <a:rPr lang="en-GB" sz="4400" dirty="0" smtClean="0"/>
              <a:t> </a:t>
            </a:r>
            <a:endParaRPr lang="cs-CZ" sz="4400" dirty="0" smtClean="0"/>
          </a:p>
          <a:p>
            <a:pPr>
              <a:buNone/>
            </a:pPr>
            <a:r>
              <a:rPr lang="en-GB" sz="4400" dirty="0" smtClean="0"/>
              <a:t>It came from somewhere beyond the corral.</a:t>
            </a:r>
            <a:endParaRPr lang="cs-CZ" sz="4400" dirty="0" smtClean="0"/>
          </a:p>
          <a:p>
            <a:pPr>
              <a:buNone/>
            </a:pPr>
            <a:r>
              <a:rPr lang="en-GB" sz="4400" dirty="0" smtClean="0"/>
              <a:t>A dwarf on stilts. Another dwarf.</a:t>
            </a:r>
            <a:endParaRPr lang="cs-CZ" sz="4400" dirty="0" smtClean="0"/>
          </a:p>
          <a:p>
            <a:pPr>
              <a:buNone/>
            </a:pPr>
            <a:r>
              <a:rPr lang="en-GB" sz="4400" dirty="0" smtClean="0"/>
              <a:t>I sidled past some trucks. From under a freighter</a:t>
            </a:r>
            <a:endParaRPr lang="cs-CZ" sz="4400" dirty="0" smtClean="0"/>
          </a:p>
          <a:p>
            <a:pPr>
              <a:buNone/>
            </a:pPr>
            <a:r>
              <a:rPr lang="en-GB" sz="4400" dirty="0" smtClean="0"/>
              <a:t>I watched a man sawing a woman in half.</a:t>
            </a:r>
            <a:endParaRPr lang="cs-CZ" sz="4400" dirty="0" smtClean="0"/>
          </a:p>
          <a:p>
            <a:pPr>
              <a:buNone/>
            </a:pPr>
            <a:r>
              <a:rPr lang="cs-CZ" sz="4400" b="1" dirty="0" smtClean="0"/>
              <a:t>             </a:t>
            </a:r>
          </a:p>
          <a:p>
            <a:pPr>
              <a:buNone/>
            </a:pPr>
            <a:endParaRPr lang="cs-CZ" sz="4400" b="1" dirty="0" smtClean="0"/>
          </a:p>
          <a:p>
            <a:pPr>
              <a:buNone/>
            </a:pPr>
            <a:endParaRPr lang="cs-CZ" sz="4400" b="1" dirty="0" smtClean="0"/>
          </a:p>
          <a:p>
            <a:pPr>
              <a:buNone/>
            </a:pPr>
            <a:endParaRPr lang="cs-CZ" b="1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rchol">
  <a:themeElements>
    <a:clrScheme name="Vrchol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Vrchol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Vrchol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251</TotalTime>
  <Words>767</Words>
  <Application>Microsoft Office PowerPoint</Application>
  <PresentationFormat>Předvádění na obrazovce (4:3)</PresentationFormat>
  <Paragraphs>130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Vrchol</vt:lpstr>
      <vt:lpstr>3. Paul muldoon (b. 1951)</vt:lpstr>
      <vt:lpstr>General characteristics</vt:lpstr>
      <vt:lpstr>Early years</vt:lpstr>
      <vt:lpstr>New Weather</vt:lpstr>
      <vt:lpstr>Why Brownlee Left</vt:lpstr>
      <vt:lpstr>Quoof</vt:lpstr>
      <vt:lpstr>Examples</vt:lpstr>
      <vt:lpstr>Snímek 8</vt:lpstr>
      <vt:lpstr>Snímek 9</vt:lpstr>
      <vt:lpstr>Study questions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Old English Literature (7th century – 1066)</dc:title>
  <dc:creator>oem</dc:creator>
  <cp:lastModifiedBy>Standard</cp:lastModifiedBy>
  <cp:revision>31</cp:revision>
  <dcterms:created xsi:type="dcterms:W3CDTF">2012-11-22T20:17:43Z</dcterms:created>
  <dcterms:modified xsi:type="dcterms:W3CDTF">2020-10-16T04:26:54Z</dcterms:modified>
</cp:coreProperties>
</file>