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5" r:id="rId3"/>
    <p:sldId id="273" r:id="rId4"/>
    <p:sldId id="261" r:id="rId5"/>
    <p:sldId id="268" r:id="rId6"/>
    <p:sldId id="267" r:id="rId7"/>
    <p:sldId id="269" r:id="rId8"/>
    <p:sldId id="270" r:id="rId9"/>
    <p:sldId id="271" r:id="rId10"/>
    <p:sldId id="272"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73F76254-8470-43FC-9BF3-6968B4CB0781}">
          <p14:sldIdLst>
            <p14:sldId id="256"/>
            <p14:sldId id="265"/>
            <p14:sldId id="273"/>
            <p14:sldId id="261"/>
            <p14:sldId id="268"/>
            <p14:sldId id="267"/>
            <p14:sldId id="269"/>
            <p14:sldId id="270"/>
            <p14:sldId id="271"/>
            <p14:sldId id="272"/>
          </p14:sldIdLst>
        </p14:section>
        <p14:section name="Oddíl bez názvu" id="{54A3D295-C150-4AEC-AF17-76BDCDBF8423}">
          <p14:sldIdLst/>
        </p14:section>
        <p14:section name="Oddíl bez názvu" id="{23355F22-3E3B-4B06-8A14-CA527DE4290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b0001" initials="b" lastIdx="1" clrIdx="0">
    <p:extLst>
      <p:ext uri="{19B8F6BF-5375-455C-9EA6-DF929625EA0E}">
        <p15:presenceInfo xmlns:p15="http://schemas.microsoft.com/office/powerpoint/2012/main" xmlns="" userId="bob0001" providerId="None"/>
      </p:ext>
    </p:extLst>
  </p:cmAuthor>
  <p:cmAuthor id="2" name=" " initials="" lastIdx="1" clrIdx="1">
    <p:extLst>
      <p:ext uri="{19B8F6BF-5375-455C-9EA6-DF929625EA0E}">
        <p15:presenceInfo xmlns:p15="http://schemas.microsoft.com/office/powerpoint/2012/main" xmlns="" userId="ae7fec671ae517e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D5715-4B1E-467A-BBD2-E64CB04EC9A9}" type="datetimeFigureOut">
              <a:rPr lang="cs-CZ" smtClean="0"/>
              <a:t>21.06.2021</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55469C-C1D2-40FB-A7A2-F46C2E358935}" type="slidenum">
              <a:rPr lang="cs-CZ" smtClean="0"/>
              <a:t>‹#›</a:t>
            </a:fld>
            <a:endParaRPr lang="cs-CZ"/>
          </a:p>
        </p:txBody>
      </p:sp>
    </p:spTree>
    <p:extLst>
      <p:ext uri="{BB962C8B-B14F-4D97-AF65-F5344CB8AC3E}">
        <p14:creationId xmlns:p14="http://schemas.microsoft.com/office/powerpoint/2010/main" val="4224385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E255469C-C1D2-40FB-A7A2-F46C2E358935}" type="slidenum">
              <a:rPr lang="cs-CZ" smtClean="0"/>
              <a:t>7</a:t>
            </a:fld>
            <a:endParaRPr lang="cs-CZ"/>
          </a:p>
        </p:txBody>
      </p:sp>
    </p:spTree>
    <p:extLst>
      <p:ext uri="{BB962C8B-B14F-4D97-AF65-F5344CB8AC3E}">
        <p14:creationId xmlns:p14="http://schemas.microsoft.com/office/powerpoint/2010/main" val="2367012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21.06.2021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1135618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21.06.2021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035223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21.06.2021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1515725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21.06.2021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44717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21.06.2021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9136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88A4AC0-1644-443D-8468-3DDCF47A33DF}" type="datetimeFigureOut">
              <a:rPr lang="cs-CZ" smtClean="0"/>
              <a:t>21.06.2021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956824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88A4AC0-1644-443D-8468-3DDCF47A33DF}" type="datetimeFigureOut">
              <a:rPr lang="cs-CZ" smtClean="0"/>
              <a:t>21.06.2021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278889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88A4AC0-1644-443D-8468-3DDCF47A33DF}" type="datetimeFigureOut">
              <a:rPr lang="cs-CZ" smtClean="0"/>
              <a:t>21.06.2021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571743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88A4AC0-1644-443D-8468-3DDCF47A33DF}" type="datetimeFigureOut">
              <a:rPr lang="cs-CZ" smtClean="0"/>
              <a:t>21.06.2021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5478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88A4AC0-1644-443D-8468-3DDCF47A33DF}" type="datetimeFigureOut">
              <a:rPr lang="cs-CZ" smtClean="0"/>
              <a:t>21.06.2021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4203556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88A4AC0-1644-443D-8468-3DDCF47A33DF}" type="datetimeFigureOut">
              <a:rPr lang="cs-CZ" smtClean="0"/>
              <a:t>21.06.2021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176784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A4AC0-1644-443D-8468-3DDCF47A33DF}" type="datetimeFigureOut">
              <a:rPr lang="cs-CZ" smtClean="0"/>
              <a:t>21.06.2021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CCB56-BB99-4BB0-93BC-3EBC4597B74C}" type="slidenum">
              <a:rPr lang="cs-CZ" smtClean="0"/>
              <a:t>‹#›</a:t>
            </a:fld>
            <a:endParaRPr lang="cs-CZ"/>
          </a:p>
        </p:txBody>
      </p:sp>
    </p:spTree>
    <p:extLst>
      <p:ext uri="{BB962C8B-B14F-4D97-AF65-F5344CB8AC3E}">
        <p14:creationId xmlns:p14="http://schemas.microsoft.com/office/powerpoint/2010/main" val="3690674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pPr lvl="0"/>
            <a:r>
              <a:rPr lang="de-DE" b="1" dirty="0"/>
              <a:t>Betriebsalltag </a:t>
            </a:r>
            <a:r>
              <a:rPr lang="cs-CZ" dirty="0"/>
              <a:t/>
            </a:r>
            <a:br>
              <a:rPr lang="cs-CZ" dirty="0"/>
            </a:br>
            <a:r>
              <a:rPr lang="de-DE" sz="2200" dirty="0"/>
              <a:t>Alles über Arbeitszeit</a:t>
            </a:r>
            <a:r>
              <a:rPr lang="cs-CZ" sz="2200" dirty="0"/>
              <a:t/>
            </a:r>
            <a:br>
              <a:rPr lang="cs-CZ" sz="2200" dirty="0"/>
            </a:br>
            <a:r>
              <a:rPr lang="de-DE" sz="2200" b="1" dirty="0"/>
              <a:t>Schlüsselwörter:</a:t>
            </a:r>
            <a:r>
              <a:rPr lang="de-DE" dirty="0"/>
              <a:t/>
            </a:r>
            <a:br>
              <a:rPr lang="de-DE" dirty="0"/>
            </a:br>
            <a:r>
              <a:rPr lang="de-DE" sz="2200" dirty="0"/>
              <a:t>Arbeitszeit</a:t>
            </a:r>
            <a:endParaRPr lang="de-DE" sz="2200" b="1" dirty="0"/>
          </a:p>
        </p:txBody>
      </p:sp>
      <p:sp>
        <p:nvSpPr>
          <p:cNvPr id="3" name="Podnadpis 2"/>
          <p:cNvSpPr>
            <a:spLocks noGrp="1"/>
          </p:cNvSpPr>
          <p:nvPr>
            <p:ph type="subTitle" idx="1"/>
          </p:nvPr>
        </p:nvSpPr>
        <p:spPr/>
        <p:txBody>
          <a:bodyPr>
            <a:normAutofit fontScale="92500" lnSpcReduction="20000"/>
          </a:bodyPr>
          <a:lstStyle/>
          <a:p>
            <a:pPr algn="just"/>
            <a:r>
              <a:rPr lang="de-DE" sz="6000" b="1" dirty="0">
                <a:solidFill>
                  <a:schemeClr val="tx1"/>
                </a:solidFill>
              </a:rPr>
              <a:t>Was lerne ich</a:t>
            </a:r>
            <a:r>
              <a:rPr lang="cs-CZ" sz="6000" b="1" dirty="0">
                <a:solidFill>
                  <a:schemeClr val="tx1"/>
                </a:solidFill>
              </a:rPr>
              <a:t>?</a:t>
            </a:r>
          </a:p>
          <a:p>
            <a:pPr marL="342900" indent="-342900" algn="just">
              <a:buFont typeface="+mj-lt"/>
              <a:buAutoNum type="arabicPeriod"/>
            </a:pPr>
            <a:r>
              <a:rPr lang="de-DE" sz="1600" b="1" dirty="0">
                <a:solidFill>
                  <a:schemeClr val="tx1"/>
                </a:solidFill>
              </a:rPr>
              <a:t>Neuen Wortschatz</a:t>
            </a:r>
          </a:p>
          <a:p>
            <a:pPr marL="342900" indent="-342900" algn="just">
              <a:buFont typeface="+mj-lt"/>
              <a:buAutoNum type="arabicPeriod"/>
            </a:pPr>
            <a:r>
              <a:rPr lang="de-DE" sz="1600" b="1" dirty="0">
                <a:solidFill>
                  <a:schemeClr val="tx1"/>
                </a:solidFill>
              </a:rPr>
              <a:t>Neue Komposita</a:t>
            </a:r>
          </a:p>
          <a:p>
            <a:pPr marL="342900" indent="-342900" algn="just">
              <a:buFont typeface="+mj-lt"/>
              <a:buAutoNum type="arabicPeriod"/>
            </a:pPr>
            <a:r>
              <a:rPr lang="de-DE" sz="1600" b="1" dirty="0">
                <a:solidFill>
                  <a:schemeClr val="tx1"/>
                </a:solidFill>
              </a:rPr>
              <a:t>Nach der Arbeitszeit fragen</a:t>
            </a:r>
          </a:p>
          <a:p>
            <a:pPr marL="342900" indent="-342900" algn="just">
              <a:buFont typeface="+mj-lt"/>
              <a:buAutoNum type="arabicPeriod"/>
            </a:pPr>
            <a:r>
              <a:rPr lang="de-DE" sz="1600" b="1" dirty="0">
                <a:solidFill>
                  <a:schemeClr val="tx1"/>
                </a:solidFill>
              </a:rPr>
              <a:t>Die Arbeitszeit beschreiben</a:t>
            </a:r>
          </a:p>
          <a:p>
            <a:pPr algn="just"/>
            <a:endParaRPr lang="de-DE" b="1" dirty="0"/>
          </a:p>
          <a:p>
            <a:pPr marL="514350" indent="-514350">
              <a:buFont typeface="+mj-lt"/>
              <a:buAutoNum type="arabicPeriod"/>
            </a:pPr>
            <a:endParaRPr lang="cs-CZ" dirty="0"/>
          </a:p>
          <a:p>
            <a:endParaRPr lang="cs-CZ" dirty="0"/>
          </a:p>
        </p:txBody>
      </p:sp>
    </p:spTree>
    <p:extLst>
      <p:ext uri="{BB962C8B-B14F-4D97-AF65-F5344CB8AC3E}">
        <p14:creationId xmlns:p14="http://schemas.microsoft.com/office/powerpoint/2010/main" val="3763783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902498B-3D8C-4F9D-A941-F2B7FEB6A5D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xmlns="" id="{74FFBB38-52C3-44C1-A8E2-42DEDBA5685A}"/>
              </a:ext>
            </a:extLst>
          </p:cNvPr>
          <p:cNvSpPr>
            <a:spLocks noGrp="1"/>
          </p:cNvSpPr>
          <p:nvPr>
            <p:ph idx="1"/>
          </p:nvPr>
        </p:nvSpPr>
        <p:spPr/>
        <p:txBody>
          <a:bodyPr/>
          <a:lstStyle/>
          <a:p>
            <a:pPr marL="0" indent="0" algn="ctr">
              <a:buNone/>
            </a:pPr>
            <a:endParaRPr lang="cs-CZ" dirty="0"/>
          </a:p>
          <a:p>
            <a:pPr marL="0" indent="0" algn="ctr">
              <a:buNone/>
            </a:pPr>
            <a:endParaRPr lang="cs-CZ" dirty="0"/>
          </a:p>
          <a:p>
            <a:pPr marL="0" indent="0" algn="ctr">
              <a:buNone/>
            </a:pPr>
            <a:endParaRPr lang="cs-CZ" dirty="0"/>
          </a:p>
          <a:p>
            <a:pPr marL="0" indent="0" algn="ctr">
              <a:buNone/>
            </a:pPr>
            <a:r>
              <a:rPr lang="de-DE" dirty="0"/>
              <a:t>Danke für die Aufmerksamkeit</a:t>
            </a:r>
          </a:p>
        </p:txBody>
      </p:sp>
    </p:spTree>
    <p:extLst>
      <p:ext uri="{BB962C8B-B14F-4D97-AF65-F5344CB8AC3E}">
        <p14:creationId xmlns:p14="http://schemas.microsoft.com/office/powerpoint/2010/main" val="3348021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F63E71C-09D2-47F6-9B20-73AF67A54C29}"/>
              </a:ext>
            </a:extLst>
          </p:cNvPr>
          <p:cNvSpPr>
            <a:spLocks noGrp="1"/>
          </p:cNvSpPr>
          <p:nvPr>
            <p:ph type="title"/>
          </p:nvPr>
        </p:nvSpPr>
        <p:spPr/>
        <p:txBody>
          <a:bodyPr/>
          <a:lstStyle/>
          <a:p>
            <a:r>
              <a:rPr lang="de-DE" dirty="0"/>
              <a:t>Wortschatz</a:t>
            </a:r>
          </a:p>
        </p:txBody>
      </p:sp>
      <p:pic>
        <p:nvPicPr>
          <p:cNvPr id="4" name="Zástupný obsah 3">
            <a:extLst>
              <a:ext uri="{FF2B5EF4-FFF2-40B4-BE49-F238E27FC236}">
                <a16:creationId xmlns:a16="http://schemas.microsoft.com/office/drawing/2014/main" xmlns="" id="{A412697E-504C-41BB-8C14-601CAFFA1CC8}"/>
              </a:ext>
            </a:extLst>
          </p:cNvPr>
          <p:cNvPicPr>
            <a:picLocks noGrp="1" noChangeAspect="1"/>
          </p:cNvPicPr>
          <p:nvPr>
            <p:ph idx="1"/>
          </p:nvPr>
        </p:nvPicPr>
        <p:blipFill>
          <a:blip r:embed="rId2"/>
          <a:stretch>
            <a:fillRect/>
          </a:stretch>
        </p:blipFill>
        <p:spPr>
          <a:xfrm>
            <a:off x="179512" y="2060848"/>
            <a:ext cx="8845308" cy="3240360"/>
          </a:xfrm>
          <a:prstGeom prst="rect">
            <a:avLst/>
          </a:prstGeom>
        </p:spPr>
      </p:pic>
    </p:spTree>
    <p:extLst>
      <p:ext uri="{BB962C8B-B14F-4D97-AF65-F5344CB8AC3E}">
        <p14:creationId xmlns:p14="http://schemas.microsoft.com/office/powerpoint/2010/main" val="4141889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D75921E-1B2A-4131-B669-70586D3AA79E}"/>
              </a:ext>
            </a:extLst>
          </p:cNvPr>
          <p:cNvSpPr>
            <a:spLocks noGrp="1"/>
          </p:cNvSpPr>
          <p:nvPr>
            <p:ph type="title"/>
          </p:nvPr>
        </p:nvSpPr>
        <p:spPr/>
        <p:txBody>
          <a:bodyPr/>
          <a:lstStyle/>
          <a:p>
            <a:r>
              <a:rPr lang="cs-CZ" dirty="0" err="1"/>
              <a:t>Was</a:t>
            </a:r>
            <a:r>
              <a:rPr lang="cs-CZ" dirty="0"/>
              <a:t> </a:t>
            </a:r>
            <a:r>
              <a:rPr lang="cs-CZ" dirty="0" err="1"/>
              <a:t>muss</a:t>
            </a:r>
            <a:r>
              <a:rPr lang="cs-CZ" dirty="0"/>
              <a:t> </a:t>
            </a:r>
            <a:r>
              <a:rPr lang="cs-CZ" dirty="0" err="1"/>
              <a:t>ich</a:t>
            </a:r>
            <a:r>
              <a:rPr lang="cs-CZ" dirty="0"/>
              <a:t> </a:t>
            </a:r>
            <a:r>
              <a:rPr lang="cs-CZ" dirty="0" err="1"/>
              <a:t>wissen</a:t>
            </a:r>
            <a:endParaRPr lang="cs-CZ" dirty="0"/>
          </a:p>
        </p:txBody>
      </p:sp>
      <p:sp>
        <p:nvSpPr>
          <p:cNvPr id="6" name="Zástupný obsah 5">
            <a:extLst>
              <a:ext uri="{FF2B5EF4-FFF2-40B4-BE49-F238E27FC236}">
                <a16:creationId xmlns:a16="http://schemas.microsoft.com/office/drawing/2014/main" xmlns="" id="{6BE9BD09-4BBD-4C68-8D56-D2602B390871}"/>
              </a:ext>
            </a:extLst>
          </p:cNvPr>
          <p:cNvSpPr>
            <a:spLocks noGrp="1"/>
          </p:cNvSpPr>
          <p:nvPr>
            <p:ph idx="1"/>
          </p:nvPr>
        </p:nvSpPr>
        <p:spPr/>
        <p:txBody>
          <a:bodyPr>
            <a:normAutofit lnSpcReduction="10000"/>
          </a:bodyPr>
          <a:lstStyle/>
          <a:p>
            <a:r>
              <a:rPr lang="de-DE" b="1" dirty="0"/>
              <a:t>e Arbeitszeit </a:t>
            </a:r>
            <a:r>
              <a:rPr lang="de-DE" dirty="0"/>
              <a:t>(von Beginn bis zum Ende der Arbeit)</a:t>
            </a:r>
          </a:p>
          <a:p>
            <a:r>
              <a:rPr lang="de-DE" b="1" dirty="0"/>
              <a:t>e</a:t>
            </a:r>
            <a:r>
              <a:rPr lang="cs-CZ" b="1" dirty="0"/>
              <a:t> </a:t>
            </a:r>
            <a:r>
              <a:rPr lang="de-DE" b="1" dirty="0"/>
              <a:t>Ruhezeit</a:t>
            </a:r>
            <a:r>
              <a:rPr lang="de-DE" dirty="0"/>
              <a:t> (die Zeit zum ausruhen)</a:t>
            </a:r>
          </a:p>
          <a:p>
            <a:r>
              <a:rPr lang="de-DE" b="1" dirty="0"/>
              <a:t>e Arbeitsunfähigkeit </a:t>
            </a:r>
            <a:r>
              <a:rPr lang="de-DE" dirty="0"/>
              <a:t>(Gesundheitszustand, bei dem man nicht arbeiten kann)</a:t>
            </a:r>
          </a:p>
          <a:p>
            <a:r>
              <a:rPr lang="de-DE" b="1" dirty="0"/>
              <a:t>e Gleitzeit/gleitende Arbeitszeit </a:t>
            </a:r>
            <a:r>
              <a:rPr lang="de-DE" dirty="0"/>
              <a:t>(die Arbeitszeit bestimmt der Arbeitgeber)</a:t>
            </a:r>
          </a:p>
          <a:p>
            <a:r>
              <a:rPr lang="de-DE" b="1" dirty="0"/>
              <a:t>e Arbeitsunfähigkeitsbescheinigung </a:t>
            </a:r>
            <a:r>
              <a:rPr lang="de-DE" dirty="0"/>
              <a:t>(die Arbeitsunfähigkeit stellt der Arzt aus)</a:t>
            </a:r>
          </a:p>
          <a:p>
            <a:endParaRPr lang="cs-CZ" dirty="0"/>
          </a:p>
          <a:p>
            <a:endParaRPr lang="cs-CZ" dirty="0"/>
          </a:p>
        </p:txBody>
      </p:sp>
    </p:spTree>
    <p:extLst>
      <p:ext uri="{BB962C8B-B14F-4D97-AF65-F5344CB8AC3E}">
        <p14:creationId xmlns:p14="http://schemas.microsoft.com/office/powerpoint/2010/main" val="163232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Meine Arbeitszeit</a:t>
            </a:r>
          </a:p>
        </p:txBody>
      </p:sp>
      <p:sp>
        <p:nvSpPr>
          <p:cNvPr id="3" name="Zástupný symbol pro obsah 2"/>
          <p:cNvSpPr>
            <a:spLocks noGrp="1"/>
          </p:cNvSpPr>
          <p:nvPr>
            <p:ph idx="1"/>
          </p:nvPr>
        </p:nvSpPr>
        <p:spPr>
          <a:xfrm>
            <a:off x="1727597" y="1268760"/>
            <a:ext cx="7008440" cy="3888432"/>
          </a:xfrm>
        </p:spPr>
        <p:txBody>
          <a:bodyPr>
            <a:normAutofit/>
          </a:bodyPr>
          <a:lstStyle/>
          <a:p>
            <a:r>
              <a:rPr lang="de-DE" dirty="0"/>
              <a:t>Wie lange dauert meine Arbeitszeit ?</a:t>
            </a:r>
          </a:p>
          <a:p>
            <a:r>
              <a:rPr lang="de-DE" dirty="0"/>
              <a:t>Wann beginnt meine Arbeitszeit ?</a:t>
            </a:r>
          </a:p>
          <a:p>
            <a:r>
              <a:rPr lang="de-DE" dirty="0"/>
              <a:t>Wann endet meine Arbeitszeit ?</a:t>
            </a:r>
          </a:p>
          <a:p>
            <a:r>
              <a:rPr lang="de-DE" dirty="0"/>
              <a:t>Kann ich meine Arbeitszeit verlängern?</a:t>
            </a:r>
          </a:p>
          <a:p>
            <a:r>
              <a:rPr lang="de-DE" dirty="0"/>
              <a:t>Muss ich Nachtschichten machen ?</a:t>
            </a:r>
          </a:p>
          <a:p>
            <a:r>
              <a:rPr lang="de-DE" dirty="0"/>
              <a:t>Wie lange habe ich Urlaub ?</a:t>
            </a:r>
          </a:p>
        </p:txBody>
      </p:sp>
    </p:spTree>
    <p:extLst>
      <p:ext uri="{BB962C8B-B14F-4D97-AF65-F5344CB8AC3E}">
        <p14:creationId xmlns:p14="http://schemas.microsoft.com/office/powerpoint/2010/main" val="1066405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95A7C08-80D7-42C7-85E4-54EBF80EAB95}"/>
              </a:ext>
            </a:extLst>
          </p:cNvPr>
          <p:cNvSpPr>
            <a:spLocks noGrp="1"/>
          </p:cNvSpPr>
          <p:nvPr>
            <p:ph type="title"/>
          </p:nvPr>
        </p:nvSpPr>
        <p:spPr/>
        <p:txBody>
          <a:bodyPr/>
          <a:lstStyle/>
          <a:p>
            <a:r>
              <a:rPr lang="de-DE" dirty="0"/>
              <a:t>Fragen zum Hörtext</a:t>
            </a:r>
          </a:p>
        </p:txBody>
      </p:sp>
      <p:sp>
        <p:nvSpPr>
          <p:cNvPr id="3" name="Zástupný obsah 2">
            <a:extLst>
              <a:ext uri="{FF2B5EF4-FFF2-40B4-BE49-F238E27FC236}">
                <a16:creationId xmlns:a16="http://schemas.microsoft.com/office/drawing/2014/main" xmlns="" id="{EC94BD7F-466A-4CC2-A5B8-323A20C61015}"/>
              </a:ext>
            </a:extLst>
          </p:cNvPr>
          <p:cNvSpPr>
            <a:spLocks noGrp="1"/>
          </p:cNvSpPr>
          <p:nvPr>
            <p:ph idx="1"/>
          </p:nvPr>
        </p:nvSpPr>
        <p:spPr/>
        <p:txBody>
          <a:bodyPr/>
          <a:lstStyle/>
          <a:p>
            <a:r>
              <a:rPr lang="de-DE" dirty="0"/>
              <a:t>Wann beginnt der Arbeitstag bei einer Zeitung?</a:t>
            </a:r>
          </a:p>
          <a:p>
            <a:r>
              <a:rPr lang="de-DE" dirty="0"/>
              <a:t>Was wird im Büro analysiert ?</a:t>
            </a:r>
          </a:p>
          <a:p>
            <a:r>
              <a:rPr lang="de-DE" dirty="0"/>
              <a:t>Welche Konkurrenzfragen werden angesprochen ?</a:t>
            </a:r>
          </a:p>
          <a:p>
            <a:r>
              <a:rPr lang="de-DE" dirty="0"/>
              <a:t>Wer nimmt an der Redaktionskonferenz teil ?</a:t>
            </a:r>
          </a:p>
          <a:p>
            <a:r>
              <a:rPr lang="de-DE" dirty="0"/>
              <a:t>Was wird an der Redaktionskonferenz besprochen ?</a:t>
            </a:r>
          </a:p>
          <a:p>
            <a:endParaRPr lang="cs-CZ" dirty="0"/>
          </a:p>
          <a:p>
            <a:endParaRPr lang="cs-CZ" dirty="0"/>
          </a:p>
        </p:txBody>
      </p:sp>
    </p:spTree>
    <p:extLst>
      <p:ext uri="{BB962C8B-B14F-4D97-AF65-F5344CB8AC3E}">
        <p14:creationId xmlns:p14="http://schemas.microsoft.com/office/powerpoint/2010/main" val="1960863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39E5F3C-692B-4AB9-8CFA-178821B970F2}"/>
              </a:ext>
            </a:extLst>
          </p:cNvPr>
          <p:cNvSpPr>
            <a:spLocks noGrp="1"/>
          </p:cNvSpPr>
          <p:nvPr>
            <p:ph type="title"/>
          </p:nvPr>
        </p:nvSpPr>
        <p:spPr>
          <a:xfrm>
            <a:off x="467544" y="0"/>
            <a:ext cx="8229600" cy="936104"/>
          </a:xfrm>
        </p:spPr>
        <p:txBody>
          <a:bodyPr>
            <a:normAutofit fontScale="90000"/>
          </a:bodyPr>
          <a:lstStyle/>
          <a:p>
            <a:r>
              <a:rPr lang="cs-CZ" b="1" dirty="0"/>
              <a:t/>
            </a:r>
            <a:br>
              <a:rPr lang="cs-CZ" b="1" dirty="0"/>
            </a:br>
            <a:r>
              <a:rPr lang="de-DE" sz="2700" b="1" dirty="0">
                <a:effectLst/>
                <a:latin typeface="Times New Roman" panose="02020603050405020304" pitchFamily="18" charset="0"/>
                <a:ea typeface="Calibri" panose="020F0502020204030204" pitchFamily="34" charset="0"/>
                <a:cs typeface="Times New Roman" panose="02020603050405020304" pitchFamily="18" charset="0"/>
              </a:rPr>
              <a:t>Der</a:t>
            </a:r>
            <a:r>
              <a:rPr lang="de-DE" sz="9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de-DE" sz="3100" b="1" dirty="0">
                <a:effectLst/>
                <a:latin typeface="Times New Roman" panose="02020603050405020304" pitchFamily="18" charset="0"/>
                <a:ea typeface="Calibri" panose="020F0502020204030204" pitchFamily="34" charset="0"/>
                <a:cs typeface="Times New Roman" panose="02020603050405020304" pitchFamily="18" charset="0"/>
              </a:rPr>
              <a:t>Berufsalltag bei einer Zeitung</a:t>
            </a:r>
            <a:r>
              <a:rPr lang="cs-CZ" sz="3100" b="1" dirty="0">
                <a:effectLst/>
                <a:latin typeface="Times New Roman" panose="02020603050405020304" pitchFamily="18" charset="0"/>
                <a:ea typeface="Calibri" panose="020F0502020204030204" pitchFamily="34" charset="0"/>
                <a:cs typeface="Times New Roman" panose="02020603050405020304" pitchFamily="18" charset="0"/>
              </a:rPr>
              <a:t/>
            </a:r>
            <a:br>
              <a:rPr lang="cs-CZ" sz="3100" b="1" dirty="0">
                <a:effectLst/>
                <a:latin typeface="Times New Roman" panose="02020603050405020304" pitchFamily="18" charset="0"/>
                <a:ea typeface="Calibri" panose="020F0502020204030204" pitchFamily="34" charset="0"/>
                <a:cs typeface="Times New Roman" panose="02020603050405020304" pitchFamily="18" charset="0"/>
              </a:rPr>
            </a:br>
            <a:endParaRPr lang="de-DE" sz="3100" b="1" dirty="0"/>
          </a:p>
        </p:txBody>
      </p:sp>
      <p:sp>
        <p:nvSpPr>
          <p:cNvPr id="3" name="Zástupný obsah 2">
            <a:extLst>
              <a:ext uri="{FF2B5EF4-FFF2-40B4-BE49-F238E27FC236}">
                <a16:creationId xmlns:a16="http://schemas.microsoft.com/office/drawing/2014/main" xmlns="" id="{A93B037C-B26B-43A2-9DF4-DB65D996F01E}"/>
              </a:ext>
            </a:extLst>
          </p:cNvPr>
          <p:cNvSpPr>
            <a:spLocks noGrp="1"/>
          </p:cNvSpPr>
          <p:nvPr>
            <p:ph idx="1"/>
          </p:nvPr>
        </p:nvSpPr>
        <p:spPr>
          <a:xfrm>
            <a:off x="0" y="1556792"/>
            <a:ext cx="8964488" cy="5069160"/>
          </a:xfrm>
        </p:spPr>
        <p:txBody>
          <a:bodyPr>
            <a:normAutofit lnSpcReduction="10000"/>
          </a:bodyPr>
          <a:lstStyle/>
          <a:p>
            <a:pPr indent="0" algn="just">
              <a:lnSpc>
                <a:spcPct val="115000"/>
              </a:lnSpc>
              <a:spcBef>
                <a:spcPts val="1200"/>
              </a:spcBef>
              <a:spcAft>
                <a:spcPts val="1200"/>
              </a:spcAft>
              <a:buNone/>
            </a:pPr>
            <a:r>
              <a:rPr lang="de-DE" sz="2000" dirty="0">
                <a:effectLst/>
                <a:latin typeface="Times New Roman" panose="02020603050405020304" pitchFamily="18" charset="0"/>
                <a:ea typeface="Calibri" panose="020F0502020204030204" pitchFamily="34" charset="0"/>
                <a:cs typeface="Times New Roman" panose="02020603050405020304" pitchFamily="18" charset="0"/>
              </a:rPr>
              <a:t>Die Arbeitszeit beginnt in der Regel zwischen 9 Uhr und 9.30 Uhr. Im Büro wird dann die Konkurrenz analysiert: Hatten sie die gleichen Themen, hatten sie andere oder bessere Geschichten und News? Anschließend wird die Post sortiert - vielleicht findet sich ja ein schönes Thema darin. </a:t>
            </a:r>
          </a:p>
          <a:p>
            <a:pPr indent="0" algn="just">
              <a:lnSpc>
                <a:spcPct val="115000"/>
              </a:lnSpc>
              <a:spcBef>
                <a:spcPts val="1200"/>
              </a:spcBef>
              <a:spcAft>
                <a:spcPts val="1200"/>
              </a:spcAft>
              <a:buNone/>
            </a:pPr>
            <a:r>
              <a:rPr lang="de-DE" sz="2000" dirty="0">
                <a:effectLst/>
                <a:latin typeface="Times New Roman" panose="02020603050405020304" pitchFamily="18" charset="0"/>
                <a:ea typeface="Calibri" panose="020F0502020204030204" pitchFamily="34" charset="0"/>
                <a:cs typeface="Times New Roman" panose="02020603050405020304" pitchFamily="18" charset="0"/>
              </a:rPr>
              <a:t>Gegen 10 Uhr gibt es eine Redaktionskonferenz: Alle Mitarbeiter (der Ressortleiter, Redakteure, Fotografen, eventuell die wichtigsten freien Journalisten) nehmen daran teil. Dort wird noch einmal der Inhalt der aktuellen Ausgabe besprochen, es wird gelobt, aber auch Fehler werden angesprochen, zum Beispiel werden aber natürlich vor allem die Themen der morgigen Ausgabe besprochen: Wie viele Seiten benötigt das Ressort (Politik, Wirtschaft, Sport, Stadt Darmstadt)? Was wird der Aufmacher (also der wichtigste Artikel), welche Termine wie Pressekonferenzen, Feste, Feiern, Eröffnungen müssen besetzt werden. Das heißt, es muss ein Redakteur oder ein freier Journalist hin, um darüber zu schreiben. Aktuell natürlich. </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4053727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D95A530-08EF-40CC-B0B2-BC4EE6ACC6C9}"/>
              </a:ext>
            </a:extLst>
          </p:cNvPr>
          <p:cNvSpPr>
            <a:spLocks noGrp="1"/>
          </p:cNvSpPr>
          <p:nvPr>
            <p:ph type="title"/>
          </p:nvPr>
        </p:nvSpPr>
        <p:spPr>
          <a:xfrm>
            <a:off x="457200" y="274638"/>
            <a:ext cx="8229600" cy="706090"/>
          </a:xfrm>
        </p:spPr>
        <p:txBody>
          <a:bodyPr>
            <a:normAutofit fontScale="90000"/>
          </a:bodyPr>
          <a:lstStyle/>
          <a:p>
            <a:r>
              <a:rPr lang="de-DE" dirty="0"/>
              <a:t>Was ist richtig</a:t>
            </a:r>
          </a:p>
        </p:txBody>
      </p:sp>
      <p:sp>
        <p:nvSpPr>
          <p:cNvPr id="3" name="Zástupný obsah 2">
            <a:extLst>
              <a:ext uri="{FF2B5EF4-FFF2-40B4-BE49-F238E27FC236}">
                <a16:creationId xmlns:a16="http://schemas.microsoft.com/office/drawing/2014/main" xmlns="" id="{95E77C1A-E943-4380-9EAA-CA13E5B8ABDE}"/>
              </a:ext>
            </a:extLst>
          </p:cNvPr>
          <p:cNvSpPr>
            <a:spLocks noGrp="1"/>
          </p:cNvSpPr>
          <p:nvPr>
            <p:ph idx="1"/>
          </p:nvPr>
        </p:nvSpPr>
        <p:spPr>
          <a:xfrm>
            <a:off x="457200" y="1196752"/>
            <a:ext cx="8229600" cy="4929411"/>
          </a:xfrm>
        </p:spPr>
        <p:txBody>
          <a:bodyPr>
            <a:normAutofit fontScale="25000" lnSpcReduction="20000"/>
          </a:bodyPr>
          <a:lstStyle/>
          <a:p>
            <a:pPr algn="just">
              <a:lnSpc>
                <a:spcPct val="120000"/>
              </a:lnSpc>
              <a:spcBef>
                <a:spcPts val="0"/>
              </a:spcBef>
            </a:pPr>
            <a:r>
              <a:rPr lang="de-DE" sz="9600" dirty="0">
                <a:effectLst/>
                <a:latin typeface="Times New Roman" panose="02020603050405020304" pitchFamily="18" charset="0"/>
                <a:ea typeface="Calibri" panose="020F0502020204030204" pitchFamily="34" charset="0"/>
                <a:cs typeface="Times New Roman" panose="02020603050405020304" pitchFamily="18" charset="0"/>
              </a:rPr>
              <a:t>Bei der Zeitung beginnt die Arbeitszeit</a:t>
            </a:r>
            <a:r>
              <a:rPr lang="cs-CZ" sz="96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20000"/>
              </a:lnSpc>
              <a:spcBef>
                <a:spcPts val="0"/>
              </a:spcBef>
            </a:pPr>
            <a:r>
              <a:rPr lang="cs-CZ"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de-DE"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vor 9 Uhr</a:t>
            </a:r>
            <a:endParaRPr lang="cs-CZ"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0"/>
              </a:spcBef>
            </a:pPr>
            <a:r>
              <a:rPr lang="cs-CZ"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de-DE"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nach 9 Uhr</a:t>
            </a:r>
            <a:endParaRPr lang="cs-CZ"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0"/>
              </a:spcBef>
            </a:pPr>
            <a:r>
              <a:rPr lang="cs-CZ"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de-DE"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um 9 Uhr</a:t>
            </a:r>
            <a:endParaRPr lang="cs-CZ"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0"/>
              </a:spcBef>
            </a:pPr>
            <a:r>
              <a:rPr lang="de-DE" sz="9600" dirty="0">
                <a:effectLst/>
                <a:latin typeface="Times New Roman" panose="02020603050405020304" pitchFamily="18" charset="0"/>
                <a:ea typeface="Calibri" panose="020F0502020204030204" pitchFamily="34" charset="0"/>
                <a:cs typeface="Times New Roman" panose="02020603050405020304" pitchFamily="18" charset="0"/>
              </a:rPr>
              <a:t>"Die Konkurrenz wird analysiert." - das bedeutet,</a:t>
            </a:r>
            <a:r>
              <a:rPr lang="cs-CZ" sz="96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20000"/>
              </a:lnSpc>
              <a:spcBef>
                <a:spcPts val="0"/>
              </a:spcBef>
            </a:pPr>
            <a:r>
              <a:rPr lang="cs-CZ"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de-DE"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dass das Verhältnis am Arbeitsmarkt analysiert wird</a:t>
            </a:r>
            <a:r>
              <a:rPr lang="cs-CZ"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20000"/>
              </a:lnSpc>
              <a:spcBef>
                <a:spcPts val="0"/>
              </a:spcBef>
            </a:pPr>
            <a:r>
              <a:rPr lang="cs-CZ"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de-DE"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dass Konkurrenten am Arbeitsplatz festgestellt werden</a:t>
            </a:r>
            <a:r>
              <a:rPr lang="cs-CZ"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20000"/>
              </a:lnSpc>
              <a:spcBef>
                <a:spcPts val="0"/>
              </a:spcBef>
            </a:pPr>
            <a:r>
              <a:rPr lang="cs-CZ"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de-DE"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dass andere Zeitungen analysiert werden.   </a:t>
            </a:r>
            <a:endParaRPr lang="cs-CZ" sz="96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0"/>
              </a:spcBef>
              <a:tabLst>
                <a:tab pos="228600" algn="l"/>
                <a:tab pos="449580" algn="l"/>
              </a:tabLst>
            </a:pPr>
            <a:r>
              <a:rPr lang="de-DE" sz="9600" dirty="0">
                <a:effectLst/>
                <a:latin typeface="Times New Roman" panose="02020603050405020304" pitchFamily="18" charset="0"/>
                <a:ea typeface="Calibri" panose="020F0502020204030204" pitchFamily="34" charset="0"/>
                <a:cs typeface="Times New Roman" panose="02020603050405020304" pitchFamily="18" charset="0"/>
              </a:rPr>
              <a:t>Was kann das Lesen der Post bringen?</a:t>
            </a:r>
            <a:endParaRPr lang="cs-CZ" sz="9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0"/>
              </a:spcBef>
              <a:tabLst>
                <a:tab pos="228600" algn="l"/>
                <a:tab pos="449580" algn="l"/>
              </a:tabLst>
            </a:pPr>
            <a:r>
              <a:rPr lang="cs-CZ"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de-DE"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Zeitverlust</a:t>
            </a:r>
            <a:r>
              <a:rPr lang="cs-CZ"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20000"/>
              </a:lnSpc>
              <a:spcBef>
                <a:spcPts val="0"/>
              </a:spcBef>
              <a:tabLst>
                <a:tab pos="228600" algn="l"/>
                <a:tab pos="449580" algn="l"/>
              </a:tabLst>
            </a:pPr>
            <a:r>
              <a:rPr lang="cs-CZ"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de-DE" sz="9600" dirty="0" err="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wichtigeInformationen</a:t>
            </a:r>
            <a:r>
              <a:rPr lang="cs-CZ"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20000"/>
              </a:lnSpc>
              <a:spcBef>
                <a:spcPts val="0"/>
              </a:spcBef>
              <a:tabLst>
                <a:tab pos="228600" algn="l"/>
                <a:tab pos="449580" algn="l"/>
              </a:tabLst>
            </a:pPr>
            <a:r>
              <a:rPr lang="cs-CZ"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de-DE" sz="9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Langweile</a:t>
            </a:r>
            <a:endParaRPr lang="cs-CZ" sz="96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1381225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2B9F2DF-40E9-44E7-8535-58CB0707ED5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xmlns="" id="{1FF29FC9-3943-4107-8C11-111A5F103F07}"/>
              </a:ext>
            </a:extLst>
          </p:cNvPr>
          <p:cNvSpPr>
            <a:spLocks noGrp="1"/>
          </p:cNvSpPr>
          <p:nvPr>
            <p:ph idx="1"/>
          </p:nvPr>
        </p:nvSpPr>
        <p:spPr/>
        <p:txBody>
          <a:bodyPr>
            <a:normAutofit fontScale="85000" lnSpcReduction="10000"/>
          </a:bodyPr>
          <a:lstStyle/>
          <a:p>
            <a:pPr marL="0" lvl="0" indent="0" algn="just">
              <a:lnSpc>
                <a:spcPct val="120000"/>
              </a:lnSpc>
              <a:spcBef>
                <a:spcPts val="0"/>
              </a:spcBef>
              <a:buNone/>
              <a:tabLst>
                <a:tab pos="228600" algn="l"/>
                <a:tab pos="449580" algn="l"/>
              </a:tabLst>
            </a:pPr>
            <a:r>
              <a:rPr lang="de-DE" sz="3200" dirty="0">
                <a:effectLst/>
                <a:latin typeface="Times New Roman" panose="02020603050405020304" pitchFamily="18" charset="0"/>
                <a:ea typeface="Calibri" panose="020F0502020204030204" pitchFamily="34" charset="0"/>
                <a:cs typeface="Times New Roman" panose="02020603050405020304" pitchFamily="18" charset="0"/>
              </a:rPr>
              <a:t>Warum druckt man die Tageszeitung so spät wie möglich?</a:t>
            </a: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lvl="0" indent="0" algn="just">
              <a:lnSpc>
                <a:spcPct val="120000"/>
              </a:lnSpc>
              <a:spcBef>
                <a:spcPts val="0"/>
              </a:spcBef>
              <a:buNone/>
              <a:tabLst>
                <a:tab pos="228600" algn="l"/>
                <a:tab pos="449580" algn="l"/>
              </a:tabLst>
            </a:pPr>
            <a:r>
              <a:rPr lang="cs-CZ"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de-DE"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weil die Arbeit lange dauert</a:t>
            </a:r>
            <a:r>
              <a:rPr lang="cs-CZ"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p>
          <a:p>
            <a:pPr marL="0" lvl="0" indent="0" algn="just">
              <a:lnSpc>
                <a:spcPct val="120000"/>
              </a:lnSpc>
              <a:spcBef>
                <a:spcPts val="0"/>
              </a:spcBef>
              <a:buNone/>
              <a:tabLst>
                <a:tab pos="228600" algn="l"/>
                <a:tab pos="449580" algn="l"/>
              </a:tabLst>
            </a:pPr>
            <a:r>
              <a:rPr lang="cs-CZ"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de-DE"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weil aktuelle Informationen gedruckt werden sollen</a:t>
            </a:r>
            <a:r>
              <a:rPr lang="cs-CZ"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de-DE"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weil es früher nicht möglich ist.</a:t>
            </a:r>
            <a:endParaRPr lang="cs-CZ"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Aft>
                <a:spcPts val="1200"/>
              </a:spcAft>
              <a:buNone/>
              <a:tabLst>
                <a:tab pos="228600" algn="l"/>
                <a:tab pos="449580" algn="l"/>
              </a:tabLst>
            </a:pPr>
            <a:r>
              <a:rPr lang="de-DE" sz="3200" dirty="0">
                <a:effectLst/>
                <a:latin typeface="Times New Roman" panose="02020603050405020304" pitchFamily="18" charset="0"/>
                <a:ea typeface="Calibri" panose="020F0502020204030204" pitchFamily="34" charset="0"/>
                <a:cs typeface="Times New Roman" panose="02020603050405020304" pitchFamily="18" charset="0"/>
              </a:rPr>
              <a:t>Wann ist die Arbeit bei der Zeitung sehr hektisch?</a:t>
            </a:r>
            <a:endParaRPr lang="cs-CZ"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20000"/>
              </a:lnSpc>
              <a:spcBef>
                <a:spcPts val="1200"/>
              </a:spcBef>
              <a:buNone/>
              <a:tabLst>
                <a:tab pos="228600" algn="l"/>
                <a:tab pos="449580" algn="l"/>
              </a:tabLst>
            </a:pPr>
            <a:r>
              <a:rPr lang="cs-CZ"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de-DE"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während der Redaktionskonferenz</a:t>
            </a:r>
            <a:endParaRPr lang="cs-CZ"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20000"/>
              </a:lnSpc>
              <a:buNone/>
              <a:tabLst>
                <a:tab pos="228600" algn="l"/>
                <a:tab pos="449580" algn="l"/>
              </a:tabLst>
            </a:pPr>
            <a:r>
              <a:rPr lang="cs-CZ"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de-DE"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 16 Uhr</a:t>
            </a:r>
            <a:endParaRPr lang="cs-CZ"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20000"/>
              </a:lnSpc>
              <a:spcAft>
                <a:spcPts val="1200"/>
              </a:spcAft>
              <a:buNone/>
              <a:tabLst>
                <a:tab pos="228600" algn="l"/>
                <a:tab pos="449580" algn="l"/>
              </a:tabLst>
            </a:pPr>
            <a:r>
              <a:rPr lang="cs-CZ"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de-DE"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bei der Pressekonferenz</a:t>
            </a:r>
            <a:endParaRPr lang="cs-CZ"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320992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8E1B064-A5A7-4607-9EE9-8083CAE3AFA0}"/>
              </a:ext>
            </a:extLst>
          </p:cNvPr>
          <p:cNvSpPr>
            <a:spLocks noGrp="1"/>
          </p:cNvSpPr>
          <p:nvPr>
            <p:ph type="title"/>
          </p:nvPr>
        </p:nvSpPr>
        <p:spPr/>
        <p:txBody>
          <a:bodyPr/>
          <a:lstStyle/>
          <a:p>
            <a:r>
              <a:rPr lang="de-DE" dirty="0"/>
              <a:t>Und jetzt Sie</a:t>
            </a:r>
          </a:p>
        </p:txBody>
      </p:sp>
      <p:sp>
        <p:nvSpPr>
          <p:cNvPr id="3" name="Zástupný obsah 2">
            <a:extLst>
              <a:ext uri="{FF2B5EF4-FFF2-40B4-BE49-F238E27FC236}">
                <a16:creationId xmlns:a16="http://schemas.microsoft.com/office/drawing/2014/main" xmlns="" id="{A4305504-B67A-4964-85DE-A64FB2546705}"/>
              </a:ext>
            </a:extLst>
          </p:cNvPr>
          <p:cNvSpPr>
            <a:spLocks noGrp="1"/>
          </p:cNvSpPr>
          <p:nvPr>
            <p:ph idx="1"/>
          </p:nvPr>
        </p:nvSpPr>
        <p:spPr>
          <a:xfrm>
            <a:off x="457200" y="1600201"/>
            <a:ext cx="8229600" cy="3340968"/>
          </a:xfrm>
        </p:spPr>
        <p:txBody>
          <a:bodyPr/>
          <a:lstStyle/>
          <a:p>
            <a:pPr marL="514350" indent="-514350">
              <a:buFont typeface="+mj-lt"/>
              <a:buAutoNum type="arabicPeriod"/>
            </a:pPr>
            <a:r>
              <a:rPr lang="de-DE" dirty="0"/>
              <a:t>Wo möchten Sie </a:t>
            </a:r>
            <a:r>
              <a:rPr lang="cs-CZ" dirty="0" smtClean="0"/>
              <a:t>a</a:t>
            </a:r>
            <a:r>
              <a:rPr lang="de-DE" dirty="0" err="1" smtClean="0"/>
              <a:t>rbeit</a:t>
            </a:r>
            <a:r>
              <a:rPr lang="cs-CZ" smtClean="0"/>
              <a:t>en?</a:t>
            </a:r>
            <a:endParaRPr lang="de-DE" dirty="0"/>
          </a:p>
          <a:p>
            <a:pPr marL="514350" indent="-514350">
              <a:buFont typeface="+mj-lt"/>
              <a:buAutoNum type="arabicPeriod"/>
            </a:pPr>
            <a:r>
              <a:rPr lang="de-DE" dirty="0"/>
              <a:t>Wie soll Ihre Arbeitszeit sein</a:t>
            </a:r>
            <a:r>
              <a:rPr lang="cs-CZ" dirty="0"/>
              <a:t>?</a:t>
            </a:r>
            <a:endParaRPr lang="de-DE" dirty="0"/>
          </a:p>
          <a:p>
            <a:pPr marL="514350" indent="-514350">
              <a:buFont typeface="+mj-lt"/>
              <a:buAutoNum type="arabicPeriod"/>
            </a:pPr>
            <a:r>
              <a:rPr lang="de-DE" dirty="0"/>
              <a:t>Wie viele Urlaubstage möchten Sie haben</a:t>
            </a:r>
            <a:r>
              <a:rPr lang="cs-CZ" dirty="0"/>
              <a:t>?</a:t>
            </a:r>
            <a:endParaRPr lang="de-DE" dirty="0"/>
          </a:p>
          <a:p>
            <a:pPr marL="514350" indent="-514350">
              <a:buFont typeface="+mj-lt"/>
              <a:buAutoNum type="arabicPeriod"/>
            </a:pPr>
            <a:r>
              <a:rPr lang="de-DE" dirty="0"/>
              <a:t>Welche Tätigkeiten möchten Sie in der Arbeit machen</a:t>
            </a:r>
            <a:r>
              <a:rPr lang="cs-CZ" dirty="0"/>
              <a:t>?</a:t>
            </a:r>
            <a:endParaRPr lang="de-DE" dirty="0"/>
          </a:p>
        </p:txBody>
      </p:sp>
    </p:spTree>
    <p:extLst>
      <p:ext uri="{BB962C8B-B14F-4D97-AF65-F5344CB8AC3E}">
        <p14:creationId xmlns:p14="http://schemas.microsoft.com/office/powerpoint/2010/main" val="1593213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465</Words>
  <Application>Microsoft Office PowerPoint</Application>
  <PresentationFormat>Předvádění na obrazovce (4:3)</PresentationFormat>
  <Paragraphs>60</Paragraphs>
  <Slides>10</Slides>
  <Notes>1</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Betriebsalltag  Alles über Arbeitszeit Schlüsselwörter: Arbeitszeit</vt:lpstr>
      <vt:lpstr>Wortschatz</vt:lpstr>
      <vt:lpstr>Was muss ich wissen</vt:lpstr>
      <vt:lpstr>Meine Arbeitszeit</vt:lpstr>
      <vt:lpstr>Fragen zum Hörtext</vt:lpstr>
      <vt:lpstr> Der Berufsalltag bei einer Zeitung </vt:lpstr>
      <vt:lpstr>Was ist richtig</vt:lpstr>
      <vt:lpstr>Prezentace aplikace PowerPoint</vt:lpstr>
      <vt:lpstr>Und jetzt Sie</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Ferda Mravenec</dc:creator>
  <cp:lastModifiedBy>uzivatel</cp:lastModifiedBy>
  <cp:revision>49</cp:revision>
  <dcterms:created xsi:type="dcterms:W3CDTF">2019-10-14T07:41:33Z</dcterms:created>
  <dcterms:modified xsi:type="dcterms:W3CDTF">2021-06-21T08:09:21Z</dcterms:modified>
</cp:coreProperties>
</file>