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7" r:id="rId4"/>
    <p:sldId id="259" r:id="rId5"/>
    <p:sldId id="260" r:id="rId6"/>
    <p:sldId id="268" r:id="rId7"/>
    <p:sldId id="269" r:id="rId8"/>
    <p:sldId id="261" r:id="rId9"/>
    <p:sldId id="262" r:id="rId10"/>
    <p:sldId id="270" r:id="rId11"/>
    <p:sldId id="265" r:id="rId12"/>
  </p:sldIdLst>
  <p:sldSz cx="9144000" cy="6858000" type="screen4x3"/>
  <p:notesSz cx="6858000" cy="9144000"/>
  <p:custDataLst>
    <p:tags r:id="rId14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1D0F57A5-36C3-4262-A392-B30F9ECC5A27}">
          <p14:sldIdLst>
            <p14:sldId id="256"/>
            <p14:sldId id="257"/>
            <p14:sldId id="267"/>
            <p14:sldId id="259"/>
            <p14:sldId id="260"/>
            <p14:sldId id="268"/>
            <p14:sldId id="269"/>
            <p14:sldId id="261"/>
            <p14:sldId id="262"/>
            <p14:sldId id="270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1F2E"/>
    <a:srgbClr val="AB8C0A"/>
    <a:srgbClr val="6B2E6E"/>
    <a:srgbClr val="046C68"/>
    <a:srgbClr val="FFFFFF"/>
    <a:srgbClr val="265787"/>
    <a:srgbClr val="7F5456"/>
    <a:srgbClr val="2248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8" autoAdjust="0"/>
    <p:restoredTop sz="94660"/>
  </p:normalViewPr>
  <p:slideViewPr>
    <p:cSldViewPr>
      <p:cViewPr varScale="1">
        <p:scale>
          <a:sx n="106" d="100"/>
          <a:sy n="106" d="100"/>
        </p:scale>
        <p:origin x="120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Dropbox\Dokumenty\Zam&#283;stn&#225;n&#237;\Volba%20rektora\Podklady\Tabulky_rekto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'studenti a finance'!$A$2</c:f>
              <c:strCache>
                <c:ptCount val="1"/>
                <c:pt idx="0">
                  <c:v>počet studentů</c:v>
                </c:pt>
              </c:strCache>
            </c:strRef>
          </c:tx>
          <c:spPr>
            <a:ln w="50800">
              <a:solidFill>
                <a:srgbClr val="9C1F2E"/>
              </a:solidFill>
            </a:ln>
          </c:spPr>
          <c:marker>
            <c:symbol val="none"/>
          </c:marker>
          <c:cat>
            <c:numRef>
              <c:f>'studenti a finance'!$H$1:$P$1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'studenti a finance'!$H$8:$P$8</c:f>
              <c:numCache>
                <c:formatCode>0.00</c:formatCode>
                <c:ptCount val="9"/>
                <c:pt idx="0">
                  <c:v>16.311622527121898</c:v>
                </c:pt>
                <c:pt idx="1">
                  <c:v>16.162837150847089</c:v>
                </c:pt>
                <c:pt idx="2">
                  <c:v>11.005166051660522</c:v>
                </c:pt>
                <c:pt idx="3">
                  <c:v>11.24882452862029</c:v>
                </c:pt>
                <c:pt idx="4">
                  <c:v>8.0991456920328311</c:v>
                </c:pt>
                <c:pt idx="5">
                  <c:v>6.1895959761071504</c:v>
                </c:pt>
                <c:pt idx="6">
                  <c:v>7.2886297376093298E-2</c:v>
                </c:pt>
                <c:pt idx="7">
                  <c:v>-5.8994901675163876</c:v>
                </c:pt>
                <c:pt idx="8">
                  <c:v>-8.3403189667876152</c:v>
                </c:pt>
              </c:numCache>
            </c:numRef>
          </c:val>
          <c:smooth val="1"/>
        </c:ser>
        <c:ser>
          <c:idx val="2"/>
          <c:order val="1"/>
          <c:tx>
            <c:strRef>
              <c:f>'studenti a finance'!$A$4</c:f>
              <c:strCache>
                <c:ptCount val="1"/>
                <c:pt idx="0">
                  <c:v>průměrný normativ</c:v>
                </c:pt>
              </c:strCache>
            </c:strRef>
          </c:tx>
          <c:spPr>
            <a:ln w="50800">
              <a:solidFill>
                <a:srgbClr val="761823"/>
              </a:solidFill>
              <a:prstDash val="sysDash"/>
            </a:ln>
          </c:spPr>
          <c:marker>
            <c:symbol val="none"/>
          </c:marker>
          <c:cat>
            <c:numRef>
              <c:f>'studenti a finance'!$H$1:$P$1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'studenti a finance'!$H$9:$P$9</c:f>
              <c:numCache>
                <c:formatCode>0.00</c:formatCode>
                <c:ptCount val="9"/>
                <c:pt idx="0">
                  <c:v>21.361298896400299</c:v>
                </c:pt>
                <c:pt idx="1">
                  <c:v>15.784612454770519</c:v>
                </c:pt>
                <c:pt idx="2">
                  <c:v>9.2173326644571834</c:v>
                </c:pt>
                <c:pt idx="3">
                  <c:v>8.1220586574300668</c:v>
                </c:pt>
                <c:pt idx="4">
                  <c:v>-6.9248527942113576</c:v>
                </c:pt>
                <c:pt idx="5">
                  <c:v>10.298320962528432</c:v>
                </c:pt>
                <c:pt idx="6">
                  <c:v>-8.1638813796752618</c:v>
                </c:pt>
                <c:pt idx="7">
                  <c:v>0.3951926841339371</c:v>
                </c:pt>
                <c:pt idx="8">
                  <c:v>-3.7406557184060274</c:v>
                </c:pt>
              </c:numCache>
            </c:numRef>
          </c:val>
          <c:smooth val="1"/>
        </c:ser>
        <c:ser>
          <c:idx val="0"/>
          <c:order val="2"/>
          <c:tx>
            <c:strRef>
              <c:f>'studenti a finance'!$A$3</c:f>
              <c:strCache>
                <c:ptCount val="1"/>
                <c:pt idx="0">
                  <c:v>dotace</c:v>
                </c:pt>
              </c:strCache>
            </c:strRef>
          </c:tx>
          <c:spPr>
            <a:ln w="50800">
              <a:solidFill>
                <a:srgbClr val="CE3245"/>
              </a:solidFill>
              <a:prstDash val="dash"/>
            </a:ln>
          </c:spPr>
          <c:marker>
            <c:symbol val="none"/>
          </c:marker>
          <c:cat>
            <c:numRef>
              <c:f>'studenti a finance'!$H$1:$P$1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'studenti a finance'!$H$10:$P$10</c:f>
              <c:numCache>
                <c:formatCode>0.00</c:formatCode>
                <c:ptCount val="9"/>
                <c:pt idx="0">
                  <c:v>4.3415062566949238</c:v>
                </c:pt>
                <c:pt idx="1">
                  <c:v>-0.32559870725728901</c:v>
                </c:pt>
                <c:pt idx="2">
                  <c:v>-1.6105857509111792</c:v>
                </c:pt>
                <c:pt idx="3">
                  <c:v>-2.8106057609496853</c:v>
                </c:pt>
                <c:pt idx="4">
                  <c:v>-13.898350805700685</c:v>
                </c:pt>
                <c:pt idx="5">
                  <c:v>3.86923497415486</c:v>
                </c:pt>
                <c:pt idx="6">
                  <c:v>-8.2307685745917443</c:v>
                </c:pt>
                <c:pt idx="7">
                  <c:v>6.689318541266168</c:v>
                </c:pt>
                <c:pt idx="8">
                  <c:v>5.0181968740595213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9206048"/>
        <c:axId val="289207616"/>
      </c:lineChart>
      <c:catAx>
        <c:axId val="2892060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rok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low"/>
        <c:crossAx val="289207616"/>
        <c:crosses val="autoZero"/>
        <c:auto val="1"/>
        <c:lblAlgn val="ctr"/>
        <c:lblOffset val="100"/>
        <c:noMultiLvlLbl val="0"/>
      </c:catAx>
      <c:valAx>
        <c:axId val="289207616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tempo růstu </a:t>
                </a:r>
                <a:r>
                  <a:rPr lang="cs-CZ"/>
                  <a:t>(%)</a:t>
                </a:r>
                <a:endParaRPr lang="en-US"/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28920604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>
          <a:latin typeface="Cambria Math" panose="02040503050406030204" pitchFamily="18" charset="0"/>
          <a:ea typeface="Cambria Math" panose="02040503050406030204" pitchFamily="18" charset="0"/>
        </a:defRPr>
      </a:pPr>
      <a:endParaRPr lang="cs-CZ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0.84597</cdr:x>
      <cdr:y>0.01995</cdr:y>
    </cdr:from>
    <cdr:to>
      <cdr:x>0.98522</cdr:x>
      <cdr:y>0.21013</cdr:y>
    </cdr:to>
    <cdr:pic>
      <cdr:nvPicPr>
        <cdr:cNvPr id="3" name="Obrázek 2"/>
        <cdr:cNvPicPr/>
      </cdr:nvPicPr>
      <cdr:blipFill>
        <a:blip xmlns:a="http://schemas.openxmlformats.org/drawingml/2006/main" xmlns:r="http://schemas.openxmlformats.org/officeDocument/2006/relationships" r:embed="rId1" cstate="print">
          <a:extLst>
            <a:ext uri="{BEBA8EAE-BF5A-486C-A8C5-ECC9F3942E4B}">
              <a14:imgProps xmlns:a14="http://schemas.microsoft.com/office/drawing/2010/main">
                <a14:imgLayer r:embed="rId2">
                  <a14:imgEffect>
                    <a14:artisticCrisscrossEtching/>
                  </a14:imgEffect>
                </a14:imgLayer>
              </a14:imgProps>
            </a:ex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869872" y="120015"/>
          <a:ext cx="1295400" cy="1144270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1DED5-6250-4624-966B-3693579AA8B4}" type="datetimeFigureOut">
              <a:rPr lang="cs-CZ" smtClean="0"/>
              <a:t>13. 11. 2014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112CD-0AEB-4324-B9C9-D07961EA6C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1536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112CD-0AEB-4324-B9C9-D07961EA6C4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3599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1610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1ECEF"/>
                </a:solidFill>
              </a:defRPr>
            </a:lvl1pPr>
          </a:lstStyle>
          <a:p>
            <a:fld id="{62502CF3-196B-469E-811E-CD82F07FB2D8}" type="datetime1">
              <a:rPr lang="cs-CZ" smtClean="0"/>
              <a:t>13. 11. 2014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1ECEF"/>
                </a:solidFill>
              </a:defRPr>
            </a:lvl1pPr>
          </a:lstStyle>
          <a:p>
            <a:r>
              <a:rPr lang="cs-CZ" smtClean="0"/>
              <a:t>tuleja@opf.slu.cz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1ECEF"/>
                </a:solidFill>
              </a:defRPr>
            </a:lvl1pPr>
          </a:lstStyle>
          <a:p>
            <a:fld id="{7165EBD7-037A-420B-99DA-B408DA22E664}" type="slidenum">
              <a:rPr lang="cs-CZ" smtClean="0"/>
              <a:t>‹#›</a:t>
            </a:fld>
            <a:endParaRPr lang="cs-CZ"/>
          </a:p>
        </p:txBody>
      </p:sp>
      <p:pic>
        <p:nvPicPr>
          <p:cNvPr id="11" name="Obrázek 10"/>
          <p:cNvPicPr>
            <a:picLocks/>
          </p:cNvPicPr>
          <p:nvPr userDrawn="1"/>
        </p:nvPicPr>
        <p:blipFill>
          <a:blip r:embed="rId3" cstate="print">
            <a:duotone>
              <a:prstClr val="black"/>
              <a:srgbClr val="9C1F2E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00" y="0"/>
            <a:ext cx="9162000" cy="1423368"/>
          </a:xfrm>
          <a:prstGeom prst="rect">
            <a:avLst/>
          </a:prstGeom>
        </p:spPr>
      </p:pic>
      <p:sp>
        <p:nvSpPr>
          <p:cNvPr id="12" name="Nadpis 1"/>
          <p:cNvSpPr txBox="1">
            <a:spLocks/>
          </p:cNvSpPr>
          <p:nvPr/>
        </p:nvSpPr>
        <p:spPr>
          <a:xfrm>
            <a:off x="0" y="0"/>
            <a:ext cx="7772400" cy="141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Pavel Tuleja</a:t>
            </a:r>
          </a:p>
          <a:p>
            <a:r>
              <a:rPr lang="cs-CZ" sz="1400" b="0" i="1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tuleja@opf.slu.cz</a:t>
            </a:r>
          </a:p>
          <a:p>
            <a:r>
              <a:rPr lang="cs-CZ" sz="1400" b="0" i="1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tuleja.rs.opf.slu.cz</a:t>
            </a:r>
          </a:p>
          <a:p>
            <a:endParaRPr lang="cs-CZ" sz="1800" b="1" dirty="0" smtClean="0">
              <a:solidFill>
                <a:schemeClr val="bg1">
                  <a:lumMod val="85000"/>
                </a:schemeClr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Obrázek 9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4000"/>
            <a:ext cx="9144000" cy="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50745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16106"/>
          </a:xfrm>
          <a:prstGeom prst="flowChartDocumen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164CF764-DB63-4FDE-A39D-65A90E3F9250}" type="datetime1">
              <a:rPr lang="cs-CZ" smtClean="0"/>
              <a:t>13. 11. 2014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cs-CZ" smtClean="0"/>
              <a:t>tuleja@opf.slu.cz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7165EBD7-037A-420B-99DA-B408DA22E664}" type="slidenum">
              <a:rPr lang="cs-CZ" smtClean="0"/>
              <a:t>‹#›</a:t>
            </a:fld>
            <a:endParaRPr lang="cs-CZ"/>
          </a:p>
        </p:txBody>
      </p:sp>
      <p:pic>
        <p:nvPicPr>
          <p:cNvPr id="13" name="Obrázek 1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5400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00" y="5841460"/>
            <a:ext cx="472441" cy="25603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700" y="5921051"/>
            <a:ext cx="472441" cy="25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25508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16106"/>
          </a:xfrm>
          <a:prstGeom prst="flowChartDocument">
            <a:avLst/>
          </a:prstGeom>
        </p:spPr>
      </p:pic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67E61497-7DA3-4C35-B931-9305CE58DD5A}" type="datetime1">
              <a:rPr lang="cs-CZ" smtClean="0"/>
              <a:t>13. 11. 2014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cs-CZ" smtClean="0"/>
              <a:t>tuleja@opf.slu.cz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7165EBD7-037A-420B-99DA-B408DA22E664}" type="slidenum">
              <a:rPr lang="cs-CZ" smtClean="0"/>
              <a:t>‹#›</a:t>
            </a:fld>
            <a:endParaRPr lang="cs-CZ"/>
          </a:p>
        </p:txBody>
      </p:sp>
      <p:pic>
        <p:nvPicPr>
          <p:cNvPr id="12" name="Obrázek 1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28800" y="3178800"/>
            <a:ext cx="5868000" cy="540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00" y="5841460"/>
            <a:ext cx="472441" cy="256033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700" y="5921051"/>
            <a:ext cx="472441" cy="25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04722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16106"/>
          </a:xfrm>
          <a:prstGeom prst="flowChartDocumen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9D9D9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/>
            </a:lvl1pPr>
            <a:lvl2pPr marL="742950" indent="-285750" algn="just">
              <a:buFont typeface="Arial" pitchFamily="34" charset="0"/>
              <a:buChar char="◦"/>
              <a:defRPr/>
            </a:lvl2pPr>
            <a:lvl3pPr algn="just">
              <a:defRPr/>
            </a:lvl3pPr>
            <a:lvl4pPr marL="1600200" indent="-228600" algn="just">
              <a:buFont typeface="Arial" pitchFamily="34" charset="0"/>
              <a:buChar char="◦"/>
              <a:defRPr/>
            </a:lvl4pPr>
            <a:lvl5pPr algn="just">
              <a:defRPr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1ECEF"/>
                </a:solidFill>
              </a:defRPr>
            </a:lvl1pPr>
          </a:lstStyle>
          <a:p>
            <a:fld id="{876A6A81-84A1-43EC-9AE7-35C64FA675E1}" type="datetime1">
              <a:rPr lang="cs-CZ" smtClean="0"/>
              <a:t>13. 11. 2014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1ECEF"/>
                </a:solidFill>
              </a:defRPr>
            </a:lvl1pPr>
          </a:lstStyle>
          <a:p>
            <a:r>
              <a:rPr lang="cs-CZ" smtClean="0"/>
              <a:t>tuleja@opf.slu.cz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1ECEF"/>
                </a:solidFill>
              </a:defRPr>
            </a:lvl1pPr>
          </a:lstStyle>
          <a:p>
            <a:fld id="{7165EBD7-037A-420B-99DA-B408DA22E664}" type="slidenum">
              <a:rPr lang="cs-CZ" smtClean="0"/>
              <a:t>‹#›</a:t>
            </a:fld>
            <a:endParaRPr lang="cs-CZ"/>
          </a:p>
        </p:txBody>
      </p:sp>
      <p:pic>
        <p:nvPicPr>
          <p:cNvPr id="11" name="Obrázek 10"/>
          <p:cNvPicPr>
            <a:picLocks/>
          </p:cNvPicPr>
          <p:nvPr userDrawn="1"/>
        </p:nvPicPr>
        <p:blipFill>
          <a:blip r:embed="rId3" cstate="print">
            <a:duotone>
              <a:prstClr val="black"/>
              <a:srgbClr val="9C1F2E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00" y="0"/>
            <a:ext cx="9162000" cy="1423368"/>
          </a:xfrm>
          <a:prstGeom prst="rect">
            <a:avLst/>
          </a:prstGeom>
        </p:spPr>
      </p:pic>
      <p:pic>
        <p:nvPicPr>
          <p:cNvPr id="12" name="Obrázek 11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528402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1ECEF"/>
                </a:solidFill>
              </a:defRPr>
            </a:lvl1pPr>
          </a:lstStyle>
          <a:p>
            <a:fld id="{F4BE82EB-7322-49D6-B71F-B950A2F31AEC}" type="datetime1">
              <a:rPr lang="cs-CZ" smtClean="0"/>
              <a:t>13. 11. 2014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1ECEF"/>
                </a:solidFill>
              </a:defRPr>
            </a:lvl1pPr>
          </a:lstStyle>
          <a:p>
            <a:r>
              <a:rPr lang="cs-CZ" smtClean="0"/>
              <a:t>tuleja@opf.slu.cz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1ECEF"/>
                </a:solidFill>
              </a:defRPr>
            </a:lvl1pPr>
          </a:lstStyle>
          <a:p>
            <a:fld id="{7165EBD7-037A-420B-99DA-B408DA22E664}" type="slidenum">
              <a:rPr lang="cs-CZ" smtClean="0"/>
              <a:t>‹#›</a:t>
            </a:fld>
            <a:endParaRPr lang="cs-CZ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16106"/>
          </a:xfrm>
          <a:prstGeom prst="rect">
            <a:avLst/>
          </a:prstGeom>
        </p:spPr>
      </p:pic>
      <p:sp>
        <p:nvSpPr>
          <p:cNvPr id="14" name="Nadpis 1"/>
          <p:cNvSpPr txBox="1">
            <a:spLocks/>
          </p:cNvSpPr>
          <p:nvPr/>
        </p:nvSpPr>
        <p:spPr>
          <a:xfrm>
            <a:off x="0" y="0"/>
            <a:ext cx="7772400" cy="141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 smtClean="0">
                <a:solidFill>
                  <a:srgbClr val="D9D9D9"/>
                </a:solidFill>
                <a:latin typeface="+mj-lt"/>
                <a:ea typeface="Verdana" pitchFamily="34" charset="0"/>
                <a:cs typeface="Verdana" pitchFamily="34" charset="0"/>
              </a:rPr>
              <a:t>Katedra</a:t>
            </a:r>
            <a:r>
              <a:rPr lang="cs-CZ" sz="2800" b="1" baseline="0" dirty="0" smtClean="0">
                <a:solidFill>
                  <a:srgbClr val="D9D9D9"/>
                </a:solidFill>
                <a:latin typeface="+mj-lt"/>
                <a:ea typeface="Verdana" pitchFamily="34" charset="0"/>
                <a:cs typeface="Verdana" pitchFamily="34" charset="0"/>
              </a:rPr>
              <a:t> ekonomie</a:t>
            </a:r>
            <a:endParaRPr lang="cs-CZ" sz="2800" b="1" dirty="0" smtClean="0">
              <a:solidFill>
                <a:srgbClr val="D9D9D9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r>
              <a:rPr lang="cs-CZ" sz="1400" b="0" i="1" dirty="0" err="1" smtClean="0">
                <a:solidFill>
                  <a:srgbClr val="D9D9D9"/>
                </a:solidFill>
                <a:latin typeface="+mj-lt"/>
                <a:ea typeface="Verdana" pitchFamily="34" charset="0"/>
                <a:cs typeface="Verdana" pitchFamily="34" charset="0"/>
              </a:rPr>
              <a:t>kek@opf.slu.cz</a:t>
            </a:r>
            <a:endParaRPr lang="cs-CZ" sz="1400" b="0" i="1" dirty="0" smtClean="0">
              <a:solidFill>
                <a:srgbClr val="D9D9D9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r>
              <a:rPr lang="cs-CZ" sz="1400" b="0" i="1" dirty="0" err="1" smtClean="0">
                <a:solidFill>
                  <a:srgbClr val="D9D9D9"/>
                </a:solidFill>
                <a:latin typeface="+mj-lt"/>
                <a:ea typeface="Verdana" pitchFamily="34" charset="0"/>
                <a:cs typeface="Verdana" pitchFamily="34" charset="0"/>
              </a:rPr>
              <a:t>kek.rs.opf.slu.cz</a:t>
            </a:r>
            <a:endParaRPr lang="cs-CZ" sz="1400" b="0" i="1" dirty="0" smtClean="0">
              <a:solidFill>
                <a:srgbClr val="D9D9D9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endParaRPr lang="cs-CZ" sz="1800" b="1" dirty="0" smtClean="0">
              <a:solidFill>
                <a:srgbClr val="D9D9D9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" name="Obrázek 1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4000"/>
            <a:ext cx="9144000" cy="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9296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16106"/>
          </a:xfrm>
          <a:prstGeom prst="flowChartDocumen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1ECEF"/>
                </a:solidFill>
              </a:defRPr>
            </a:lvl1pPr>
          </a:lstStyle>
          <a:p>
            <a:fld id="{1850E617-D6DD-480A-ABC1-9A1163239089}" type="datetime1">
              <a:rPr lang="cs-CZ" smtClean="0"/>
              <a:t>13. 11. 2014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1ECEF"/>
                </a:solidFill>
              </a:defRPr>
            </a:lvl1pPr>
          </a:lstStyle>
          <a:p>
            <a:r>
              <a:rPr lang="cs-CZ" smtClean="0"/>
              <a:t>tuleja@opf.slu.cz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1ECEF"/>
                </a:solidFill>
              </a:defRPr>
            </a:lvl1pPr>
          </a:lstStyle>
          <a:p>
            <a:fld id="{7165EBD7-037A-420B-99DA-B408DA22E664}" type="slidenum">
              <a:rPr lang="cs-CZ" smtClean="0"/>
              <a:t>‹#›</a:t>
            </a:fld>
            <a:endParaRPr lang="cs-CZ"/>
          </a:p>
        </p:txBody>
      </p:sp>
      <p:pic>
        <p:nvPicPr>
          <p:cNvPr id="17" name="Obrázek 16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1998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16106"/>
          </a:xfrm>
          <a:prstGeom prst="flowChartDocumen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1ECEF"/>
                </a:solidFill>
              </a:defRPr>
            </a:lvl1pPr>
          </a:lstStyle>
          <a:p>
            <a:fld id="{DCCCCFAA-73D1-447B-ADE6-AC9F6BCB40DA}" type="datetime1">
              <a:rPr lang="cs-CZ" smtClean="0"/>
              <a:t>13. 11. 2014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1ECEF"/>
                </a:solidFill>
              </a:defRPr>
            </a:lvl1pPr>
          </a:lstStyle>
          <a:p>
            <a:r>
              <a:rPr lang="cs-CZ" smtClean="0"/>
              <a:t>tuleja@opf.slu.cz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1ECEF"/>
                </a:solidFill>
              </a:defRPr>
            </a:lvl1pPr>
          </a:lstStyle>
          <a:p>
            <a:fld id="{7165EBD7-037A-420B-99DA-B408DA22E664}" type="slidenum">
              <a:rPr lang="cs-CZ" smtClean="0"/>
              <a:t>‹#›</a:t>
            </a:fld>
            <a:endParaRPr lang="cs-CZ"/>
          </a:p>
        </p:txBody>
      </p:sp>
      <p:pic>
        <p:nvPicPr>
          <p:cNvPr id="16" name="Obrázek 1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8000"/>
            <a:ext cx="9144000" cy="54000"/>
          </a:xfrm>
          <a:prstGeom prst="rect">
            <a:avLst/>
          </a:prstGeom>
        </p:spPr>
      </p:pic>
      <p:pic>
        <p:nvPicPr>
          <p:cNvPr id="12" name="Obrázek 11"/>
          <p:cNvPicPr>
            <a:picLocks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2000" cy="142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77836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16106"/>
          </a:xfrm>
          <a:prstGeom prst="flowChartDocument">
            <a:avLst/>
          </a:prstGeom>
        </p:spPr>
      </p:pic>
      <p:pic>
        <p:nvPicPr>
          <p:cNvPr id="12" name="Obrázek 1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54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1ECEF"/>
                </a:solidFill>
              </a:defRPr>
            </a:lvl1pPr>
          </a:lstStyle>
          <a:p>
            <a:fld id="{CCDDDB59-E681-4665-A3A3-58761A6F814A}" type="datetime1">
              <a:rPr lang="cs-CZ" smtClean="0"/>
              <a:t>13. 11. 2014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1ECEF"/>
                </a:solidFill>
              </a:defRPr>
            </a:lvl1pPr>
          </a:lstStyle>
          <a:p>
            <a:r>
              <a:rPr lang="cs-CZ" smtClean="0"/>
              <a:t>tuleja@opf.slu.cz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1ECEF"/>
                </a:solidFill>
              </a:defRPr>
            </a:lvl1pPr>
          </a:lstStyle>
          <a:p>
            <a:fld id="{7165EBD7-037A-420B-99DA-B408DA22E664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/>
          </p:cNvPicPr>
          <p:nvPr userDrawn="1"/>
        </p:nvPicPr>
        <p:blipFill>
          <a:blip r:embed="rId4" cstate="print">
            <a:duotone>
              <a:prstClr val="black"/>
              <a:srgbClr val="9C1F2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00" y="0"/>
            <a:ext cx="9162000" cy="142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31941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1ECEF"/>
                </a:solidFill>
              </a:defRPr>
            </a:lvl1pPr>
          </a:lstStyle>
          <a:p>
            <a:fld id="{A16F3652-BA9C-4337-B8B8-2654E5FDE9F4}" type="datetime1">
              <a:rPr lang="cs-CZ" smtClean="0"/>
              <a:t>13. 11. 2014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1ECEF"/>
                </a:solidFill>
              </a:defRPr>
            </a:lvl1pPr>
          </a:lstStyle>
          <a:p>
            <a:r>
              <a:rPr lang="cs-CZ" smtClean="0"/>
              <a:t>tuleja@opf.slu.cz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1ECEF"/>
                </a:solidFill>
              </a:defRPr>
            </a:lvl1pPr>
          </a:lstStyle>
          <a:p>
            <a:fld id="{7165EBD7-037A-420B-99DA-B408DA22E664}" type="slidenum">
              <a:rPr lang="cs-CZ" smtClean="0"/>
              <a:t>‹#›</a:t>
            </a:fld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16106"/>
          </a:xfrm>
          <a:prstGeom prst="rect">
            <a:avLst/>
          </a:prstGeom>
        </p:spPr>
      </p:pic>
      <p:sp>
        <p:nvSpPr>
          <p:cNvPr id="12" name="Nadpis 1"/>
          <p:cNvSpPr txBox="1">
            <a:spLocks/>
          </p:cNvSpPr>
          <p:nvPr/>
        </p:nvSpPr>
        <p:spPr>
          <a:xfrm>
            <a:off x="0" y="0"/>
            <a:ext cx="7772400" cy="141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Katedra</a:t>
            </a:r>
            <a:r>
              <a:rPr lang="cs-CZ" sz="2800" b="1" baseline="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 ekonomie</a:t>
            </a:r>
            <a:endParaRPr lang="cs-CZ" sz="2800" b="1" dirty="0" smtClean="0">
              <a:solidFill>
                <a:schemeClr val="bg1">
                  <a:lumMod val="85000"/>
                </a:schemeClr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r>
              <a:rPr lang="cs-CZ" sz="1400" b="0" i="1" dirty="0" err="1" smtClean="0">
                <a:solidFill>
                  <a:schemeClr val="bg1">
                    <a:lumMod val="8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kek@opf.slu.cz</a:t>
            </a:r>
            <a:endParaRPr lang="cs-CZ" sz="1400" b="0" i="1" dirty="0" smtClean="0">
              <a:solidFill>
                <a:schemeClr val="bg1">
                  <a:lumMod val="85000"/>
                </a:schemeClr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r>
              <a:rPr lang="cs-CZ" sz="1400" b="0" i="1" dirty="0" err="1" smtClean="0">
                <a:solidFill>
                  <a:schemeClr val="bg1">
                    <a:lumMod val="8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kek.rs.opf.slu.cz</a:t>
            </a:r>
            <a:endParaRPr lang="cs-CZ" sz="1400" b="0" i="1" dirty="0" smtClean="0">
              <a:solidFill>
                <a:schemeClr val="bg1">
                  <a:lumMod val="85000"/>
                </a:schemeClr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endParaRPr lang="cs-CZ" sz="1800" b="1" dirty="0" smtClean="0">
              <a:solidFill>
                <a:schemeClr val="bg1">
                  <a:lumMod val="85000"/>
                </a:schemeClr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Obrázek 1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4000"/>
            <a:ext cx="9144000" cy="54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5949280"/>
            <a:ext cx="472441" cy="25603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5949280"/>
            <a:ext cx="472441" cy="25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72582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16106"/>
          </a:xfrm>
          <a:prstGeom prst="flowChartDocumen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1ECEF"/>
                </a:solidFill>
              </a:defRPr>
            </a:lvl1pPr>
          </a:lstStyle>
          <a:p>
            <a:fld id="{684EC4D3-DC0D-4216-8DC3-B845EF10D538}" type="datetime1">
              <a:rPr lang="cs-CZ" smtClean="0"/>
              <a:t>13. 11. 2014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1ECEF"/>
                </a:solidFill>
              </a:defRPr>
            </a:lvl1pPr>
          </a:lstStyle>
          <a:p>
            <a:r>
              <a:rPr lang="cs-CZ" smtClean="0"/>
              <a:t>tuleja@opf.slu.cz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1ECEF"/>
                </a:solidFill>
              </a:defRPr>
            </a:lvl1pPr>
          </a:lstStyle>
          <a:p>
            <a:fld id="{7165EBD7-037A-420B-99DA-B408DA22E664}" type="slidenum">
              <a:rPr lang="cs-CZ" smtClean="0"/>
              <a:t>‹#›</a:t>
            </a:fld>
            <a:endParaRPr lang="cs-CZ"/>
          </a:p>
        </p:txBody>
      </p:sp>
      <p:pic>
        <p:nvPicPr>
          <p:cNvPr id="13" name="Obrázek 1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1200"/>
            <a:ext cx="3009600" cy="5400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5949280"/>
            <a:ext cx="472441" cy="256033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5949280"/>
            <a:ext cx="472441" cy="25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03971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16106"/>
          </a:xfrm>
          <a:prstGeom prst="flowChartDocumen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EE201E3-C8EA-4F43-84F8-4BFDAF4EFAF9}" type="datetime1">
              <a:rPr lang="cs-CZ" smtClean="0"/>
              <a:t>13. 11. 2014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cs-CZ" smtClean="0"/>
              <a:t>tuleja@opf.slu.cz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7165EBD7-037A-420B-99DA-B408DA22E664}" type="slidenum">
              <a:rPr lang="cs-CZ" smtClean="0"/>
              <a:t>‹#›</a:t>
            </a:fld>
            <a:endParaRPr lang="cs-CZ"/>
          </a:p>
        </p:txBody>
      </p:sp>
      <p:pic>
        <p:nvPicPr>
          <p:cNvPr id="13" name="Obrázek 1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19216"/>
            <a:ext cx="9144000" cy="5400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5949280"/>
            <a:ext cx="472441" cy="256033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5949280"/>
            <a:ext cx="472441" cy="25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84168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/>
          </p:cNvPicPr>
          <p:nvPr/>
        </p:nvPicPr>
        <p:blipFill>
          <a:blip r:embed="rId14" cstate="print">
            <a:duotone>
              <a:prstClr val="black"/>
              <a:srgbClr val="9C1F2E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0" y="6318000"/>
            <a:ext cx="9162000" cy="540000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7BDCEB6-498F-4AE3-9B5A-2752BCAF24CE}" type="datetime1">
              <a:rPr lang="cs-CZ" smtClean="0"/>
              <a:t>13. 11. 2014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cs-CZ" smtClean="0"/>
              <a:t>tuleja@opf.slu.cz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7165EBD7-037A-420B-99DA-B408DA22E6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928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383956"/>
            <a:ext cx="2016000" cy="178074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Programové prohlášení kandidáta na funkci rektora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doc. ing. Pavel Tuleja, Ph.D.</a:t>
            </a:r>
          </a:p>
          <a:p>
            <a:r>
              <a:rPr lang="cs-CZ" dirty="0" smtClean="0"/>
              <a:t>kandidát na funkci rektora SU</a:t>
            </a:r>
            <a:endParaRPr lang="cs-CZ" dirty="0"/>
          </a:p>
        </p:txBody>
      </p:sp>
      <p:pic>
        <p:nvPicPr>
          <p:cNvPr id="4" name="Obrázek 3"/>
          <p:cNvPicPr/>
          <p:nvPr>
            <p:custDataLst>
              <p:tags r:id="rId1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2" r="43808" b="18904"/>
          <a:stretch/>
        </p:blipFill>
        <p:spPr bwMode="auto">
          <a:xfrm rot="5400000">
            <a:off x="6862092" y="4235252"/>
            <a:ext cx="2159635" cy="1699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F96E4-AF18-4718-A398-EC99735BD0AE}" type="datetime1">
              <a:rPr lang="cs-CZ" smtClean="0"/>
              <a:t>13. 11. 2014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tuleja@opf.slu.cz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5EBD7-037A-420B-99DA-B408DA22E66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0169845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>
                <a:solidFill>
                  <a:srgbClr val="9C1F2E"/>
                </a:solidFill>
              </a:rPr>
              <a:t>hlavní cíl:</a:t>
            </a:r>
            <a:r>
              <a:rPr lang="cs-CZ" dirty="0"/>
              <a:t> zlepšit komunikační toky nejen uvnitř univerzity, ale také ve vztahu k jejímu </a:t>
            </a:r>
            <a:r>
              <a:rPr lang="cs-CZ" dirty="0" smtClean="0"/>
              <a:t>okolí:</a:t>
            </a:r>
            <a:endParaRPr lang="pl-PL" dirty="0" smtClean="0"/>
          </a:p>
          <a:p>
            <a:pPr lvl="1">
              <a:spcBef>
                <a:spcPts val="1800"/>
              </a:spcBef>
            </a:pPr>
            <a:r>
              <a:rPr lang="pl-PL" dirty="0" smtClean="0">
                <a:solidFill>
                  <a:srgbClr val="9C1F2E"/>
                </a:solidFill>
              </a:rPr>
              <a:t>cíl 4.1</a:t>
            </a:r>
            <a:r>
              <a:rPr lang="pl-PL" dirty="0">
                <a:solidFill>
                  <a:srgbClr val="9C1F2E"/>
                </a:solidFill>
              </a:rPr>
              <a:t>:</a:t>
            </a:r>
            <a:r>
              <a:rPr lang="pl-PL" dirty="0"/>
              <a:t> prosadit transparentní procesy řízení a kontroly, jež budou postaveny na široce otevřených komunikačních kanálech,</a:t>
            </a:r>
            <a:endParaRPr lang="pl-PL" dirty="0" smtClean="0"/>
          </a:p>
          <a:p>
            <a:pPr lvl="1">
              <a:spcBef>
                <a:spcPts val="1800"/>
              </a:spcBef>
            </a:pPr>
            <a:r>
              <a:rPr lang="pl-PL" dirty="0" smtClean="0">
                <a:solidFill>
                  <a:srgbClr val="9C1F2E"/>
                </a:solidFill>
              </a:rPr>
              <a:t>cíl 4.2</a:t>
            </a:r>
            <a:r>
              <a:rPr lang="pl-PL" dirty="0">
                <a:solidFill>
                  <a:srgbClr val="9C1F2E"/>
                </a:solidFill>
              </a:rPr>
              <a:t>:</a:t>
            </a:r>
            <a:r>
              <a:rPr lang="pl-PL" dirty="0"/>
              <a:t> zlepšit komunikační toky mezi univerzitou a jejím okolím,</a:t>
            </a:r>
            <a:endParaRPr lang="pl-PL" dirty="0" smtClean="0"/>
          </a:p>
          <a:p>
            <a:pPr lvl="1">
              <a:spcBef>
                <a:spcPts val="1800"/>
              </a:spcBef>
            </a:pPr>
            <a:r>
              <a:rPr lang="pl-PL" dirty="0" smtClean="0">
                <a:solidFill>
                  <a:srgbClr val="9C1F2E"/>
                </a:solidFill>
              </a:rPr>
              <a:t>motto:</a:t>
            </a:r>
            <a:r>
              <a:rPr lang="pl-PL" dirty="0" smtClean="0"/>
              <a:t> </a:t>
            </a:r>
            <a:r>
              <a:rPr lang="pl-PL" b="1" i="1" dirty="0" smtClean="0"/>
              <a:t>„Rektorát </a:t>
            </a:r>
            <a:r>
              <a:rPr lang="pl-PL" b="1" i="1" dirty="0"/>
              <a:t>je institucí, která v přátelské a vysoce profesionální atmosféře, rychle a efektivně komunikuje s akademickou obcí a pružně reaguje na změny, k nimž dochází jak uvnitř univerzity, tak v jejím okolí”</a:t>
            </a:r>
            <a:endParaRPr lang="cs-CZ" b="1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72EC4-F495-4438-8BF5-1CC940AAF11F}" type="datetime1">
              <a:rPr lang="cs-CZ" smtClean="0"/>
              <a:t>13. 11. 2014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tuleja@opf.slu.cz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5EBD7-037A-420B-99DA-B408DA22E66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263614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Jaké je mé poselství akademické obci?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sz="1000" cap="all" dirty="0" smtClean="0"/>
          </a:p>
          <a:p>
            <a:pPr marL="0" indent="0" algn="ctr">
              <a:buNone/>
            </a:pPr>
            <a:endParaRPr lang="cs-CZ" sz="2800" cap="all" dirty="0" smtClean="0"/>
          </a:p>
          <a:p>
            <a:pPr marL="0" indent="0" algn="ctr">
              <a:buNone/>
            </a:pPr>
            <a:r>
              <a:rPr lang="pl-PL" sz="2800" b="1" cap="all" dirty="0" smtClean="0">
                <a:solidFill>
                  <a:srgbClr val="9C1F2E"/>
                </a:solidFill>
              </a:rPr>
              <a:t>„</a:t>
            </a:r>
            <a:r>
              <a:rPr lang="pl-PL" sz="2800" b="1" cap="all" dirty="0">
                <a:solidFill>
                  <a:srgbClr val="9C1F2E"/>
                </a:solidFill>
              </a:rPr>
              <a:t>Chci být rektor, který sjednocuje</a:t>
            </a:r>
            <a:r>
              <a:rPr lang="pl-PL" sz="2800" b="1" cap="all" dirty="0" smtClean="0">
                <a:solidFill>
                  <a:srgbClr val="9C1F2E"/>
                </a:solidFill>
              </a:rPr>
              <a:t>“</a:t>
            </a:r>
          </a:p>
          <a:p>
            <a:pPr marL="0" indent="0" algn="ctr">
              <a:buNone/>
            </a:pPr>
            <a:endParaRPr lang="pl-PL" sz="2800" b="1" cap="all" dirty="0">
              <a:solidFill>
                <a:srgbClr val="9C1F2E"/>
              </a:solidFill>
            </a:endParaRPr>
          </a:p>
          <a:p>
            <a:pPr marL="0" indent="0" algn="ctr">
              <a:buNone/>
            </a:pPr>
            <a:endParaRPr lang="pl-PL" sz="2800" cap="all" dirty="0" smtClean="0"/>
          </a:p>
          <a:p>
            <a:pPr marL="0" indent="0" algn="ctr">
              <a:buNone/>
            </a:pPr>
            <a:endParaRPr lang="pl-PL" sz="2800" cap="all" dirty="0"/>
          </a:p>
          <a:p>
            <a:pPr marL="0" indent="0" algn="ctr">
              <a:buNone/>
            </a:pPr>
            <a:endParaRPr lang="pl-PL" sz="2800" cap="all" dirty="0" smtClean="0"/>
          </a:p>
          <a:p>
            <a:pPr marL="0" indent="0" algn="ctr">
              <a:buNone/>
            </a:pPr>
            <a:r>
              <a:rPr lang="pl-PL" sz="2800" cap="all" dirty="0" smtClean="0"/>
              <a:t>Děkuji vám za pozornost</a:t>
            </a:r>
            <a:endParaRPr lang="cs-CZ" sz="2800" cap="all" dirty="0" smtClean="0"/>
          </a:p>
          <a:p>
            <a:pPr marL="0" indent="0" algn="ctr">
              <a:buNone/>
            </a:pPr>
            <a:endParaRPr lang="cs-CZ" sz="2800" cap="all" dirty="0" smtClean="0"/>
          </a:p>
          <a:p>
            <a:endParaRPr lang="cs-CZ" sz="2800" cap="all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515F-A0D9-4EE4-BF8B-816CCFA025F9}" type="datetime1">
              <a:rPr lang="cs-CZ" smtClean="0"/>
              <a:t>13. 11. 2014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tuleja@opf.slu.cz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5EBD7-037A-420B-99DA-B408DA22E664}" type="slidenum">
              <a:rPr lang="cs-CZ" smtClean="0"/>
              <a:t>11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059" y="3113003"/>
            <a:ext cx="2247881" cy="150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262284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kandiduji?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mám </a:t>
            </a:r>
            <a:r>
              <a:rPr lang="cs-CZ" i="1" dirty="0">
                <a:solidFill>
                  <a:srgbClr val="9C1F2E"/>
                </a:solidFill>
              </a:rPr>
              <a:t>jasnou představu</a:t>
            </a:r>
            <a:r>
              <a:rPr lang="cs-CZ" i="1" dirty="0">
                <a:solidFill>
                  <a:srgbClr val="046C68"/>
                </a:solidFill>
              </a:rPr>
              <a:t> </a:t>
            </a:r>
            <a:r>
              <a:rPr lang="cs-CZ" dirty="0"/>
              <a:t>o dalším </a:t>
            </a:r>
            <a:r>
              <a:rPr lang="cs-CZ"/>
              <a:t>směřování </a:t>
            </a:r>
            <a:r>
              <a:rPr lang="cs-CZ" smtClean="0"/>
              <a:t>univerzity, </a:t>
            </a:r>
            <a:endParaRPr lang="cs-CZ" dirty="0" smtClean="0"/>
          </a:p>
          <a:p>
            <a:r>
              <a:rPr lang="cs-CZ" dirty="0" smtClean="0"/>
              <a:t>mám </a:t>
            </a:r>
            <a:r>
              <a:rPr lang="cs-CZ" i="1" dirty="0" smtClean="0">
                <a:solidFill>
                  <a:srgbClr val="9C1F2E"/>
                </a:solidFill>
              </a:rPr>
              <a:t>osobní </a:t>
            </a:r>
            <a:r>
              <a:rPr lang="cs-CZ" i="1" dirty="0">
                <a:solidFill>
                  <a:srgbClr val="9C1F2E"/>
                </a:solidFill>
              </a:rPr>
              <a:t>vazbu </a:t>
            </a:r>
            <a:r>
              <a:rPr lang="cs-CZ" i="1" dirty="0" smtClean="0">
                <a:solidFill>
                  <a:srgbClr val="9C1F2E"/>
                </a:solidFill>
              </a:rPr>
              <a:t>na Slezskou univerzitu</a:t>
            </a:r>
            <a:r>
              <a:rPr lang="cs-CZ" dirty="0" smtClean="0"/>
              <a:t>,</a:t>
            </a:r>
          </a:p>
          <a:p>
            <a:r>
              <a:rPr lang="cs-CZ" dirty="0" smtClean="0"/>
              <a:t>disponuji </a:t>
            </a:r>
            <a:r>
              <a:rPr lang="cs-CZ" i="1" dirty="0" smtClean="0">
                <a:solidFill>
                  <a:srgbClr val="9C1F2E"/>
                </a:solidFill>
              </a:rPr>
              <a:t>osobními zkušenostmi </a:t>
            </a:r>
            <a:r>
              <a:rPr lang="cs-CZ" dirty="0" smtClean="0"/>
              <a:t>z </a:t>
            </a:r>
            <a:r>
              <a:rPr lang="cs-CZ" dirty="0"/>
              <a:t>působení ve vedoucích </a:t>
            </a:r>
            <a:r>
              <a:rPr lang="cs-CZ" dirty="0" smtClean="0"/>
              <a:t>pozicích na různých stupních řízení fakulty,</a:t>
            </a:r>
          </a:p>
          <a:p>
            <a:r>
              <a:rPr lang="cs-CZ" dirty="0" smtClean="0"/>
              <a:t>stojí za mou </a:t>
            </a:r>
            <a:r>
              <a:rPr lang="cs-CZ" i="1" dirty="0">
                <a:solidFill>
                  <a:srgbClr val="9C1F2E"/>
                </a:solidFill>
              </a:rPr>
              <a:t>prokazatelné výsledky </a:t>
            </a:r>
            <a:r>
              <a:rPr lang="cs-CZ" i="1" dirty="0" smtClean="0">
                <a:solidFill>
                  <a:srgbClr val="9C1F2E"/>
                </a:solidFill>
              </a:rPr>
              <a:t>mé práce na fakultě</a:t>
            </a:r>
            <a:r>
              <a:rPr lang="cs-CZ" dirty="0" smtClean="0"/>
              <a:t>,</a:t>
            </a:r>
          </a:p>
          <a:p>
            <a:r>
              <a:rPr lang="cs-CZ" i="1" dirty="0" smtClean="0">
                <a:solidFill>
                  <a:srgbClr val="9C1F2E"/>
                </a:solidFill>
              </a:rPr>
              <a:t>mám řadu </a:t>
            </a:r>
            <a:r>
              <a:rPr lang="cs-CZ" i="1" dirty="0">
                <a:solidFill>
                  <a:srgbClr val="9C1F2E"/>
                </a:solidFill>
              </a:rPr>
              <a:t>kontaktů</a:t>
            </a:r>
            <a:r>
              <a:rPr lang="cs-CZ" dirty="0"/>
              <a:t> v akademické, podnikatelské i veřejné sféře </a:t>
            </a:r>
            <a:endParaRPr lang="cs-CZ" dirty="0" smtClean="0"/>
          </a:p>
          <a:p>
            <a:r>
              <a:rPr lang="cs-CZ" dirty="0" smtClean="0"/>
              <a:t>a </a:t>
            </a:r>
            <a:r>
              <a:rPr lang="cs-CZ" dirty="0"/>
              <a:t>z titulu svého odborného zaměření </a:t>
            </a:r>
            <a:r>
              <a:rPr lang="cs-CZ" i="1" dirty="0" smtClean="0">
                <a:solidFill>
                  <a:srgbClr val="9C1F2E"/>
                </a:solidFill>
              </a:rPr>
              <a:t>rozumím </a:t>
            </a:r>
            <a:r>
              <a:rPr lang="cs-CZ" i="1" dirty="0">
                <a:solidFill>
                  <a:srgbClr val="9C1F2E"/>
                </a:solidFill>
              </a:rPr>
              <a:t>problematice hospodaření</a:t>
            </a:r>
            <a:r>
              <a:rPr lang="cs-CZ" dirty="0"/>
              <a:t> </a:t>
            </a:r>
            <a:r>
              <a:rPr lang="cs-CZ" dirty="0" smtClean="0"/>
              <a:t>univerzity.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E460-B5CE-4D12-982C-B8F95A8160E2}" type="datetime1">
              <a:rPr lang="cs-CZ" smtClean="0"/>
              <a:t>13. 11. 2014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tuleja@opf.slu.cz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5EBD7-037A-420B-99DA-B408DA22E66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5889982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Jaká je má vize?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Slezská univerzita </a:t>
            </a:r>
            <a:r>
              <a:rPr lang="cs-CZ" dirty="0" smtClean="0"/>
              <a:t>jako </a:t>
            </a:r>
            <a:r>
              <a:rPr lang="cs-CZ" i="1" dirty="0">
                <a:solidFill>
                  <a:srgbClr val="9C1F2E"/>
                </a:solidFill>
              </a:rPr>
              <a:t>moderní, </a:t>
            </a:r>
            <a:r>
              <a:rPr lang="cs-CZ" i="1" dirty="0" smtClean="0">
                <a:solidFill>
                  <a:srgbClr val="9C1F2E"/>
                </a:solidFill>
              </a:rPr>
              <a:t>otevřená, sebevědomá </a:t>
            </a:r>
            <a:r>
              <a:rPr lang="cs-CZ" i="1" dirty="0">
                <a:solidFill>
                  <a:srgbClr val="9C1F2E"/>
                </a:solidFill>
              </a:rPr>
              <a:t>a také prestižní </a:t>
            </a:r>
            <a:r>
              <a:rPr lang="cs-CZ" i="1" dirty="0" smtClean="0">
                <a:solidFill>
                  <a:srgbClr val="9C1F2E"/>
                </a:solidFill>
              </a:rPr>
              <a:t>vysokoškolská instituce</a:t>
            </a:r>
            <a:r>
              <a:rPr lang="cs-CZ" dirty="0" smtClean="0"/>
              <a:t>,</a:t>
            </a:r>
          </a:p>
          <a:p>
            <a:r>
              <a:rPr lang="cs-CZ" dirty="0" smtClean="0"/>
              <a:t>„Není to příliš vzletné?“ </a:t>
            </a:r>
            <a:r>
              <a:rPr lang="en-GB" dirty="0" smtClean="0"/>
              <a:t>&gt;</a:t>
            </a:r>
            <a:r>
              <a:rPr lang="cs-CZ" dirty="0"/>
              <a:t> </a:t>
            </a:r>
            <a:r>
              <a:rPr lang="cs-CZ" i="1" dirty="0">
                <a:solidFill>
                  <a:srgbClr val="9C1F2E"/>
                </a:solidFill>
              </a:rPr>
              <a:t>univerzita roste vysokými </a:t>
            </a:r>
            <a:r>
              <a:rPr lang="cs-CZ" i="1" dirty="0" smtClean="0">
                <a:solidFill>
                  <a:srgbClr val="9C1F2E"/>
                </a:solidFill>
              </a:rPr>
              <a:t>cíli</a:t>
            </a:r>
            <a:r>
              <a:rPr lang="cs-CZ" dirty="0" smtClean="0"/>
              <a:t>,</a:t>
            </a:r>
          </a:p>
          <a:p>
            <a:r>
              <a:rPr lang="cs-CZ" dirty="0" smtClean="0"/>
              <a:t>„Co když akademická obec přijme mou vizi za svou?“ </a:t>
            </a:r>
            <a:r>
              <a:rPr lang="en-GB" dirty="0" smtClean="0"/>
              <a:t>&gt; </a:t>
            </a:r>
            <a:r>
              <a:rPr lang="cs-CZ" dirty="0" smtClean="0"/>
              <a:t>prosadí se </a:t>
            </a:r>
            <a:r>
              <a:rPr lang="cs-CZ" i="1" dirty="0" smtClean="0">
                <a:solidFill>
                  <a:srgbClr val="9C1F2E"/>
                </a:solidFill>
              </a:rPr>
              <a:t>široká </a:t>
            </a:r>
            <a:r>
              <a:rPr lang="cs-CZ" i="1" dirty="0">
                <a:solidFill>
                  <a:srgbClr val="9C1F2E"/>
                </a:solidFill>
              </a:rPr>
              <a:t>interdisciplinární </a:t>
            </a:r>
            <a:r>
              <a:rPr lang="cs-CZ" i="1" dirty="0" smtClean="0">
                <a:solidFill>
                  <a:srgbClr val="9C1F2E"/>
                </a:solidFill>
              </a:rPr>
              <a:t>spolupráce </a:t>
            </a:r>
            <a:r>
              <a:rPr lang="cs-CZ" i="1" dirty="0">
                <a:solidFill>
                  <a:srgbClr val="9C1F2E"/>
                </a:solidFill>
              </a:rPr>
              <a:t>a </a:t>
            </a:r>
            <a:r>
              <a:rPr lang="cs-CZ" i="1" dirty="0" smtClean="0">
                <a:solidFill>
                  <a:srgbClr val="9C1F2E"/>
                </a:solidFill>
              </a:rPr>
              <a:t>interakce </a:t>
            </a:r>
            <a:r>
              <a:rPr lang="cs-CZ" i="1" dirty="0">
                <a:solidFill>
                  <a:srgbClr val="9C1F2E"/>
                </a:solidFill>
              </a:rPr>
              <a:t>v oblasti vědy a vzdělávání, a to nejen uvnitř jednotlivých fakult a ústavů, ale také na úrovni mezifakultní či </a:t>
            </a:r>
            <a:r>
              <a:rPr lang="cs-CZ" i="1" dirty="0" smtClean="0">
                <a:solidFill>
                  <a:srgbClr val="9C1F2E"/>
                </a:solidFill>
              </a:rPr>
              <a:t>meziuniverzitní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3079-902D-435A-BB91-E84CACA4CA91}" type="datetime1">
              <a:rPr lang="cs-CZ" smtClean="0"/>
              <a:t>13. 11. 2014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tuleja@opf.slu.cz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5EBD7-037A-420B-99DA-B408DA22E66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406223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Jak chci naplnit svou vizi?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sz="2400" cap="small" dirty="0" smtClean="0"/>
          </a:p>
          <a:p>
            <a:pPr marL="0" indent="2686050">
              <a:buNone/>
            </a:pPr>
            <a:r>
              <a:rPr lang="cs-CZ" sz="4800" b="1" cap="small" dirty="0" smtClean="0">
                <a:solidFill>
                  <a:srgbClr val="265787"/>
                </a:solidFill>
              </a:rPr>
              <a:t>S</a:t>
            </a:r>
            <a:r>
              <a:rPr lang="cs-CZ" sz="4800" cap="small" dirty="0" smtClean="0"/>
              <a:t>polupráce</a:t>
            </a:r>
          </a:p>
          <a:p>
            <a:pPr marL="0" indent="2686050">
              <a:buNone/>
            </a:pPr>
            <a:r>
              <a:rPr lang="cs-CZ" sz="4800" b="1" cap="small" dirty="0" smtClean="0">
                <a:solidFill>
                  <a:srgbClr val="046C68"/>
                </a:solidFill>
              </a:rPr>
              <a:t>K</a:t>
            </a:r>
            <a:r>
              <a:rPr lang="cs-CZ" sz="4800" cap="small" dirty="0" smtClean="0"/>
              <a:t>valita</a:t>
            </a:r>
          </a:p>
          <a:p>
            <a:pPr marL="0" indent="2686050">
              <a:buNone/>
            </a:pPr>
            <a:r>
              <a:rPr lang="cs-CZ" sz="4800" b="1" cap="small" dirty="0" smtClean="0">
                <a:solidFill>
                  <a:srgbClr val="6B2E6E"/>
                </a:solidFill>
              </a:rPr>
              <a:t>O</a:t>
            </a:r>
            <a:r>
              <a:rPr lang="cs-CZ" sz="4800" cap="small" dirty="0" smtClean="0"/>
              <a:t>tevřenost</a:t>
            </a:r>
          </a:p>
          <a:p>
            <a:pPr marL="0" indent="2686050">
              <a:buNone/>
            </a:pPr>
            <a:r>
              <a:rPr lang="cs-CZ" sz="4800" b="1" cap="small" dirty="0" smtClean="0">
                <a:solidFill>
                  <a:srgbClr val="AB8C0A"/>
                </a:solidFill>
              </a:rPr>
              <a:t>K</a:t>
            </a:r>
            <a:r>
              <a:rPr lang="cs-CZ" sz="4800" cap="small" dirty="0" smtClean="0"/>
              <a:t>omunikace</a:t>
            </a:r>
            <a:endParaRPr lang="cs-CZ" sz="4800" cap="small" dirty="0"/>
          </a:p>
        </p:txBody>
      </p:sp>
      <p:sp>
        <p:nvSpPr>
          <p:cNvPr id="4" name="TextovéPole 3"/>
          <p:cNvSpPr txBox="1"/>
          <p:nvPr/>
        </p:nvSpPr>
        <p:spPr>
          <a:xfrm>
            <a:off x="3142800" y="2109600"/>
            <a:ext cx="4764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b="1" cap="small" dirty="0" smtClean="0">
                <a:solidFill>
                  <a:srgbClr val="265787"/>
                </a:solidFill>
              </a:rPr>
              <a:t>S</a:t>
            </a:r>
            <a:endParaRPr lang="cs-CZ" sz="4800" b="1" cap="small" dirty="0">
              <a:solidFill>
                <a:srgbClr val="265787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142800" y="2984400"/>
            <a:ext cx="5212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b="1" cap="small" dirty="0" smtClean="0">
                <a:solidFill>
                  <a:srgbClr val="046C68"/>
                </a:solidFill>
              </a:rPr>
              <a:t>K</a:t>
            </a:r>
            <a:endParaRPr lang="cs-CZ" sz="4800" b="1" cap="small" dirty="0">
              <a:solidFill>
                <a:srgbClr val="046C68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146400" y="3866400"/>
            <a:ext cx="6014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b="1" cap="small" dirty="0" smtClean="0">
                <a:solidFill>
                  <a:srgbClr val="6B2E6E"/>
                </a:solidFill>
              </a:rPr>
              <a:t>O</a:t>
            </a:r>
            <a:endParaRPr lang="cs-CZ" sz="4800" b="1" cap="small" dirty="0">
              <a:solidFill>
                <a:srgbClr val="6B2E6E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142800" y="4748400"/>
            <a:ext cx="5212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b="1" cap="small" dirty="0" smtClean="0">
                <a:solidFill>
                  <a:srgbClr val="AB8C0A"/>
                </a:solidFill>
              </a:rPr>
              <a:t>K</a:t>
            </a:r>
            <a:endParaRPr lang="cs-CZ" sz="4800" b="1" cap="small" dirty="0">
              <a:solidFill>
                <a:srgbClr val="AB8C0A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EC12E-83F6-4C92-A83A-9A1254237A10}" type="datetime1">
              <a:rPr lang="cs-CZ" smtClean="0"/>
              <a:t>13. 11. 2014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tuleja@opf.slu.cz</a:t>
            </a:r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5EBD7-037A-420B-99DA-B408DA22E66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6218047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7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  <p:bldP spid="5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Spolupráce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rgbClr val="9C1F2E"/>
                </a:solidFill>
              </a:rPr>
              <a:t>hlavní cíl: </a:t>
            </a:r>
            <a:r>
              <a:rPr lang="cs-CZ" dirty="0"/>
              <a:t>vzájemnou spoluprací jednotlivých součástí zvýšit konkurenceschopnost Slezské univerzity na trhu vysokoškolského </a:t>
            </a:r>
            <a:r>
              <a:rPr lang="cs-CZ" dirty="0" smtClean="0"/>
              <a:t>vzdělávání:</a:t>
            </a:r>
            <a:endParaRPr lang="pl-PL" dirty="0" smtClean="0"/>
          </a:p>
          <a:p>
            <a:pPr lvl="1">
              <a:spcBef>
                <a:spcPts val="1800"/>
              </a:spcBef>
            </a:pPr>
            <a:r>
              <a:rPr lang="pl-PL" dirty="0" smtClean="0">
                <a:solidFill>
                  <a:srgbClr val="9C1F2E"/>
                </a:solidFill>
              </a:rPr>
              <a:t>cíl </a:t>
            </a:r>
            <a:r>
              <a:rPr lang="pl-PL" dirty="0">
                <a:solidFill>
                  <a:srgbClr val="9C1F2E"/>
                </a:solidFill>
              </a:rPr>
              <a:t>1.1:</a:t>
            </a:r>
            <a:r>
              <a:rPr lang="pl-PL" dirty="0"/>
              <a:t> zlepšit postavení SU mezi českými veřejnými vysokými školami,</a:t>
            </a:r>
            <a:endParaRPr lang="pl-PL" dirty="0" smtClean="0"/>
          </a:p>
          <a:p>
            <a:pPr lvl="1">
              <a:spcBef>
                <a:spcPts val="1800"/>
              </a:spcBef>
            </a:pPr>
            <a:r>
              <a:rPr lang="pl-PL" dirty="0" smtClean="0">
                <a:solidFill>
                  <a:srgbClr val="9C1F2E"/>
                </a:solidFill>
              </a:rPr>
              <a:t>cíl </a:t>
            </a:r>
            <a:r>
              <a:rPr lang="pl-PL" dirty="0">
                <a:solidFill>
                  <a:srgbClr val="9C1F2E"/>
                </a:solidFill>
              </a:rPr>
              <a:t>1.2:</a:t>
            </a:r>
            <a:r>
              <a:rPr lang="pl-PL" dirty="0"/>
              <a:t> </a:t>
            </a:r>
            <a:r>
              <a:rPr lang="cs-CZ" dirty="0"/>
              <a:t>podpora využívání možností vícezdrojového způsobu financování provozu rektorátu i jednotlivých součástí SU</a:t>
            </a:r>
            <a:r>
              <a:rPr lang="pl-PL" dirty="0" smtClean="0"/>
              <a:t>,</a:t>
            </a:r>
          </a:p>
          <a:p>
            <a:pPr lvl="1">
              <a:spcBef>
                <a:spcPts val="1800"/>
              </a:spcBef>
            </a:pPr>
            <a:r>
              <a:rPr lang="pl-PL" dirty="0" smtClean="0">
                <a:solidFill>
                  <a:srgbClr val="9C1F2E"/>
                </a:solidFill>
              </a:rPr>
              <a:t>motto</a:t>
            </a:r>
            <a:r>
              <a:rPr lang="pl-PL" dirty="0">
                <a:solidFill>
                  <a:srgbClr val="9C1F2E"/>
                </a:solidFill>
              </a:rPr>
              <a:t>: </a:t>
            </a:r>
            <a:r>
              <a:rPr lang="pl-PL" b="1" i="1" dirty="0"/>
              <a:t>„Nejsme Opava ani Karviná, jsme Slezská univerzita“</a:t>
            </a:r>
            <a:endParaRPr lang="cs-CZ" b="1" i="1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7DF9-B13F-45D0-9980-49D9906D5224}" type="datetime1">
              <a:rPr lang="cs-CZ" smtClean="0"/>
              <a:t>13. 11. 2014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tuleja@opf.slu.cz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5EBD7-037A-420B-99DA-B408DA22E66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025698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cs-CZ" sz="2400" dirty="0"/>
              <a:t>Tabulka 1 -  Funkce a profily veřejných vysokých škol v České republice pro rok 2012 (údaje a ukazatele za roky 2010 – 2011)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891785" y="1268760"/>
          <a:ext cx="7360430" cy="542072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070771"/>
                <a:gridCol w="716906"/>
                <a:gridCol w="715434"/>
                <a:gridCol w="715434"/>
                <a:gridCol w="715434"/>
                <a:gridCol w="716906"/>
                <a:gridCol w="709545"/>
              </a:tblGrid>
              <a:tr h="8639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Funkce a profily: Veřejné vysoké školy v ČR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studijní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mezinárodní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effectLst/>
                        </a:rPr>
                        <a:t>Výzkumná /</a:t>
                      </a:r>
                      <a:r>
                        <a:rPr lang="cs-CZ" sz="1000" dirty="0">
                          <a:effectLst/>
                        </a:rPr>
                        <a:t>umělecká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podnikatelská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regionální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celoživotní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vert="vert270" anchor="ctr"/>
                </a:tc>
              </a:tr>
              <a:tr h="167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UK v Praze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****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</a:tr>
              <a:tr h="167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JU v Českých Buděj.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</a:tr>
              <a:tr h="167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UJEP v Ústí nad Labem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</a:tr>
              <a:tr h="167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MU v Brně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</a:tr>
              <a:tr h="167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UP v Olomouci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</a:tr>
              <a:tr h="167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VFU Brno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</a:tr>
              <a:tr h="167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OU v Ostravě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</a:tr>
              <a:tr h="167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Univerzita Hradec Králové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</a:tr>
              <a:tr h="167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SU v Opavě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endParaRPr lang="cs-CZ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bg1"/>
                          </a:solidFill>
                          <a:effectLst/>
                        </a:rPr>
                        <a:t>**</a:t>
                      </a:r>
                      <a:endParaRPr lang="cs-CZ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endParaRPr lang="cs-CZ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bg1"/>
                          </a:solidFill>
                          <a:effectLst/>
                        </a:rPr>
                        <a:t>***</a:t>
                      </a:r>
                      <a:endParaRPr lang="cs-CZ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chemeClr val="bg1"/>
                          </a:solidFill>
                          <a:effectLst/>
                        </a:rPr>
                        <a:t>****</a:t>
                      </a:r>
                      <a:endParaRPr lang="cs-CZ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bg1"/>
                          </a:solidFill>
                          <a:effectLst/>
                        </a:rPr>
                        <a:t>****</a:t>
                      </a:r>
                      <a:endParaRPr lang="cs-CZ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67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ČVUT v Praze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</a:tr>
              <a:tr h="167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VŠCHT v Praze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</a:tr>
              <a:tr h="167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ZČU v Plzni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</a:tr>
              <a:tr h="167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TU v Liberci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</a:tr>
              <a:tr h="167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Univerzita Pardubice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</a:tr>
              <a:tr h="167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VUT v Brně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</a:tr>
              <a:tr h="167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VŠB-TU Ostrava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</a:tr>
              <a:tr h="167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Univerzita T. Bati ve Zlíně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</a:tr>
              <a:tr h="167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VŠE v Praze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</a:tr>
              <a:tr h="167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ČZU v Praze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</a:tr>
              <a:tr h="167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Mendelova univerzita v Brně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</a:tr>
              <a:tr h="167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AMU v Praze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</a:tr>
              <a:tr h="167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AVU v Praze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</a:tr>
              <a:tr h="167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VŠUP v Praze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</a:tr>
              <a:tr h="167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JAMU v Brně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</a:tr>
              <a:tr h="167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VŠ polytechnická Jihlava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</a:tr>
              <a:tr h="167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VŠTE v Českých Budějovicích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*****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****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18" marR="40618" marT="0" marB="0" anchor="ctr"/>
                </a:tc>
              </a:tr>
            </a:tbl>
          </a:graphicData>
        </a:graphic>
      </p:graphicFrame>
      <p:sp>
        <p:nvSpPr>
          <p:cNvPr id="4" name="Obdélník 3"/>
          <p:cNvSpPr/>
          <p:nvPr/>
        </p:nvSpPr>
        <p:spPr>
          <a:xfrm>
            <a:off x="5868144" y="6630141"/>
            <a:ext cx="30963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i="1" dirty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Zdroj: http://www.strediskovzdelavacipolitiky.info/</a:t>
            </a:r>
            <a:endParaRPr lang="cs-CZ" sz="1000" dirty="0"/>
          </a:p>
        </p:txBody>
      </p:sp>
      <p:sp>
        <p:nvSpPr>
          <p:cNvPr id="5" name="Obdélník 4"/>
          <p:cNvSpPr/>
          <p:nvPr/>
        </p:nvSpPr>
        <p:spPr>
          <a:xfrm>
            <a:off x="3923928" y="3748829"/>
            <a:ext cx="4572000" cy="2862322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15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Jsme opravdu: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regionální </a:t>
            </a:r>
            <a:r>
              <a:rPr lang="cs-CZ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vysoká škola </a:t>
            </a:r>
            <a:endParaRPr lang="cs-CZ" i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úspěšně </a:t>
            </a:r>
            <a:r>
              <a:rPr lang="cs-CZ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spolupracující s vnějšími partnery, </a:t>
            </a:r>
            <a:endParaRPr lang="cs-CZ" i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orientací na </a:t>
            </a:r>
            <a:r>
              <a:rPr lang="cs-CZ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bakalářské studijní </a:t>
            </a:r>
            <a:r>
              <a:rPr lang="cs-CZ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programy,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kladoucí</a:t>
            </a:r>
            <a:r>
              <a:rPr lang="cs-CZ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důraz </a:t>
            </a:r>
            <a:r>
              <a:rPr lang="cs-CZ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kombinované a distanční </a:t>
            </a:r>
            <a:r>
              <a:rPr lang="cs-CZ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studium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vyznačující se </a:t>
            </a:r>
            <a:r>
              <a:rPr lang="cs-CZ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podprůměrným zapojením do mezinárodních aktivit </a:t>
            </a:r>
            <a:endParaRPr lang="cs-CZ" i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</a:t>
            </a:r>
            <a:r>
              <a:rPr lang="cs-CZ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nízkou úrovní vědecké, výzkumné a umělecké </a:t>
            </a:r>
            <a:r>
              <a:rPr lang="cs-CZ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činnosti?</a:t>
            </a:r>
            <a:endParaRPr lang="cs-CZ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7B025-6CCF-406F-B9EB-ED780499C24F}" type="datetime1">
              <a:rPr lang="cs-CZ" smtClean="0"/>
              <a:t>13. 11. 2014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tuleja@opf.slu.cz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5EBD7-037A-420B-99DA-B408DA22E66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6614704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cs-CZ" sz="2400" dirty="0"/>
              <a:t>Obrázek </a:t>
            </a:r>
            <a:r>
              <a:rPr lang="cs-CZ" sz="2400" dirty="0" smtClean="0"/>
              <a:t>1 </a:t>
            </a:r>
            <a:r>
              <a:rPr lang="cs-CZ" sz="2400" dirty="0"/>
              <a:t>-  Tempo růstu počtu financovaných studentů, celkového objemu dotace a normativu na SU v letech 2006-2014 (v %)</a:t>
            </a:r>
          </a:p>
        </p:txBody>
      </p:sp>
      <p:sp>
        <p:nvSpPr>
          <p:cNvPr id="6" name="Obdélník 5"/>
          <p:cNvSpPr/>
          <p:nvPr/>
        </p:nvSpPr>
        <p:spPr>
          <a:xfrm>
            <a:off x="3995936" y="6476054"/>
            <a:ext cx="4950296" cy="26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000" i="1" dirty="0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Zdroj: http://www.msmt.cz/vzdelavani/vysoke-skolstvi/financovani-vysokych-skol-1</a:t>
            </a:r>
            <a:endParaRPr lang="cs-CZ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48B76-0435-4914-AF27-E4D8F844F248}" type="datetime1">
              <a:rPr lang="cs-CZ" smtClean="0"/>
              <a:t>13. 11. 2014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tuleja@opf.slu.cz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5EBD7-037A-420B-99DA-B408DA22E664}" type="slidenum">
              <a:rPr lang="cs-CZ" smtClean="0"/>
              <a:t>7</a:t>
            </a:fld>
            <a:endParaRPr lang="cs-CZ"/>
          </a:p>
        </p:txBody>
      </p:sp>
      <p:graphicFrame>
        <p:nvGraphicFramePr>
          <p:cNvPr id="8" name="Graf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893297976"/>
              </p:ext>
            </p:extLst>
          </p:nvPr>
        </p:nvGraphicFramePr>
        <p:xfrm>
          <a:off x="792000" y="1480548"/>
          <a:ext cx="7560000" cy="4889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0069272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Graphic spid="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Kvalita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rgbClr val="9C1F2E"/>
                </a:solidFill>
              </a:rPr>
              <a:t>hlavní cíl:</a:t>
            </a:r>
            <a:r>
              <a:rPr lang="cs-CZ" dirty="0" smtClean="0"/>
              <a:t> zvýšit </a:t>
            </a:r>
            <a:r>
              <a:rPr lang="cs-CZ" dirty="0"/>
              <a:t>kvalitu výstupů Slezské univerzity zavedením Systému hodnocení </a:t>
            </a:r>
            <a:r>
              <a:rPr lang="cs-CZ" dirty="0" smtClean="0"/>
              <a:t>kvality:</a:t>
            </a:r>
            <a:endParaRPr lang="pl-PL" dirty="0" smtClean="0"/>
          </a:p>
          <a:p>
            <a:pPr lvl="1">
              <a:spcBef>
                <a:spcPts val="1800"/>
              </a:spcBef>
            </a:pPr>
            <a:r>
              <a:rPr lang="pl-PL" dirty="0" smtClean="0">
                <a:solidFill>
                  <a:srgbClr val="9C1F2E"/>
                </a:solidFill>
              </a:rPr>
              <a:t>cíl 2.1</a:t>
            </a:r>
            <a:r>
              <a:rPr lang="pl-PL" dirty="0">
                <a:solidFill>
                  <a:srgbClr val="9C1F2E"/>
                </a:solidFill>
              </a:rPr>
              <a:t>:</a:t>
            </a:r>
            <a:r>
              <a:rPr lang="pl-PL" dirty="0"/>
              <a:t> zvýšit kredit univerzity mezi uchazeči o studium,</a:t>
            </a:r>
            <a:endParaRPr lang="pl-PL" dirty="0" smtClean="0"/>
          </a:p>
          <a:p>
            <a:pPr lvl="1">
              <a:spcBef>
                <a:spcPts val="1800"/>
              </a:spcBef>
            </a:pPr>
            <a:r>
              <a:rPr lang="pl-PL" dirty="0" smtClean="0">
                <a:solidFill>
                  <a:srgbClr val="9C1F2E"/>
                </a:solidFill>
              </a:rPr>
              <a:t>cíl 2.2</a:t>
            </a:r>
            <a:r>
              <a:rPr lang="pl-PL" dirty="0">
                <a:solidFill>
                  <a:srgbClr val="9C1F2E"/>
                </a:solidFill>
              </a:rPr>
              <a:t>:</a:t>
            </a:r>
            <a:r>
              <a:rPr lang="pl-PL" dirty="0"/>
              <a:t> transformovat Slezskou univerzitu na vzdělávací instituci pro 21. století,</a:t>
            </a:r>
            <a:endParaRPr lang="pl-PL" dirty="0" smtClean="0"/>
          </a:p>
          <a:p>
            <a:pPr lvl="1">
              <a:spcBef>
                <a:spcPts val="1800"/>
              </a:spcBef>
            </a:pPr>
            <a:r>
              <a:rPr lang="pl-PL" dirty="0" smtClean="0">
                <a:solidFill>
                  <a:srgbClr val="9C1F2E"/>
                </a:solidFill>
              </a:rPr>
              <a:t>motto:</a:t>
            </a:r>
            <a:r>
              <a:rPr lang="pl-PL" dirty="0" smtClean="0"/>
              <a:t> </a:t>
            </a:r>
            <a:r>
              <a:rPr lang="pl-PL" b="1" i="1" dirty="0" smtClean="0"/>
              <a:t>„Na trhu bude vždy poptávka po zboží vyšší kvality”</a:t>
            </a:r>
            <a:endParaRPr lang="cs-CZ" b="1" i="1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C0ECD-5A41-4E40-9483-D911080F4890}" type="datetime1">
              <a:rPr lang="cs-CZ" smtClean="0"/>
              <a:t>13. 11. 2014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tuleja@opf.slu.cz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5EBD7-037A-420B-99DA-B408DA22E66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1304317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Otevřenost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>
                <a:solidFill>
                  <a:srgbClr val="9C1F2E"/>
                </a:solidFill>
              </a:rPr>
              <a:t>hlavní cíl:</a:t>
            </a:r>
            <a:r>
              <a:rPr lang="cs-CZ" dirty="0"/>
              <a:t> transformovat SU na instituci, o niž budou mít uchazeči o studium zájem, a k níž se budou absolventi hrdě </a:t>
            </a:r>
            <a:r>
              <a:rPr lang="cs-CZ" dirty="0" smtClean="0"/>
              <a:t>hlásit:</a:t>
            </a:r>
            <a:endParaRPr lang="pl-PL" dirty="0" smtClean="0"/>
          </a:p>
          <a:p>
            <a:pPr lvl="1">
              <a:spcBef>
                <a:spcPts val="1800"/>
              </a:spcBef>
            </a:pPr>
            <a:r>
              <a:rPr lang="pl-PL" dirty="0" smtClean="0">
                <a:solidFill>
                  <a:srgbClr val="9C1F2E"/>
                </a:solidFill>
              </a:rPr>
              <a:t>cíl 3.1</a:t>
            </a:r>
            <a:r>
              <a:rPr lang="pl-PL" dirty="0">
                <a:solidFill>
                  <a:srgbClr val="9C1F2E"/>
                </a:solidFill>
              </a:rPr>
              <a:t>:</a:t>
            </a:r>
            <a:r>
              <a:rPr lang="pl-PL" dirty="0"/>
              <a:t> posílit společenskou odpovědnost univerzity,</a:t>
            </a:r>
            <a:endParaRPr lang="pl-PL" dirty="0" smtClean="0"/>
          </a:p>
          <a:p>
            <a:pPr lvl="1">
              <a:spcBef>
                <a:spcPts val="1800"/>
              </a:spcBef>
            </a:pPr>
            <a:r>
              <a:rPr lang="pl-PL" dirty="0" smtClean="0">
                <a:solidFill>
                  <a:srgbClr val="9C1F2E"/>
                </a:solidFill>
              </a:rPr>
              <a:t>cíl 3.2</a:t>
            </a:r>
            <a:r>
              <a:rPr lang="pl-PL" dirty="0">
                <a:solidFill>
                  <a:srgbClr val="9C1F2E"/>
                </a:solidFill>
              </a:rPr>
              <a:t>:</a:t>
            </a:r>
            <a:r>
              <a:rPr lang="pl-PL" dirty="0"/>
              <a:t> přetvořit univerzitu na instituci, jež je otevřená vůči zahraničí a atraktivní pro zahraniční studenty,</a:t>
            </a:r>
            <a:endParaRPr lang="pl-PL" dirty="0" smtClean="0"/>
          </a:p>
          <a:p>
            <a:pPr lvl="1">
              <a:spcBef>
                <a:spcPts val="1800"/>
              </a:spcBef>
            </a:pPr>
            <a:r>
              <a:rPr lang="pl-PL" dirty="0" smtClean="0">
                <a:solidFill>
                  <a:srgbClr val="9C1F2E"/>
                </a:solidFill>
              </a:rPr>
              <a:t>motto:</a:t>
            </a:r>
            <a:r>
              <a:rPr lang="pl-PL" dirty="0" smtClean="0"/>
              <a:t> </a:t>
            </a:r>
            <a:r>
              <a:rPr lang="pl-PL" b="1" i="1" dirty="0" smtClean="0"/>
              <a:t>„Jsem hrdý na to, že jsem absolvent Slezské univerzity”</a:t>
            </a:r>
            <a:endParaRPr lang="cs-CZ" b="1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52EB-819C-4093-850D-5B4FE0D88287}" type="datetime1">
              <a:rPr lang="cs-CZ" smtClean="0"/>
              <a:t>13. 11. 2014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tuleja@opf.slu.cz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5EBD7-037A-420B-99DA-B408DA22E66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7718058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property id=&quot;20139&quot; value=&quot;%n. %s&quot;/&gt;&lt;property id=&quot;20141&quot; value=&quot;Tuleja_prezentace&quot;/&gt;&lt;property id=&quot;20144&quot; value=&quot;1&quot;/&gt;&lt;property id=&quot;20146&quot; value=&quot;0&quot;/&gt;&lt;property id=&quot;20147&quot; value=&quot;1&quot;/&gt;&lt;property id=&quot;20148&quot; value=&quot;10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224&quot; value=&quot;C:\Users\Zam\Documents\My Adobe Presentations\Tuleja_programové prohlášení_prezentace&quot;/&gt;&lt;property id=&quot;20250&quot; value=&quot;0&quot;/&gt;&lt;property id=&quot;20251&quot; value=&quot;0&quot;/&gt;&lt;property id=&quot;20259&quot; value=&quot;0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Programové prohlášení kandidáta na funkci děkana&amp;quot;&quot;/&gt;&lt;property id=&quot;20307&quot; value=&quot;256&quot;/&gt;&lt;property id=&quot;20309&quot; value=&quot;-1&quot;/&gt;&lt;/object&gt;&lt;object type=&quot;3&quot; unique_id=&quot;10029&quot;&gt;&lt;property id=&quot;20148&quot; value=&quot;5&quot;/&gt;&lt;property id=&quot;20300&quot; value=&quot;Slide 2 - &amp;quot;Proč kandiduji?&amp;quot;&quot;/&gt;&lt;property id=&quot;20307&quot; value=&quot;257&quot;/&gt;&lt;property id=&quot;20309&quot; value=&quot;-1&quot;/&gt;&lt;/object&gt;&lt;object type=&quot;3&quot; unique_id=&quot;10030&quot;&gt;&lt;property id=&quot;20148&quot; value=&quot;5&quot;/&gt;&lt;property id=&quot;20300&quot; value=&quot;Slide 3 - &amp;quot;Kdo tvoří můj tým?&amp;quot;&quot;/&gt;&lt;property id=&quot;20307&quot; value=&quot;258&quot;/&gt;&lt;property id=&quot;20309&quot; value=&quot;-1&quot;/&gt;&lt;/object&gt;&lt;object type=&quot;3&quot; unique_id=&quot;10046&quot;&gt;&lt;property id=&quot;20148&quot; value=&quot;5&quot;/&gt;&lt;property id=&quot;20300&quot; value=&quot;Slide 5 - &amp;quot;Jak chceme čelit výzvám budoucnosti?&amp;quot;&quot;/&gt;&lt;property id=&quot;20307&quot; value=&quot;259&quot;/&gt;&lt;property id=&quot;20309&quot; value=&quot;-1&quot;/&gt;&lt;/object&gt;&lt;object type=&quot;3&quot; unique_id=&quot;10089&quot;&gt;&lt;property id=&quot;20148&quot; value=&quot;5&quot;/&gt;&lt;property id=&quot;20300&quot; value=&quot;Slide 6 - &amp;quot;Odbornost&amp;quot;&quot;/&gt;&lt;property id=&quot;20307&quot; value=&quot;260&quot;/&gt;&lt;property id=&quot;20309&quot; value=&quot;-1&quot;/&gt;&lt;/object&gt;&lt;object type=&quot;3&quot; unique_id=&quot;10090&quot;&gt;&lt;property id=&quot;20148&quot; value=&quot;5&quot;/&gt;&lt;property id=&quot;20300&quot; value=&quot;Slide 7 - &amp;quot;Progrese&amp;quot;&quot;/&gt;&lt;property id=&quot;20307&quot; value=&quot;261&quot;/&gt;&lt;property id=&quot;20309&quot; value=&quot;-1&quot;/&gt;&lt;/object&gt;&lt;object type=&quot;3&quot; unique_id=&quot;10091&quot;&gt;&lt;property id=&quot;20148&quot; value=&quot;5&quot;/&gt;&lt;property id=&quot;20300&quot; value=&quot;Slide 8 - &amp;quot;Obrázek 1 - Tempo růstu počtu financovaných studentů, celkového objemu dotace a počtu pedagogů na SU OPF v letech 2&quot;/&gt;&lt;property id=&quot;20307&quot; value=&quot;263&quot;/&gt;&lt;property id=&quot;20309&quot; value=&quot;-1&quot;/&gt;&lt;/object&gt;&lt;object type=&quot;3&quot; unique_id=&quot;10092&quot;&gt;&lt;property id=&quot;20148&quot; value=&quot;5&quot;/&gt;&lt;property id=&quot;20300&quot; value=&quot;Slide 9 - &amp;quot;Fascinace&amp;quot;&quot;/&gt;&lt;property id=&quot;20307&quot; value=&quot;262&quot;/&gt;&lt;property id=&quot;20309&quot; value=&quot;-1&quot;/&gt;&lt;/object&gt;&lt;object type=&quot;3&quot; unique_id=&quot;10093&quot;&gt;&lt;property id=&quot;20148&quot; value=&quot;5&quot;/&gt;&lt;property id=&quot;20300&quot; value=&quot;Slide 10 - &amp;quot;Obrázek 2 - Míra nezaměstnanosti absolventů ekonomicky orientovaných fakult v České republice v roce 2011 (v %)&amp;quot;&quot;/&gt;&lt;property id=&quot;20307&quot; value=&quot;264&quot;/&gt;&lt;property id=&quot;20309&quot; value=&quot;-1&quot;/&gt;&lt;/object&gt;&lt;object type=&quot;3&quot; unique_id=&quot;10097&quot;&gt;&lt;property id=&quot;20148&quot; value=&quot;5&quot;/&gt;&lt;property id=&quot;20300&quot; value=&quot;Slide 4 - &amp;quot;Jaké kroky musí SU OPF provést dle názoru Akreditační komise MŠMT ČR?&amp;quot;&quot;/&gt;&lt;property id=&quot;20307&quot; value=&quot;267&quot;/&gt;&lt;property id=&quot;20309&quot; value=&quot;-1&quot;/&gt;&lt;/object&gt;&lt;object type=&quot;3&quot; unique_id=&quot;10098&quot;&gt;&lt;property id=&quot;20148&quot; value=&quot;5&quot;/&gt;&lt;property id=&quot;20300&quot; value=&quot;Slide 11 - &amp;quot;Nejít vpřed znamená jít zpět&amp;quot;&quot;/&gt;&lt;property id=&quot;20307&quot; value=&quot;265&quot;/&gt;&lt;property id=&quot;20309&quot; value=&quot;-1&quot;/&gt;&lt;/object&gt;&lt;object type=&quot;3&quot; unique_id=&quot;10099&quot;&gt;&lt;property id=&quot;20148&quot; value=&quot;5&quot;/&gt;&lt;property id=&quot;20300&quot; value=&quot;Slide 12 - &amp;quot;Chcete vědět víc?&amp;quot;&quot;/&gt;&lt;property id=&quot;20307&quot; value=&quot;266&quot;/&gt;&lt;property id=&quot;20309&quot; value=&quot;-1&quot;/&gt;&lt;/object&gt;&lt;/object&gt;&lt;object type=&quot;10&quot; unique_id=&quot;10094&quot;&gt;&lt;object type=&quot;11&quot; unique_id=&quot;10095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0100&quot;&gt;&lt;/object&gt;&lt;/object&gt;&lt;object type=&quot;4&quot; unique_id=&quot;10096&quot;&gt;&lt;/object&gt;&lt;/object&gt;&lt;/database&gt;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92DA467-2D06-4062-9670-1EF2940505FD}&quot;/&gt;&lt;filename val=&quot;C:\Users\Zam\Documents\My Adobe Presentations\Tuleja_programové prohlášení_prezentace\data\asimages\{292DA467-2D06-4062-9670-1EF2940505FD}.png&quot;/&gt;&lt;hasEffects val=&quot;1&quot;/&gt;&lt;left val=&quot;543&quot;/&gt;&lt;top val=&quot;299.28&quot;/&gt;&lt;width val=&quot;180.84&quot;/&gt;&lt;height val=&quot;217.56&quot;/&gt;&lt;/ThreeDShapeInfo&gt;"/>
</p:tagLst>
</file>

<file path=ppt/theme/theme1.xml><?xml version="1.0" encoding="utf-8"?>
<a:theme xmlns:a="http://schemas.openxmlformats.org/drawingml/2006/main" name="Katedra ekonomie">
  <a:themeElements>
    <a:clrScheme name="Vlastní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87163"/>
      </a:hlink>
      <a:folHlink>
        <a:srgbClr val="5F006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317</TotalTime>
  <Words>818</Words>
  <Application>Microsoft Office PowerPoint</Application>
  <PresentationFormat>Předvádění na obrazovce (4:3)</PresentationFormat>
  <Paragraphs>289</Paragraphs>
  <Slides>11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 Math</vt:lpstr>
      <vt:lpstr>Times New Roman</vt:lpstr>
      <vt:lpstr>Verdana</vt:lpstr>
      <vt:lpstr>Katedra ekonomie</vt:lpstr>
      <vt:lpstr>Programové prohlášení kandidáta na funkci rektora</vt:lpstr>
      <vt:lpstr>Proč kandiduji?</vt:lpstr>
      <vt:lpstr>Jaká je má vize?</vt:lpstr>
      <vt:lpstr>Jak chci naplnit svou vizi?</vt:lpstr>
      <vt:lpstr>Spolupráce</vt:lpstr>
      <vt:lpstr>Tabulka 1 -  Funkce a profily veřejných vysokých škol v České republice pro rok 2012 (údaje a ukazatele za roky 2010 – 2011)</vt:lpstr>
      <vt:lpstr>Obrázek 1 -  Tempo růstu počtu financovaných studentů, celkového objemu dotace a normativu na SU v letech 2006-2014 (v %)</vt:lpstr>
      <vt:lpstr>Kvalita</vt:lpstr>
      <vt:lpstr>Otevřenost</vt:lpstr>
      <vt:lpstr>Komunikace</vt:lpstr>
      <vt:lpstr>Jaké je mé poselství akademické obci?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Programové prohlášení kandidáta na funkci děkana</dc:title>
  <dc:creator>Pavel Tuleja</dc:creator>
  <cp:lastModifiedBy>Pavel Tuleja</cp:lastModifiedBy>
  <cp:revision>50</cp:revision>
  <dcterms:created xsi:type="dcterms:W3CDTF">2012-12-04T10:13:25Z</dcterms:created>
  <dcterms:modified xsi:type="dcterms:W3CDTF">2014-11-13T06:00:47Z</dcterms:modified>
</cp:coreProperties>
</file>