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7" r:id="rId4"/>
    <p:sldId id="294" r:id="rId5"/>
    <p:sldId id="30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5" r:id="rId15"/>
    <p:sldId id="296" r:id="rId16"/>
    <p:sldId id="297" r:id="rId17"/>
    <p:sldId id="298" r:id="rId18"/>
    <p:sldId id="267" r:id="rId19"/>
    <p:sldId id="268" r:id="rId20"/>
    <p:sldId id="299" r:id="rId21"/>
    <p:sldId id="269" r:id="rId22"/>
    <p:sldId id="270" r:id="rId23"/>
    <p:sldId id="308" r:id="rId24"/>
    <p:sldId id="271" r:id="rId25"/>
    <p:sldId id="300" r:id="rId26"/>
    <p:sldId id="273" r:id="rId27"/>
    <p:sldId id="302" r:id="rId28"/>
    <p:sldId id="303" r:id="rId29"/>
    <p:sldId id="305" r:id="rId30"/>
    <p:sldId id="306" r:id="rId31"/>
    <p:sldId id="293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50000" saltData="fmLnSarMr4EhuSKACGnGvw" hashData="WtfJ6IXtr8sk4hAPyZEGUx6XZEs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35E"/>
    <a:srgbClr val="F59C59"/>
    <a:srgbClr val="FF7171"/>
    <a:srgbClr val="EABD00"/>
    <a:srgbClr val="FE48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3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13EAE-46E4-4209-AFC7-71DF7C33F05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A0ABD76-0A64-49F2-9A1B-B38E9DB338C2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cs-CZ" dirty="0" smtClean="0"/>
            <a:t>Zásady nového vedení OPF</a:t>
          </a:r>
          <a:endParaRPr lang="cs-CZ" dirty="0"/>
        </a:p>
      </dgm:t>
    </dgm:pt>
    <dgm:pt modelId="{F0023552-018C-40F2-8341-425DA238E604}" type="parTrans" cxnId="{D07C5F2E-0DBF-491D-A4C9-A4D13F62886B}">
      <dgm:prSet/>
      <dgm:spPr/>
      <dgm:t>
        <a:bodyPr/>
        <a:lstStyle/>
        <a:p>
          <a:endParaRPr lang="cs-CZ"/>
        </a:p>
      </dgm:t>
    </dgm:pt>
    <dgm:pt modelId="{8B439175-6C2F-400E-B9AD-CCD2B4F6BD0A}" type="sibTrans" cxnId="{D07C5F2E-0DBF-491D-A4C9-A4D13F62886B}">
      <dgm:prSet/>
      <dgm:spPr/>
      <dgm:t>
        <a:bodyPr/>
        <a:lstStyle/>
        <a:p>
          <a:endParaRPr lang="cs-CZ"/>
        </a:p>
      </dgm:t>
    </dgm:pt>
    <dgm:pt modelId="{46F0D8C3-965C-49C7-9E2E-BDA6934AA7C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</a:rPr>
            <a:t>péče o studenty</a:t>
          </a:r>
          <a:endParaRPr lang="cs-CZ" sz="2800" dirty="0">
            <a:solidFill>
              <a:schemeClr val="tx1"/>
            </a:solidFill>
          </a:endParaRPr>
        </a:p>
      </dgm:t>
    </dgm:pt>
    <dgm:pt modelId="{71660071-5E42-4C98-BF86-AAA0A66A42F3}" type="parTrans" cxnId="{00A3C678-EA5C-44D5-83EA-F1A54CD56D2C}">
      <dgm:prSet/>
      <dgm:spPr/>
      <dgm:t>
        <a:bodyPr/>
        <a:lstStyle/>
        <a:p>
          <a:endParaRPr lang="cs-CZ"/>
        </a:p>
      </dgm:t>
    </dgm:pt>
    <dgm:pt modelId="{49A82A3E-DB95-4A5B-B579-BFFF66A3D2ED}" type="sibTrans" cxnId="{00A3C678-EA5C-44D5-83EA-F1A54CD56D2C}">
      <dgm:prSet/>
      <dgm:spPr>
        <a:solidFill>
          <a:srgbClr val="F59C59"/>
        </a:solidFill>
      </dgm:spPr>
      <dgm:t>
        <a:bodyPr/>
        <a:lstStyle/>
        <a:p>
          <a:endParaRPr lang="cs-CZ"/>
        </a:p>
      </dgm:t>
    </dgm:pt>
    <dgm:pt modelId="{8DDEC6EB-D8B6-416D-ACAA-F215CE6D984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</a:rPr>
            <a:t>věda a výzkum</a:t>
          </a:r>
          <a:endParaRPr lang="cs-CZ" sz="2800" b="1" dirty="0">
            <a:solidFill>
              <a:schemeClr val="tx1"/>
            </a:solidFill>
          </a:endParaRPr>
        </a:p>
      </dgm:t>
    </dgm:pt>
    <dgm:pt modelId="{22405BD4-3487-4DB8-9AAC-1D1067D3DEEB}" type="parTrans" cxnId="{EC5F0E89-7629-4174-9443-27284E108B88}">
      <dgm:prSet/>
      <dgm:spPr/>
      <dgm:t>
        <a:bodyPr/>
        <a:lstStyle/>
        <a:p>
          <a:endParaRPr lang="cs-CZ"/>
        </a:p>
      </dgm:t>
    </dgm:pt>
    <dgm:pt modelId="{419A453E-832B-499B-AB91-FA7DC22D3472}" type="sibTrans" cxnId="{EC5F0E89-7629-4174-9443-27284E108B88}">
      <dgm:prSet/>
      <dgm:spPr>
        <a:solidFill>
          <a:srgbClr val="F59C59"/>
        </a:solidFill>
      </dgm:spPr>
      <dgm:t>
        <a:bodyPr/>
        <a:lstStyle/>
        <a:p>
          <a:endParaRPr lang="cs-CZ"/>
        </a:p>
      </dgm:t>
    </dgm:pt>
    <dgm:pt modelId="{D6E09C2D-414F-4998-B920-895F0CAE13E6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</a:rPr>
            <a:t>důraz na IT</a:t>
          </a:r>
          <a:endParaRPr lang="cs-CZ" sz="2800" b="1" dirty="0">
            <a:solidFill>
              <a:schemeClr val="tx1"/>
            </a:solidFill>
          </a:endParaRPr>
        </a:p>
      </dgm:t>
    </dgm:pt>
    <dgm:pt modelId="{26871EF2-60BE-457B-A5FB-6679FD5423E9}" type="parTrans" cxnId="{D7ED2F90-BC6C-4E4A-A897-13271369EA87}">
      <dgm:prSet/>
      <dgm:spPr/>
      <dgm:t>
        <a:bodyPr/>
        <a:lstStyle/>
        <a:p>
          <a:endParaRPr lang="cs-CZ"/>
        </a:p>
      </dgm:t>
    </dgm:pt>
    <dgm:pt modelId="{7ACD12AA-56C0-46E5-97C4-A3BC9ED9A13B}" type="sibTrans" cxnId="{D7ED2F90-BC6C-4E4A-A897-13271369EA87}">
      <dgm:prSet/>
      <dgm:spPr>
        <a:solidFill>
          <a:srgbClr val="F59C59"/>
        </a:solidFill>
      </dgm:spPr>
      <dgm:t>
        <a:bodyPr/>
        <a:lstStyle/>
        <a:p>
          <a:endParaRPr lang="cs-CZ"/>
        </a:p>
      </dgm:t>
    </dgm:pt>
    <dgm:pt modelId="{6D05625C-3534-4D97-8C15-2BB82415ADB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cs-CZ" sz="2000" b="1" dirty="0" smtClean="0">
              <a:solidFill>
                <a:schemeClr val="tx1"/>
              </a:solidFill>
            </a:rPr>
            <a:t>Obchodně podnikatelské aktivity OPF</a:t>
          </a:r>
          <a:endParaRPr lang="cs-CZ" sz="2000" b="1" dirty="0">
            <a:solidFill>
              <a:schemeClr val="tx1"/>
            </a:solidFill>
          </a:endParaRPr>
        </a:p>
      </dgm:t>
    </dgm:pt>
    <dgm:pt modelId="{FC689DAE-78CC-4F58-BD9A-9EE8D6CAEBFE}" type="parTrans" cxnId="{BFBB8F9A-AC8B-44B8-8EE1-7134248CF967}">
      <dgm:prSet/>
      <dgm:spPr/>
      <dgm:t>
        <a:bodyPr/>
        <a:lstStyle/>
        <a:p>
          <a:endParaRPr lang="cs-CZ"/>
        </a:p>
      </dgm:t>
    </dgm:pt>
    <dgm:pt modelId="{9E0ED8E1-1716-4EC0-B752-6909CC6FF2F5}" type="sibTrans" cxnId="{BFBB8F9A-AC8B-44B8-8EE1-7134248CF967}">
      <dgm:prSet/>
      <dgm:spPr>
        <a:solidFill>
          <a:srgbClr val="F59C59"/>
        </a:solidFill>
      </dgm:spPr>
      <dgm:t>
        <a:bodyPr/>
        <a:lstStyle/>
        <a:p>
          <a:endParaRPr lang="cs-CZ"/>
        </a:p>
      </dgm:t>
    </dgm:pt>
    <dgm:pt modelId="{DAB191EE-8202-4479-8156-9A30396C665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cs-CZ" sz="2800" b="1" dirty="0" smtClean="0">
              <a:solidFill>
                <a:schemeClr val="tx1"/>
              </a:solidFill>
            </a:rPr>
            <a:t>Jiné</a:t>
          </a:r>
          <a:endParaRPr lang="cs-CZ" sz="2800" b="1" dirty="0">
            <a:solidFill>
              <a:schemeClr val="tx1"/>
            </a:solidFill>
          </a:endParaRPr>
        </a:p>
      </dgm:t>
    </dgm:pt>
    <dgm:pt modelId="{9936B114-4A0E-452A-83D4-DE820829E1DD}" type="parTrans" cxnId="{58509A88-6547-4470-A281-A37AE018D3A4}">
      <dgm:prSet/>
      <dgm:spPr/>
      <dgm:t>
        <a:bodyPr/>
        <a:lstStyle/>
        <a:p>
          <a:endParaRPr lang="cs-CZ"/>
        </a:p>
      </dgm:t>
    </dgm:pt>
    <dgm:pt modelId="{0F82726A-97F9-47F1-9D89-9BE531B28276}" type="sibTrans" cxnId="{58509A88-6547-4470-A281-A37AE018D3A4}">
      <dgm:prSet/>
      <dgm:spPr>
        <a:solidFill>
          <a:srgbClr val="F59C59"/>
        </a:solidFill>
      </dgm:spPr>
      <dgm:t>
        <a:bodyPr/>
        <a:lstStyle/>
        <a:p>
          <a:endParaRPr lang="cs-CZ"/>
        </a:p>
      </dgm:t>
    </dgm:pt>
    <dgm:pt modelId="{5F5136A1-5661-4F23-834F-C2ECF6FFE5D6}" type="pres">
      <dgm:prSet presAssocID="{04A13EAE-46E4-4209-AFC7-71DF7C33F0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40CE9DC-6944-45AF-8AC4-D591885BA738}" type="pres">
      <dgm:prSet presAssocID="{2A0ABD76-0A64-49F2-9A1B-B38E9DB338C2}" presName="centerShape" presStyleLbl="node0" presStyleIdx="0" presStyleCnt="1" custScaleX="117567" custScaleY="121467"/>
      <dgm:spPr/>
      <dgm:t>
        <a:bodyPr/>
        <a:lstStyle/>
        <a:p>
          <a:endParaRPr lang="cs-CZ"/>
        </a:p>
      </dgm:t>
    </dgm:pt>
    <dgm:pt modelId="{7E3F6434-B8CB-4344-A02F-8E2E323CE595}" type="pres">
      <dgm:prSet presAssocID="{46F0D8C3-965C-49C7-9E2E-BDA6934AA7C3}" presName="node" presStyleLbl="node1" presStyleIdx="0" presStyleCnt="5" custScaleX="139252" custScaleY="1214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6C76A8-5378-44D6-9E56-58834545FC3B}" type="pres">
      <dgm:prSet presAssocID="{46F0D8C3-965C-49C7-9E2E-BDA6934AA7C3}" presName="dummy" presStyleCnt="0"/>
      <dgm:spPr/>
    </dgm:pt>
    <dgm:pt modelId="{15C52BE5-EEC4-402F-9132-1C44571A180D}" type="pres">
      <dgm:prSet presAssocID="{49A82A3E-DB95-4A5B-B579-BFFF66A3D2ED}" presName="sibTrans" presStyleLbl="sibTrans2D1" presStyleIdx="0" presStyleCnt="5"/>
      <dgm:spPr/>
      <dgm:t>
        <a:bodyPr/>
        <a:lstStyle/>
        <a:p>
          <a:endParaRPr lang="cs-CZ"/>
        </a:p>
      </dgm:t>
    </dgm:pt>
    <dgm:pt modelId="{8DE64922-90BD-4825-9AAD-78AE736D869D}" type="pres">
      <dgm:prSet presAssocID="{8DDEC6EB-D8B6-416D-ACAA-F215CE6D9844}" presName="node" presStyleLbl="node1" presStyleIdx="1" presStyleCnt="5" custScaleX="130705" custScaleY="11625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37EFBA-1AA5-4D9C-BED2-1121918BFC7C}" type="pres">
      <dgm:prSet presAssocID="{8DDEC6EB-D8B6-416D-ACAA-F215CE6D9844}" presName="dummy" presStyleCnt="0"/>
      <dgm:spPr/>
    </dgm:pt>
    <dgm:pt modelId="{CF312D59-F5CB-4C66-9ED9-9D686D21D85C}" type="pres">
      <dgm:prSet presAssocID="{419A453E-832B-499B-AB91-FA7DC22D3472}" presName="sibTrans" presStyleLbl="sibTrans2D1" presStyleIdx="1" presStyleCnt="5"/>
      <dgm:spPr/>
      <dgm:t>
        <a:bodyPr/>
        <a:lstStyle/>
        <a:p>
          <a:endParaRPr lang="cs-CZ"/>
        </a:p>
      </dgm:t>
    </dgm:pt>
    <dgm:pt modelId="{4D1C6193-8A96-480D-BA5E-5EBDA91D9913}" type="pres">
      <dgm:prSet presAssocID="{D6E09C2D-414F-4998-B920-895F0CAE13E6}" presName="node" presStyleLbl="node1" presStyleIdx="2" presStyleCnt="5" custScaleX="131859" custScaleY="1206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77CF10-B8A0-4B78-B903-89041D781750}" type="pres">
      <dgm:prSet presAssocID="{D6E09C2D-414F-4998-B920-895F0CAE13E6}" presName="dummy" presStyleCnt="0"/>
      <dgm:spPr/>
    </dgm:pt>
    <dgm:pt modelId="{20F8A5FB-0250-4345-B1E9-11EE1A787F4E}" type="pres">
      <dgm:prSet presAssocID="{7ACD12AA-56C0-46E5-97C4-A3BC9ED9A13B}" presName="sibTrans" presStyleLbl="sibTrans2D1" presStyleIdx="2" presStyleCnt="5"/>
      <dgm:spPr/>
      <dgm:t>
        <a:bodyPr/>
        <a:lstStyle/>
        <a:p>
          <a:endParaRPr lang="cs-CZ"/>
        </a:p>
      </dgm:t>
    </dgm:pt>
    <dgm:pt modelId="{505DB561-1D8B-4DD6-9337-FD871862144C}" type="pres">
      <dgm:prSet presAssocID="{6D05625C-3534-4D97-8C15-2BB82415ADBC}" presName="node" presStyleLbl="node1" presStyleIdx="3" presStyleCnt="5" custScaleX="132245" custScaleY="12379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FA5715-82A9-4F30-BA99-69866377CC9A}" type="pres">
      <dgm:prSet presAssocID="{6D05625C-3534-4D97-8C15-2BB82415ADBC}" presName="dummy" presStyleCnt="0"/>
      <dgm:spPr/>
    </dgm:pt>
    <dgm:pt modelId="{F9095639-D73C-4AD3-98D0-ABDC1FB7B5DF}" type="pres">
      <dgm:prSet presAssocID="{9E0ED8E1-1716-4EC0-B752-6909CC6FF2F5}" presName="sibTrans" presStyleLbl="sibTrans2D1" presStyleIdx="3" presStyleCnt="5"/>
      <dgm:spPr/>
      <dgm:t>
        <a:bodyPr/>
        <a:lstStyle/>
        <a:p>
          <a:endParaRPr lang="cs-CZ"/>
        </a:p>
      </dgm:t>
    </dgm:pt>
    <dgm:pt modelId="{0B618B5B-8F79-40C9-94B7-0029A3A7D7D8}" type="pres">
      <dgm:prSet presAssocID="{DAB191EE-8202-4479-8156-9A30396C6651}" presName="node" presStyleLbl="node1" presStyleIdx="4" presStyleCnt="5" custScaleX="133276" custScaleY="1193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B99C62-A5A4-41F8-B79C-801DECB2AD0E}" type="pres">
      <dgm:prSet presAssocID="{DAB191EE-8202-4479-8156-9A30396C6651}" presName="dummy" presStyleCnt="0"/>
      <dgm:spPr/>
    </dgm:pt>
    <dgm:pt modelId="{B33ADC37-245E-4617-B22F-173CE353118D}" type="pres">
      <dgm:prSet presAssocID="{0F82726A-97F9-47F1-9D89-9BE531B28276}" presName="sibTrans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E16BAA29-93F5-4BEF-90A9-EC57F10886B5}" type="presOf" srcId="{9E0ED8E1-1716-4EC0-B752-6909CC6FF2F5}" destId="{F9095639-D73C-4AD3-98D0-ABDC1FB7B5DF}" srcOrd="0" destOrd="0" presId="urn:microsoft.com/office/officeart/2005/8/layout/radial6"/>
    <dgm:cxn modelId="{BFBB8F9A-AC8B-44B8-8EE1-7134248CF967}" srcId="{2A0ABD76-0A64-49F2-9A1B-B38E9DB338C2}" destId="{6D05625C-3534-4D97-8C15-2BB82415ADBC}" srcOrd="3" destOrd="0" parTransId="{FC689DAE-78CC-4F58-BD9A-9EE8D6CAEBFE}" sibTransId="{9E0ED8E1-1716-4EC0-B752-6909CC6FF2F5}"/>
    <dgm:cxn modelId="{42431CAF-618A-4D6D-8D79-0C0E1143AC74}" type="presOf" srcId="{6D05625C-3534-4D97-8C15-2BB82415ADBC}" destId="{505DB561-1D8B-4DD6-9337-FD871862144C}" srcOrd="0" destOrd="0" presId="urn:microsoft.com/office/officeart/2005/8/layout/radial6"/>
    <dgm:cxn modelId="{325FD9AB-7C88-4858-807D-8D9F9CEC9301}" type="presOf" srcId="{04A13EAE-46E4-4209-AFC7-71DF7C33F052}" destId="{5F5136A1-5661-4F23-834F-C2ECF6FFE5D6}" srcOrd="0" destOrd="0" presId="urn:microsoft.com/office/officeart/2005/8/layout/radial6"/>
    <dgm:cxn modelId="{1CA199B4-2B00-4415-BDE3-53BD9CC98FD0}" type="presOf" srcId="{8DDEC6EB-D8B6-416D-ACAA-F215CE6D9844}" destId="{8DE64922-90BD-4825-9AAD-78AE736D869D}" srcOrd="0" destOrd="0" presId="urn:microsoft.com/office/officeart/2005/8/layout/radial6"/>
    <dgm:cxn modelId="{58509A88-6547-4470-A281-A37AE018D3A4}" srcId="{2A0ABD76-0A64-49F2-9A1B-B38E9DB338C2}" destId="{DAB191EE-8202-4479-8156-9A30396C6651}" srcOrd="4" destOrd="0" parTransId="{9936B114-4A0E-452A-83D4-DE820829E1DD}" sibTransId="{0F82726A-97F9-47F1-9D89-9BE531B28276}"/>
    <dgm:cxn modelId="{84B9F38C-6EB3-4BF1-A83B-ABD90D293E60}" type="presOf" srcId="{0F82726A-97F9-47F1-9D89-9BE531B28276}" destId="{B33ADC37-245E-4617-B22F-173CE353118D}" srcOrd="0" destOrd="0" presId="urn:microsoft.com/office/officeart/2005/8/layout/radial6"/>
    <dgm:cxn modelId="{0B39F3C6-51F8-4E01-9075-4F46ED74B553}" type="presOf" srcId="{2A0ABD76-0A64-49F2-9A1B-B38E9DB338C2}" destId="{B40CE9DC-6944-45AF-8AC4-D591885BA738}" srcOrd="0" destOrd="0" presId="urn:microsoft.com/office/officeart/2005/8/layout/radial6"/>
    <dgm:cxn modelId="{78D3AE92-AA75-47B8-8DD9-60F8EC02C86E}" type="presOf" srcId="{7ACD12AA-56C0-46E5-97C4-A3BC9ED9A13B}" destId="{20F8A5FB-0250-4345-B1E9-11EE1A787F4E}" srcOrd="0" destOrd="0" presId="urn:microsoft.com/office/officeart/2005/8/layout/radial6"/>
    <dgm:cxn modelId="{1E384A06-67ED-492E-BBF6-4491C7982601}" type="presOf" srcId="{46F0D8C3-965C-49C7-9E2E-BDA6934AA7C3}" destId="{7E3F6434-B8CB-4344-A02F-8E2E323CE595}" srcOrd="0" destOrd="0" presId="urn:microsoft.com/office/officeart/2005/8/layout/radial6"/>
    <dgm:cxn modelId="{EC5F0E89-7629-4174-9443-27284E108B88}" srcId="{2A0ABD76-0A64-49F2-9A1B-B38E9DB338C2}" destId="{8DDEC6EB-D8B6-416D-ACAA-F215CE6D9844}" srcOrd="1" destOrd="0" parTransId="{22405BD4-3487-4DB8-9AAC-1D1067D3DEEB}" sibTransId="{419A453E-832B-499B-AB91-FA7DC22D3472}"/>
    <dgm:cxn modelId="{D4A74800-2792-4374-ACDE-19137555C355}" type="presOf" srcId="{DAB191EE-8202-4479-8156-9A30396C6651}" destId="{0B618B5B-8F79-40C9-94B7-0029A3A7D7D8}" srcOrd="0" destOrd="0" presId="urn:microsoft.com/office/officeart/2005/8/layout/radial6"/>
    <dgm:cxn modelId="{36F1A235-AA31-4D81-BF90-E266BBD9C50A}" type="presOf" srcId="{D6E09C2D-414F-4998-B920-895F0CAE13E6}" destId="{4D1C6193-8A96-480D-BA5E-5EBDA91D9913}" srcOrd="0" destOrd="0" presId="urn:microsoft.com/office/officeart/2005/8/layout/radial6"/>
    <dgm:cxn modelId="{00A3C678-EA5C-44D5-83EA-F1A54CD56D2C}" srcId="{2A0ABD76-0A64-49F2-9A1B-B38E9DB338C2}" destId="{46F0D8C3-965C-49C7-9E2E-BDA6934AA7C3}" srcOrd="0" destOrd="0" parTransId="{71660071-5E42-4C98-BF86-AAA0A66A42F3}" sibTransId="{49A82A3E-DB95-4A5B-B579-BFFF66A3D2ED}"/>
    <dgm:cxn modelId="{2E23A891-192B-4187-8084-28765A309230}" type="presOf" srcId="{49A82A3E-DB95-4A5B-B579-BFFF66A3D2ED}" destId="{15C52BE5-EEC4-402F-9132-1C44571A180D}" srcOrd="0" destOrd="0" presId="urn:microsoft.com/office/officeart/2005/8/layout/radial6"/>
    <dgm:cxn modelId="{AC7ADEF7-18FA-44FB-A3CD-71040297E193}" type="presOf" srcId="{419A453E-832B-499B-AB91-FA7DC22D3472}" destId="{CF312D59-F5CB-4C66-9ED9-9D686D21D85C}" srcOrd="0" destOrd="0" presId="urn:microsoft.com/office/officeart/2005/8/layout/radial6"/>
    <dgm:cxn modelId="{D07C5F2E-0DBF-491D-A4C9-A4D13F62886B}" srcId="{04A13EAE-46E4-4209-AFC7-71DF7C33F052}" destId="{2A0ABD76-0A64-49F2-9A1B-B38E9DB338C2}" srcOrd="0" destOrd="0" parTransId="{F0023552-018C-40F2-8341-425DA238E604}" sibTransId="{8B439175-6C2F-400E-B9AD-CCD2B4F6BD0A}"/>
    <dgm:cxn modelId="{D7ED2F90-BC6C-4E4A-A897-13271369EA87}" srcId="{2A0ABD76-0A64-49F2-9A1B-B38E9DB338C2}" destId="{D6E09C2D-414F-4998-B920-895F0CAE13E6}" srcOrd="2" destOrd="0" parTransId="{26871EF2-60BE-457B-A5FB-6679FD5423E9}" sibTransId="{7ACD12AA-56C0-46E5-97C4-A3BC9ED9A13B}"/>
    <dgm:cxn modelId="{0E449801-0A17-4FB8-A0F6-777B4F34B2E8}" type="presParOf" srcId="{5F5136A1-5661-4F23-834F-C2ECF6FFE5D6}" destId="{B40CE9DC-6944-45AF-8AC4-D591885BA738}" srcOrd="0" destOrd="0" presId="urn:microsoft.com/office/officeart/2005/8/layout/radial6"/>
    <dgm:cxn modelId="{412EB0C6-7B45-4499-A8AB-BE500B627BDB}" type="presParOf" srcId="{5F5136A1-5661-4F23-834F-C2ECF6FFE5D6}" destId="{7E3F6434-B8CB-4344-A02F-8E2E323CE595}" srcOrd="1" destOrd="0" presId="urn:microsoft.com/office/officeart/2005/8/layout/radial6"/>
    <dgm:cxn modelId="{BDADB896-8FAA-403B-BE5B-32EE8C9267E6}" type="presParOf" srcId="{5F5136A1-5661-4F23-834F-C2ECF6FFE5D6}" destId="{7F6C76A8-5378-44D6-9E56-58834545FC3B}" srcOrd="2" destOrd="0" presId="urn:microsoft.com/office/officeart/2005/8/layout/radial6"/>
    <dgm:cxn modelId="{2222F306-E26C-407E-AD6E-D7D283277235}" type="presParOf" srcId="{5F5136A1-5661-4F23-834F-C2ECF6FFE5D6}" destId="{15C52BE5-EEC4-402F-9132-1C44571A180D}" srcOrd="3" destOrd="0" presId="urn:microsoft.com/office/officeart/2005/8/layout/radial6"/>
    <dgm:cxn modelId="{E78ADB29-1CA5-4F18-8072-6B4BB07295A6}" type="presParOf" srcId="{5F5136A1-5661-4F23-834F-C2ECF6FFE5D6}" destId="{8DE64922-90BD-4825-9AAD-78AE736D869D}" srcOrd="4" destOrd="0" presId="urn:microsoft.com/office/officeart/2005/8/layout/radial6"/>
    <dgm:cxn modelId="{D7A05C6A-445B-4589-BF35-9F40A6E76565}" type="presParOf" srcId="{5F5136A1-5661-4F23-834F-C2ECF6FFE5D6}" destId="{B137EFBA-1AA5-4D9C-BED2-1121918BFC7C}" srcOrd="5" destOrd="0" presId="urn:microsoft.com/office/officeart/2005/8/layout/radial6"/>
    <dgm:cxn modelId="{CEE0DD74-4CC3-47B4-8027-79424C8AB7F3}" type="presParOf" srcId="{5F5136A1-5661-4F23-834F-C2ECF6FFE5D6}" destId="{CF312D59-F5CB-4C66-9ED9-9D686D21D85C}" srcOrd="6" destOrd="0" presId="urn:microsoft.com/office/officeart/2005/8/layout/radial6"/>
    <dgm:cxn modelId="{6DE0A8A4-6A6B-4BBE-A972-EBAC050CBEC7}" type="presParOf" srcId="{5F5136A1-5661-4F23-834F-C2ECF6FFE5D6}" destId="{4D1C6193-8A96-480D-BA5E-5EBDA91D9913}" srcOrd="7" destOrd="0" presId="urn:microsoft.com/office/officeart/2005/8/layout/radial6"/>
    <dgm:cxn modelId="{DC9E950F-BD72-47BA-B078-939A897C53F4}" type="presParOf" srcId="{5F5136A1-5661-4F23-834F-C2ECF6FFE5D6}" destId="{9577CF10-B8A0-4B78-B903-89041D781750}" srcOrd="8" destOrd="0" presId="urn:microsoft.com/office/officeart/2005/8/layout/radial6"/>
    <dgm:cxn modelId="{2E919BDD-2BF9-4580-9E4D-6A4FAB60EA5E}" type="presParOf" srcId="{5F5136A1-5661-4F23-834F-C2ECF6FFE5D6}" destId="{20F8A5FB-0250-4345-B1E9-11EE1A787F4E}" srcOrd="9" destOrd="0" presId="urn:microsoft.com/office/officeart/2005/8/layout/radial6"/>
    <dgm:cxn modelId="{BEEDBD3C-63BC-4379-904F-A7919CD95E41}" type="presParOf" srcId="{5F5136A1-5661-4F23-834F-C2ECF6FFE5D6}" destId="{505DB561-1D8B-4DD6-9337-FD871862144C}" srcOrd="10" destOrd="0" presId="urn:microsoft.com/office/officeart/2005/8/layout/radial6"/>
    <dgm:cxn modelId="{F939CB42-4E17-4CE2-9CE5-D6DD7815ECC5}" type="presParOf" srcId="{5F5136A1-5661-4F23-834F-C2ECF6FFE5D6}" destId="{70FA5715-82A9-4F30-BA99-69866377CC9A}" srcOrd="11" destOrd="0" presId="urn:microsoft.com/office/officeart/2005/8/layout/radial6"/>
    <dgm:cxn modelId="{51B44AD3-2C4C-4C43-964D-DF14B0E2097F}" type="presParOf" srcId="{5F5136A1-5661-4F23-834F-C2ECF6FFE5D6}" destId="{F9095639-D73C-4AD3-98D0-ABDC1FB7B5DF}" srcOrd="12" destOrd="0" presId="urn:microsoft.com/office/officeart/2005/8/layout/radial6"/>
    <dgm:cxn modelId="{218AF9D4-32E0-417F-AE45-18E8A7E4EBF3}" type="presParOf" srcId="{5F5136A1-5661-4F23-834F-C2ECF6FFE5D6}" destId="{0B618B5B-8F79-40C9-94B7-0029A3A7D7D8}" srcOrd="13" destOrd="0" presId="urn:microsoft.com/office/officeart/2005/8/layout/radial6"/>
    <dgm:cxn modelId="{BFD8E6C0-8000-4B1F-AE7C-B2165DDC50B7}" type="presParOf" srcId="{5F5136A1-5661-4F23-834F-C2ECF6FFE5D6}" destId="{40B99C62-A5A4-41F8-B79C-801DECB2AD0E}" srcOrd="14" destOrd="0" presId="urn:microsoft.com/office/officeart/2005/8/layout/radial6"/>
    <dgm:cxn modelId="{0803E8F6-6F25-407D-BD28-59C8E8C5B36D}" type="presParOf" srcId="{5F5136A1-5661-4F23-834F-C2ECF6FFE5D6}" destId="{B33ADC37-245E-4617-B22F-173CE353118D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411018-AE5A-4577-94E2-ADF6EA02C1B4}" type="datetimeFigureOut">
              <a:rPr lang="cs-CZ"/>
              <a:pPr>
                <a:defRPr/>
              </a:pPr>
              <a:t>23.2.2015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987F77-5009-4F76-887E-50B1F3A15B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F401-D9FE-4D4C-8D6F-07C0BD21D696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E33F-FEE6-4C60-B96A-5E79BFDA31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73FD-7F23-4C05-890D-C093AA924BBA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94CE-D29D-4471-A522-7DA2C2608E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F3B2-9812-490B-BEF8-935394AEDD83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9874-0520-4BFB-AF4C-315A5785E3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E2D2-4F61-48B9-8552-863DD93099F8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6A2D-46EE-48E6-8231-326D469C57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EE5A-02C2-480D-BAA1-FD347F93F7CE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7623-7BF9-4C35-BA4B-A0B4E79567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0EC2-6625-4503-AFBE-AC6FFC66F51E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FC6A-DC57-4791-B7CC-26DBB91150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EADD-BE7F-4D4C-8D77-37C0744C896C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1B58-741C-42F6-9917-9B9B41E62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1EF4-043E-4D75-B474-C27CAD992AE8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4EDA-7D7D-44F6-9BA3-F801D9ABA2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5BC05-141E-4190-9D70-2F3F9E5A4801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F8A4-E4D9-40FC-95F6-A8313A4DAE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7989C-8FD5-46F1-A76A-06D5CE290358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FDED-7B43-4E9E-9FEF-191170222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06630-C4AA-40FD-93F8-3BAEDD6C984C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4B37E-E1B4-4F16-9C74-437452BC7C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A60D3-4632-41AF-907B-D0C7B32CE0E8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578D9-2EF9-4597-9D4B-84FE4D875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4786313" cy="2500313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 Program</a:t>
            </a:r>
            <a:br>
              <a:rPr lang="cs-CZ" dirty="0" smtClean="0"/>
            </a:br>
            <a:r>
              <a:rPr lang="cs-CZ" sz="3600" dirty="0" smtClean="0"/>
              <a:t>kandidáta na děkana OPF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72063" y="6215063"/>
            <a:ext cx="4071937" cy="642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Ing. Filip Ježek,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0" y="0"/>
            <a:ext cx="4349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3984" y="2928934"/>
            <a:ext cx="1384798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Přímá spojovací čára 6"/>
          <p:cNvCxnSpPr>
            <a:stCxn id="2053" idx="4"/>
          </p:cNvCxnSpPr>
          <p:nvPr/>
        </p:nvCxnSpPr>
        <p:spPr>
          <a:xfrm rot="16200000" flipH="1">
            <a:off x="3738563" y="4953000"/>
            <a:ext cx="1500187" cy="2381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786188" y="4786313"/>
            <a:ext cx="1357312" cy="158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6200000" flipH="1">
            <a:off x="4393406" y="5822157"/>
            <a:ext cx="714375" cy="50006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5400000">
            <a:off x="3969544" y="5888831"/>
            <a:ext cx="714375" cy="36671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Veselý obličej 27"/>
          <p:cNvSpPr/>
          <p:nvPr/>
        </p:nvSpPr>
        <p:spPr>
          <a:xfrm>
            <a:off x="3857625" y="3071813"/>
            <a:ext cx="1214438" cy="1214437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Veselý obličej 35"/>
          <p:cNvSpPr/>
          <p:nvPr/>
        </p:nvSpPr>
        <p:spPr>
          <a:xfrm>
            <a:off x="3857625" y="3071813"/>
            <a:ext cx="1214438" cy="1214437"/>
          </a:xfrm>
          <a:prstGeom prst="smileyFace">
            <a:avLst>
              <a:gd name="adj" fmla="val 4653"/>
            </a:avLst>
          </a:prstGeom>
          <a:solidFill>
            <a:srgbClr val="3D835E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6" grpId="0" animBg="1"/>
      <p:bldP spid="3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krátkém období příliš neměnit nabídku stávajících oborů, ale:</a:t>
            </a:r>
          </a:p>
          <a:p>
            <a:pPr eaLnBrk="1" hangingPunct="1"/>
            <a:r>
              <a:rPr lang="cs-CZ" smtClean="0"/>
              <a:t>méně předmětů (znamená menší zátěž pro garanty oborů a předmětů, ale i studenty)</a:t>
            </a:r>
          </a:p>
          <a:p>
            <a:pPr eaLnBrk="1" hangingPunct="1"/>
            <a:r>
              <a:rPr lang="cs-CZ" smtClean="0"/>
              <a:t>kvalita a účel nabízených předmětů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	(má dopad na kvalitu závěrečných prací a vytíženost akademiků při jejich korigování)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1) V oblasti péče o studenty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AB3B76-5B8B-4AF4-A4A0-C97CEEB061D3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B8843-207F-4FCD-B957-F7F479B0162B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5357850"/>
          </a:xfrm>
        </p:spPr>
        <p:txBody>
          <a:bodyPr/>
          <a:lstStyle/>
          <a:p>
            <a:pPr eaLnBrk="1" hangingPunct="1"/>
            <a:r>
              <a:rPr lang="cs-CZ" dirty="0" smtClean="0"/>
              <a:t>zajištění odborných praxí pro ty, kteří o ně mají opravdový zájem </a:t>
            </a:r>
          </a:p>
          <a:p>
            <a:pPr eaLnBrk="1" hangingPunct="1"/>
            <a:r>
              <a:rPr lang="cs-CZ" dirty="0" smtClean="0"/>
              <a:t>řešit otázku uplatnitelnosti absolventů doktorského studia</a:t>
            </a:r>
          </a:p>
          <a:p>
            <a:pPr eaLnBrk="1" hangingPunct="1"/>
            <a:r>
              <a:rPr lang="cs-CZ" dirty="0" smtClean="0"/>
              <a:t>výzkum mezi studenty, co by jim mohlo přinést užitek a zlepšení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soutěž mezi studenty na podnikatelské záměry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využít prostory školy  pro start podnikatelských záměrů</a:t>
            </a:r>
          </a:p>
          <a:p>
            <a:pPr eaLnBrk="1" hangingPunct="1"/>
            <a:r>
              <a:rPr lang="cs-CZ" dirty="0" smtClean="0"/>
              <a:t>školné na VVŠ ???</a:t>
            </a:r>
          </a:p>
          <a:p>
            <a:pPr eaLnBrk="1" hangingPunct="1"/>
            <a:endParaRPr lang="cs-CZ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1) V oblasti péče o studenty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0D2AA7-AD40-46D8-B760-D59890226383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4EFAB-0E59-44FA-875F-B35BD7E9CECC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pic>
        <p:nvPicPr>
          <p:cNvPr id="12296" name="Obrázek 6" descr="CERTI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5143488"/>
            <a:ext cx="183697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intenzivnější spolupráce s dalšími VŠ s důrazem na vytvoření dohod o vzájemné akceptaci publikací a spolupráce v oblasti vzájemných citací</a:t>
            </a:r>
          </a:p>
          <a:p>
            <a:pPr eaLnBrk="1" hangingPunct="1"/>
            <a:r>
              <a:rPr lang="cs-CZ" smtClean="0"/>
              <a:t>pořádání kurzů pro akademiky určených ke zvýšení znalostní báze </a:t>
            </a:r>
          </a:p>
          <a:p>
            <a:pPr eaLnBrk="1" hangingPunct="1"/>
            <a:r>
              <a:rPr lang="cs-CZ" smtClean="0"/>
              <a:t>pořádání konferencí (i virtuálních) pod záštitou fakulty, možnost zapojit pomocné vědecké síly</a:t>
            </a:r>
          </a:p>
          <a:p>
            <a:pPr eaLnBrk="1" hangingPunct="1"/>
            <a:endParaRPr lang="cs-CZ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2) V oblasti vědy a výzkumu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F5D35A-0615-443C-BBA0-5E19D378BA4D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4B1F4-ACBA-4B60-99F6-7D08A4CEABC5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285750" y="1214438"/>
            <a:ext cx="8572500" cy="5357812"/>
          </a:xfrm>
        </p:spPr>
        <p:txBody>
          <a:bodyPr/>
          <a:lstStyle/>
          <a:p>
            <a:pPr eaLnBrk="1" hangingPunct="1"/>
            <a:r>
              <a:rPr lang="cs-CZ" dirty="0" smtClean="0"/>
              <a:t>usilovat o zahájení dialogu s </a:t>
            </a:r>
            <a:r>
              <a:rPr lang="cs-CZ" dirty="0" err="1" smtClean="0"/>
              <a:t>decizní</a:t>
            </a:r>
            <a:r>
              <a:rPr lang="cs-CZ" dirty="0" smtClean="0"/>
              <a:t> sférou o změně ve věci přidělování RIV bodů za studijní texty</a:t>
            </a:r>
          </a:p>
          <a:p>
            <a:pPr eaLnBrk="1" hangingPunct="1"/>
            <a:r>
              <a:rPr lang="cs-CZ" dirty="0" smtClean="0"/>
              <a:t>spolupráce na úrovni fakulty - měla by vést ke zpracování a podání kvalitních návrhů na projekty typu GAČR </a:t>
            </a:r>
          </a:p>
          <a:p>
            <a:pPr eaLnBrk="1" hangingPunct="1"/>
            <a:r>
              <a:rPr lang="cs-CZ" dirty="0" smtClean="0"/>
              <a:t>fond </a:t>
            </a:r>
            <a:r>
              <a:rPr lang="cs-CZ" dirty="0" smtClean="0"/>
              <a:t>příjmů z darů na úhradu poplatků spojených s překlady, konferencemi apod., v případě, že si je hradí akademičtí pracovníci sami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2) V oblasti vědy a výzkumu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E2B612-B16F-4850-A595-A6717970C2A7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0B9D6-552F-4377-9194-A02CFD0EB5E0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50" y="1214438"/>
            <a:ext cx="8572500" cy="53578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Inovovat odměňování z VV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	V současné době je pracovník odměňován za publikační činnost 3x: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cs-CZ" dirty="0" smtClean="0"/>
              <a:t>podle směrnice děkana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cs-CZ" dirty="0" smtClean="0"/>
              <a:t>část osobního ohodnocení – nespravedlivé, protože </a:t>
            </a:r>
            <a:r>
              <a:rPr lang="cs-CZ" dirty="0" smtClean="0">
                <a:solidFill>
                  <a:srgbClr val="000000"/>
                </a:solidFill>
              </a:rPr>
              <a:t>doc. či prof., který spolupracuje se svými doktorandy, má publikací víc</a:t>
            </a:r>
            <a:endParaRPr lang="cs-CZ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cs-CZ" dirty="0" smtClean="0"/>
              <a:t>soutěž kateder a cena děkana - jednostranné zvýhodňovaní jen některých</a:t>
            </a:r>
          </a:p>
          <a:p>
            <a:pPr marL="514350" indent="-514350" eaLnBrk="1" fontAlgn="auto" hangingPunct="1">
              <a:spcAft>
                <a:spcPts val="0"/>
              </a:spcAft>
              <a:buFont typeface="Symbol"/>
              <a:buChar char="Þ"/>
              <a:defRPr/>
            </a:pPr>
            <a:r>
              <a:rPr lang="cs-CZ" dirty="0" smtClean="0"/>
              <a:t>Demotivující systém!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2) V oblasti vědy a výzkumu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A97150-F317-4C89-8E89-9E795C3775C4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73250-AF9C-4929-8668-DBB2D5B25875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285750" y="1214438"/>
            <a:ext cx="8572500" cy="53578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Příklad:</a:t>
            </a:r>
          </a:p>
          <a:p>
            <a:pPr eaLnBrk="1" hangingPunct="1"/>
            <a:r>
              <a:rPr lang="cs-CZ" b="1" smtClean="0"/>
              <a:t>pracovník 1</a:t>
            </a:r>
            <a:r>
              <a:rPr lang="cs-CZ" smtClean="0"/>
              <a:t> měl v předešlém roce za úkol napsat  2 články v recenzovaných časopisech a 1 s výstupem ve SCOPUSu. </a:t>
            </a:r>
            <a:r>
              <a:rPr lang="cs-CZ" u="sng" smtClean="0"/>
              <a:t>Úkol splnil</a:t>
            </a:r>
            <a:r>
              <a:rPr lang="cs-CZ" smtClean="0"/>
              <a:t>, napsal 3 články, ale vydány byly jen 2.</a:t>
            </a:r>
          </a:p>
          <a:p>
            <a:pPr eaLnBrk="1" hangingPunct="1"/>
            <a:r>
              <a:rPr lang="cs-CZ" b="1" smtClean="0"/>
              <a:t>Pracovník 2</a:t>
            </a:r>
            <a:r>
              <a:rPr lang="cs-CZ" smtClean="0"/>
              <a:t> </a:t>
            </a:r>
            <a:r>
              <a:rPr lang="cs-CZ" u="sng" smtClean="0"/>
              <a:t>úkoly nesplnil,</a:t>
            </a:r>
          </a:p>
          <a:p>
            <a:pPr eaLnBrk="1" hangingPunct="1"/>
            <a:r>
              <a:rPr lang="cs-CZ" b="1" smtClean="0"/>
              <a:t>Pracovník 3</a:t>
            </a:r>
            <a:r>
              <a:rPr lang="cs-CZ" smtClean="0"/>
              <a:t> </a:t>
            </a:r>
            <a:r>
              <a:rPr lang="cs-CZ" u="sng" smtClean="0"/>
              <a:t>splnil úkoly</a:t>
            </a:r>
            <a:r>
              <a:rPr lang="cs-CZ" smtClean="0"/>
              <a:t>, otiskli mu všechny články a </a:t>
            </a:r>
            <a:r>
              <a:rPr lang="cs-CZ" u="sng" smtClean="0"/>
              <a:t>navíc</a:t>
            </a:r>
            <a:r>
              <a:rPr lang="cs-CZ" smtClean="0"/>
              <a:t> si zaplatil (protože na to měl prostředky) </a:t>
            </a:r>
            <a:r>
              <a:rPr lang="cs-CZ" u="sng" smtClean="0"/>
              <a:t>publikování článku v časopise s impakt faktorem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2) V oblasti vědy a výzkumu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9EE2F9-8376-4107-9B81-9459116675A7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89CF-D0D4-454F-858C-F3B77DA6A5F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214313" y="785813"/>
            <a:ext cx="8572500" cy="1143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sz="2400" smtClean="0"/>
              <a:t>Tab. 1 – Odměny plynoucí odbornému asistentovi za publikační činnost za jeden rok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2) V oblasti vědy a výzkumu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1571625"/>
          <a:ext cx="9127916" cy="4300192"/>
        </p:xfrm>
        <a:graphic>
          <a:graphicData uri="http://schemas.openxmlformats.org/drawingml/2006/table">
            <a:tbl>
              <a:tblPr/>
              <a:tblGrid>
                <a:gridCol w="2915285"/>
                <a:gridCol w="1955736"/>
                <a:gridCol w="1955736"/>
                <a:gridCol w="2301159"/>
              </a:tblGrid>
              <a:tr h="60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Odměna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Pracovník 1 </a:t>
                      </a:r>
                      <a:endParaRPr lang="cs-CZ" sz="2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v Kč)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Pracovník 2 </a:t>
                      </a:r>
                      <a:endParaRPr lang="cs-CZ" sz="2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Calibri"/>
                          <a:ea typeface="Calibri"/>
                          <a:cs typeface="Times New Roman"/>
                        </a:rPr>
                        <a:t>v </a:t>
                      </a: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Kč)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Pracovník 3 </a:t>
                      </a:r>
                      <a:endParaRPr lang="cs-CZ" sz="2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v Kč)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Za článek z VV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2 000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6 000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8 000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2 000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2 000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6 000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Za </a:t>
                      </a:r>
                      <a:r>
                        <a:rPr lang="cs-CZ" sz="2800" dirty="0" smtClean="0">
                          <a:latin typeface="Calibri"/>
                          <a:ea typeface="Calibri"/>
                          <a:cs typeface="Times New Roman"/>
                        </a:rPr>
                        <a:t>soutěž</a:t>
                      </a:r>
                      <a:r>
                        <a:rPr lang="cs-CZ" sz="2800" baseline="30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800" dirty="0" smtClean="0">
                          <a:latin typeface="Calibri"/>
                          <a:ea typeface="Calibri"/>
                          <a:cs typeface="Times New Roman"/>
                        </a:rPr>
                        <a:t>kateder </a:t>
                      </a:r>
                      <a:r>
                        <a:rPr lang="cs-CZ" sz="2000" dirty="0" smtClean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100 000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Osobní odměna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- 31 200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- 36 000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+36 000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Celkem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-19 200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-36 000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154 000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46" name="TextovéPole 5"/>
          <p:cNvSpPr txBox="1">
            <a:spLocks noChangeArrowheads="1"/>
          </p:cNvSpPr>
          <p:nvPr/>
        </p:nvSpPr>
        <p:spPr bwMode="auto">
          <a:xfrm>
            <a:off x="0" y="60007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* Odměna dle podílu RIV bodů za předešlý rok v rámci soutěže kateder, v závislosti na celkovém počtu RIV bodů, může se v čase měnit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4410B4-49EB-439B-B0E3-10D1480A559E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9235B-EB78-4984-A887-88D5566B25C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50" y="1214438"/>
            <a:ext cx="8572500" cy="53578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Pokud pracovník plní stanovené úkoly na 100 %, je penalizován (za předpokladu, že jeho kolegové plní stanovené úkoly nad rámec).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Pokud by plnil na 500 %, tak by byl na tom stejně, jako Pracovník 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Tomu by se to ale nelíbilo, protože by se o odměnu musel dělit, neboť peníze za jejich články přicházejí až následující rok.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 toho vyplývá, že pracovník 3 nikdy neposkytne finanční prostředky ostatním v takové výši, aby publikovali na stejné úrovni jako 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Cesta motivace tímto směrem nevede.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2) V oblasti vědy a výzkumu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F17DE1E-21DE-4F5D-9A05-2DF775B04BD1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BDAF-0062-405E-AD11-A5D111AFCEF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/>
          <a:lstStyle/>
          <a:p>
            <a:pPr eaLnBrk="1" hangingPunct="1"/>
            <a:r>
              <a:rPr lang="cs-CZ" dirty="0" smtClean="0"/>
              <a:t>fenomén doby s obrovským potenciálem (mj. i pro zvýšení uplatnitelnosti absolventů na trhu práce a tím i zvýšení dotace z ministerstva</a:t>
            </a:r>
          </a:p>
          <a:p>
            <a:pPr eaLnBrk="1" hangingPunct="1"/>
            <a:r>
              <a:rPr lang="cs-CZ" dirty="0" smtClean="0"/>
              <a:t>zakomponování více IT předmětů i do ostatních oborů</a:t>
            </a:r>
          </a:p>
          <a:p>
            <a:pPr eaLnBrk="1" hangingPunct="1"/>
            <a:r>
              <a:rPr lang="cs-CZ" dirty="0" smtClean="0"/>
              <a:t>postupně vyměnit PC za notebook</a:t>
            </a:r>
          </a:p>
          <a:p>
            <a:pPr eaLnBrk="1" hangingPunct="1">
              <a:buNone/>
            </a:pPr>
            <a:r>
              <a:rPr lang="cs-CZ" dirty="0" smtClean="0"/>
              <a:t>   či </a:t>
            </a:r>
            <a:r>
              <a:rPr lang="cs-CZ" dirty="0" err="1" smtClean="0"/>
              <a:t>netbook</a:t>
            </a:r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F59C5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3) Větší důraz na informační technologie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6331F44-C2B5-4698-B4B8-DADCC12FF227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91197-00D6-45CD-A46E-775A5815AB29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pic>
        <p:nvPicPr>
          <p:cNvPr id="194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2350" y="4071938"/>
            <a:ext cx="30416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 eaLnBrk="1" hangingPunct="1"/>
            <a:r>
              <a:rPr lang="cs-CZ" smtClean="0"/>
              <a:t>Zákon č. 111/1998 sb., § 18, §20, odst.2</a:t>
            </a:r>
          </a:p>
          <a:p>
            <a:pPr eaLnBrk="1" hangingPunct="1"/>
            <a:r>
              <a:rPr lang="cs-CZ" smtClean="0"/>
              <a:t>V rámci projektů ale i mimo ně + možnost spolupráce a zapojení studentů</a:t>
            </a:r>
          </a:p>
          <a:p>
            <a:pPr eaLnBrk="1" hangingPunct="1"/>
            <a:endParaRPr lang="cs-CZ" smtClean="0"/>
          </a:p>
          <a:p>
            <a:pPr lvl="4" eaLnBrk="1" hangingPunct="1"/>
            <a:r>
              <a:rPr lang="cs-CZ" sz="3200" smtClean="0"/>
              <a:t>Výhody pro studenty</a:t>
            </a:r>
          </a:p>
          <a:p>
            <a:pPr lvl="4" eaLnBrk="1" hangingPunct="1"/>
            <a:r>
              <a:rPr lang="cs-CZ" sz="3200" smtClean="0"/>
              <a:t>Výhody pro zaměstnance</a:t>
            </a:r>
          </a:p>
          <a:p>
            <a:pPr lvl="4" eaLnBrk="1" hangingPunct="1"/>
            <a:r>
              <a:rPr lang="cs-CZ" sz="3200" smtClean="0"/>
              <a:t>Výhody pro fakultu</a:t>
            </a:r>
          </a:p>
          <a:p>
            <a:pPr eaLnBrk="1" hangingPunct="1"/>
            <a:endParaRPr lang="cs-CZ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EABD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4) Obchodně podnikatelské aktivity   Obchodně podnikatelské fakulty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E36A85-4DEF-47FD-A665-DBAA8B08E148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7F23B-64BF-475B-8F0E-91DE0938D6F3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pic>
        <p:nvPicPr>
          <p:cNvPr id="20489" name="Obrázek 6" descr="bounc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143250"/>
            <a:ext cx="16256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VŠ ekonomického typu si sice stále udržují své postavení a význam, ale působí zde i řada negativních faktorů:</a:t>
            </a:r>
          </a:p>
          <a:p>
            <a:pPr eaLnBrk="1" hangingPunct="1"/>
            <a:r>
              <a:rPr lang="cs-CZ" smtClean="0"/>
              <a:t>klesající demografická křivka</a:t>
            </a:r>
          </a:p>
          <a:p>
            <a:pPr eaLnBrk="1" hangingPunct="1"/>
            <a:r>
              <a:rPr lang="cs-CZ" smtClean="0"/>
              <a:t>vyšší míra konkurence mezi jednotlivými univerzitami</a:t>
            </a:r>
          </a:p>
          <a:p>
            <a:pPr eaLnBrk="1" hangingPunct="1"/>
            <a:r>
              <a:rPr lang="cs-CZ" smtClean="0"/>
              <a:t>přímá či nepřímá snaha decizní sféry podporovat jiné než společensko-vědní obory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</a:rPr>
              <a:t>Současné trendy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6A2E9E-089C-4FCA-9497-3DCAB6E02955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49B3D-D616-4368-8746-F136C991BFE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pic>
        <p:nvPicPr>
          <p:cNvPr id="3080" name="Obrázek 6" descr="BACH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8113" y="2928938"/>
            <a:ext cx="1385887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 eaLnBrk="1" hangingPunct="1"/>
            <a:r>
              <a:rPr lang="cs-CZ" smtClean="0"/>
              <a:t>Do budoucna otázka zavedení oborů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	Podnikání... Obchodování....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	(tj. obory napříč všemi katedrami)</a:t>
            </a:r>
          </a:p>
          <a:p>
            <a:pPr eaLnBrk="1" hangingPunct="1"/>
            <a:r>
              <a:rPr lang="cs-CZ" smtClean="0"/>
              <a:t>Zaměstnavatelé stále hledají obchodní zástupce.</a:t>
            </a:r>
          </a:p>
          <a:p>
            <a:pPr eaLnBrk="1" hangingPunct="1"/>
            <a:r>
              <a:rPr lang="cs-CZ" smtClean="0"/>
              <a:t>Pokud uchazeč nenajde zaměstnání, pak začne nejspíš podnikat. </a:t>
            </a:r>
          </a:p>
          <a:p>
            <a:pPr eaLnBrk="1" hangingPunct="1"/>
            <a:endParaRPr lang="cs-CZ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EABD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4) Obchodně podnikatelské aktivity   Obchodně podnikatelské fakulty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02C94B-41BE-4C7A-99DC-FBB1ABEDC9C8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721F1-9FE7-4FC7-A845-80F80A34DBB3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fakultní internetový obchod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tvorba webových stránek pro podniky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nákup serverů a pronajímání kapacity pro business sektor (</a:t>
            </a:r>
            <a:r>
              <a:rPr lang="cs-CZ" dirty="0" err="1"/>
              <a:t>webhosting</a:t>
            </a:r>
            <a:r>
              <a:rPr lang="cs-CZ" dirty="0"/>
              <a:t>, provoz e-</a:t>
            </a:r>
            <a:r>
              <a:rPr lang="cs-CZ" dirty="0" err="1"/>
              <a:t>shopů</a:t>
            </a:r>
            <a:r>
              <a:rPr lang="cs-CZ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umístění placené reklamy na fakultní www stránky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vazba závěrečných prací v rámci nabídky služeb fakultní knihovny (levnější alternativa pro studenty, možný zdroj příjmů pro OPF)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EABD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4) Obchodně podnikatelské aktivity Obchodně podnikatelské fakulty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6D7A18-61C3-478E-8DDE-5B2283523889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906EC-71AD-4D2A-8586-2664C891457C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53578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exkurze a zájezdy pořádané katedrou cest. ruchu a </a:t>
            </a:r>
            <a:r>
              <a:rPr lang="cs-CZ" dirty="0" err="1"/>
              <a:t>volnočas</a:t>
            </a:r>
            <a:r>
              <a:rPr lang="cs-CZ" dirty="0"/>
              <a:t>. aktivit, např. i pro seniory a ve spolupráci se studenty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placené kurzy pro veřejnost a rekvalifikační kurzy ve spolupráci s </a:t>
            </a:r>
            <a:r>
              <a:rPr lang="cs-CZ" dirty="0" smtClean="0"/>
              <a:t>ÚP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poradenská činnost (pro laickou veřejnost, business sektor i studenty jiných škol, i formou on-line)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využívání prostor fakulty k podnikatelským účelům v době prázdnin (kulturní a společenské akce, posilovna, kinosál...)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software vyvíjený fakultou a nabízený business sektoru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EABD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4) Obchodně podnikatelské aktivity Obchodně podnikatelské fakulty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96D4D1-4510-4386-A54C-69BBE4F784B7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07E3E-C245-445B-84EF-2D011CE674E0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00188"/>
            <a:ext cx="9144000" cy="5357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tým, který bude vytvářet portfolio finančních zdrojů, které zajistí trvalou udržitelnost OPF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EABD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4) Obchodně podnikatelské aktivity Obchodně podnikatelské fakulty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96D4D1-4510-4386-A54C-69BBE4F784B7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07E3E-C245-445B-84EF-2D011CE674E0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zvýšení povědomí a důvěryhodnosti v mezinárodním měřítku </a:t>
            </a:r>
          </a:p>
          <a:p>
            <a:pPr eaLnBrk="1" hangingPunct="1"/>
            <a:r>
              <a:rPr lang="cs-CZ" dirty="0" smtClean="0"/>
              <a:t>geografická diverzifikace (= reálná možnost oslovit i jiné uchazeče o studium)</a:t>
            </a:r>
          </a:p>
          <a:p>
            <a:pPr eaLnBrk="1" hangingPunct="1"/>
            <a:r>
              <a:rPr lang="cs-CZ" dirty="0" smtClean="0"/>
              <a:t>diverzifikace rizika („myslet na zadní vrátka“)</a:t>
            </a:r>
          </a:p>
          <a:p>
            <a:pPr eaLnBrk="1" hangingPunct="1"/>
            <a:r>
              <a:rPr lang="cs-CZ" dirty="0" smtClean="0"/>
              <a:t>dlouhodobější záležitost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5) Duální akreditace, zahraniční aktivita OPF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5C8F45-D356-45D4-B208-2B484B8B1687}" type="datetime10">
              <a:rPr lang="cs-CZ"/>
              <a:pPr>
                <a:defRPr/>
              </a:pPr>
              <a:t>16:27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7DF14-1634-4FC9-9528-EEA94BAC0B5B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62865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700" u="sng" dirty="0" smtClean="0"/>
              <a:t>Internacionalizace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700" dirty="0" smtClean="0"/>
              <a:t>	... ale dříve byli propuštěni lidé, kteří si udělali jazykové certifikáty!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700" u="sng" dirty="0" smtClean="0"/>
              <a:t>Image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700" dirty="0" smtClean="0"/>
              <a:t> 	... nestačí se prezentovat mediálně apod., ale je třeba </a:t>
            </a:r>
            <a:r>
              <a:rPr lang="cs-CZ" sz="3700" smtClean="0"/>
              <a:t>pomáhat studentům. </a:t>
            </a:r>
            <a:r>
              <a:rPr lang="cs-CZ" sz="3700" dirty="0" smtClean="0"/>
              <a:t>aby se z nich stali absolventi, o které budou mít zaměstnavatelé zájem!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700" u="sng" dirty="0" smtClean="0"/>
              <a:t>Role vedení fakulty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700" dirty="0" smtClean="0"/>
              <a:t>	...ale příjemné pracovní prostředí lze vytvořit pouze individuálním přístupem ke každému!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700" u="sng" dirty="0" smtClean="0"/>
              <a:t>Vize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700" dirty="0" smtClean="0"/>
              <a:t>	... ale když hrozí nedostatek financí, řešit zejména: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700" u="sng" dirty="0" smtClean="0"/>
              <a:t>Hospodaření</a:t>
            </a:r>
            <a:r>
              <a:rPr lang="cs-CZ" sz="3700" dirty="0" smtClean="0"/>
              <a:t> – jedinou možností jak dlouhodobě udržet OPF je hledat i jiné zdroje než státní dotace, např. služby, které by mohla OPF nabízet - viz Obchodně podnikatelské aktivity OPF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700" dirty="0" smtClean="0"/>
              <a:t>	...buďme první fakulta v ČR (ekonomická), která si to dokáže spočítat a která nechce být zcela závislá na financích od státu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-24"/>
            <a:ext cx="9144000" cy="50006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Priority OPF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33997E-9947-4EEF-99F0-7568DBDAE0BD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46781-5175-4EFF-9E6D-4AF8DA664FE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3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6572250"/>
          </a:xfrm>
        </p:spPr>
        <p:txBody>
          <a:bodyPr/>
          <a:lstStyle/>
          <a:p>
            <a:pPr eaLnBrk="1" hangingPunct="1"/>
            <a:r>
              <a:rPr lang="cs-CZ" smtClean="0"/>
              <a:t>Dan svou práci dělá dobře, hlavně mediálně – proto by měl působit jako proděkan pro zahraniční styk + člen týmu pro image</a:t>
            </a:r>
          </a:p>
          <a:p>
            <a:pPr eaLnBrk="1" hangingPunct="1"/>
            <a:r>
              <a:rPr lang="cs-CZ" smtClean="0"/>
              <a:t>Image OPF:</a:t>
            </a:r>
          </a:p>
          <a:p>
            <a:pPr lvl="1" eaLnBrk="1" hangingPunct="1"/>
            <a:r>
              <a:rPr lang="cs-CZ" sz="3200" smtClean="0"/>
              <a:t>dobrovolný odchod z funkce vedoucího katedry,</a:t>
            </a:r>
          </a:p>
          <a:p>
            <a:pPr lvl="1" eaLnBrk="1" hangingPunct="1"/>
            <a:r>
              <a:rPr lang="cs-CZ" sz="3200" smtClean="0"/>
              <a:t>studentské hodnocení OPF:</a:t>
            </a:r>
          </a:p>
          <a:p>
            <a:pPr lvl="2" eaLnBrk="1" hangingPunct="1"/>
            <a:r>
              <a:rPr lang="cs-CZ" sz="3200" smtClean="0"/>
              <a:t>Sehnat práci v oboru bude velkým problémem? </a:t>
            </a:r>
          </a:p>
          <a:p>
            <a:pPr lvl="2" eaLnBrk="1" hangingPunct="1"/>
            <a:r>
              <a:rPr lang="cs-CZ" sz="3200" smtClean="0"/>
              <a:t>Je hodně absolventů fakulty nezaměstnaných? </a:t>
            </a:r>
          </a:p>
          <a:p>
            <a:pPr lvl="2" eaLnBrk="1" hangingPunct="1"/>
            <a:r>
              <a:rPr lang="cs-CZ" sz="3200" smtClean="0"/>
              <a:t>Má fakulta dobré jméno?</a:t>
            </a:r>
          </a:p>
          <a:p>
            <a:pPr lvl="4" eaLnBrk="1" hangingPunct="1"/>
            <a:r>
              <a:rPr lang="cs-CZ" sz="3600" b="1" smtClean="0"/>
              <a:t>Hodnocení: 2,5</a:t>
            </a:r>
          </a:p>
          <a:p>
            <a:pPr lvl="1" eaLnBrk="1" hangingPunct="1"/>
            <a:endParaRPr lang="cs-CZ" smtClean="0"/>
          </a:p>
          <a:p>
            <a:pPr lvl="1" eaLnBrk="1" hangingPunct="1"/>
            <a:endParaRPr lang="cs-CZ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26DDAF-6C4A-4983-B137-DE3AC222688F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B0E42-2B13-4937-9064-2960EB6A09D4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5720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100" dirty="0" smtClean="0"/>
              <a:t>„Jedná se o absolutně nejhorší školu s ekonomickým zaměřením. Sehnat práci bude problém, SU je špatně zapsaná u zaměstnavatelů. Jdou sem ti, kteří se nikam jinam nedostali.“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5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100" dirty="0" smtClean="0"/>
              <a:t>„Zkoušky tu jsou směšné, předměty jsou strašně povrchní a většina studentů skoro nic nechápe.“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5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100" dirty="0" smtClean="0"/>
              <a:t>„Předmětů máme za semestr hodně, ale jejich úroveň je směšně nízká, dotkneme se vždy jen povrchu, takže špatně vymyšlený studijní plán.“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59B449-E0CD-46C0-8F93-36BA58E9771A}" type="datetime10">
              <a:rPr lang="cs-CZ"/>
              <a:pPr>
                <a:defRPr/>
              </a:pPr>
              <a:t>16:27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BBA22-7AC5-47FF-942B-6FDD9964EAA0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716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ovéPole 6"/>
          <p:cNvSpPr txBox="1">
            <a:spLocks noChangeArrowheads="1"/>
          </p:cNvSpPr>
          <p:nvPr/>
        </p:nvSpPr>
        <p:spPr bwMode="auto">
          <a:xfrm>
            <a:off x="1714500" y="0"/>
            <a:ext cx="7429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„Obchodně podnikatelská fakulta má ze všech fakult SU úplně nejhorší jméno. Dostanou se sem všichni, což by nebylo na závadu, kdyby se jednalo o jaderný inženýrství, a ne o ekonomický obory. Studuju tu management a marketing, nezaměstnanost absolventů je strašně vysoká.“</a:t>
            </a:r>
          </a:p>
          <a:p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sah 3"/>
          <p:cNvSpPr>
            <a:spLocks noGrp="1"/>
          </p:cNvSpPr>
          <p:nvPr>
            <p:ph idx="1"/>
          </p:nvPr>
        </p:nvSpPr>
        <p:spPr>
          <a:xfrm>
            <a:off x="214313" y="285750"/>
            <a:ext cx="8715375" cy="6286500"/>
          </a:xfrm>
        </p:spPr>
        <p:txBody>
          <a:bodyPr/>
          <a:lstStyle/>
          <a:p>
            <a:pPr algn="ctr" eaLnBrk="1" hangingPunct="1"/>
            <a:endParaRPr lang="cs-CZ" smtClean="0"/>
          </a:p>
          <a:p>
            <a:pPr algn="ctr" eaLnBrk="1" hangingPunct="1"/>
            <a:endParaRPr lang="cs-CZ" smtClean="0"/>
          </a:p>
          <a:p>
            <a:pPr algn="ctr" eaLnBrk="1" hangingPunct="1"/>
            <a:endParaRPr lang="cs-CZ" smtClean="0"/>
          </a:p>
          <a:p>
            <a:pPr algn="ctr" eaLnBrk="1" hangingPunct="1">
              <a:buFont typeface="Arial" charset="0"/>
              <a:buNone/>
            </a:pPr>
            <a:r>
              <a:rPr lang="cs-CZ" smtClean="0"/>
              <a:t>Co s tím můžeme udělat?</a:t>
            </a:r>
          </a:p>
          <a:p>
            <a:pPr algn="ctr" eaLnBrk="1" hangingPunct="1"/>
            <a:endParaRPr lang="cs-CZ" smtClean="0"/>
          </a:p>
          <a:p>
            <a:pPr algn="ctr" eaLnBrk="1" hangingPunct="1">
              <a:buFont typeface="Arial" charset="0"/>
              <a:buNone/>
            </a:pPr>
            <a:r>
              <a:rPr lang="cs-CZ" smtClean="0"/>
              <a:t>Co s tím doopravdy uděláme...??? !!!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3BB72F-06E0-45BA-8B41-EC36D85D4566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7D92D-CF55-4605-9986-2182425E3641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sah 3"/>
          <p:cNvSpPr>
            <a:spLocks noGrp="1"/>
          </p:cNvSpPr>
          <p:nvPr>
            <p:ph idx="1"/>
          </p:nvPr>
        </p:nvSpPr>
        <p:spPr>
          <a:xfrm>
            <a:off x="214313" y="285750"/>
            <a:ext cx="8715375" cy="6286500"/>
          </a:xfrm>
        </p:spPr>
        <p:txBody>
          <a:bodyPr/>
          <a:lstStyle/>
          <a:p>
            <a:pPr lvl="2" eaLnBrk="1" hangingPunct="1">
              <a:buFont typeface="Arial" charset="0"/>
              <a:buNone/>
            </a:pPr>
            <a:r>
              <a:rPr lang="cs-CZ" sz="3200" smtClean="0"/>
              <a:t>Kdo jsou ...?</a:t>
            </a:r>
          </a:p>
          <a:p>
            <a:pPr lvl="2" eaLnBrk="1" hangingPunct="1"/>
            <a:r>
              <a:rPr lang="cs-CZ" sz="3200" smtClean="0"/>
              <a:t>lidé jejichž vnímání a myšlenky nejsou propojeny s emocemi, </a:t>
            </a:r>
          </a:p>
          <a:p>
            <a:pPr lvl="2" eaLnBrk="1" hangingPunct="1"/>
            <a:r>
              <a:rPr lang="cs-CZ" sz="3200" smtClean="0"/>
              <a:t>ostatní lidi chápou jen jako objekty,</a:t>
            </a:r>
          </a:p>
          <a:p>
            <a:pPr lvl="2" eaLnBrk="1" hangingPunct="1"/>
            <a:r>
              <a:rPr lang="cs-CZ" sz="3200" smtClean="0"/>
              <a:t>trpí nedostatkem empatie,</a:t>
            </a:r>
          </a:p>
          <a:p>
            <a:pPr lvl="2" eaLnBrk="1" hangingPunct="1"/>
            <a:r>
              <a:rPr lang="cs-CZ" sz="3200" smtClean="0"/>
              <a:t>egoističtí, sobečtí, nikdy nelitují svých činů,</a:t>
            </a:r>
          </a:p>
          <a:p>
            <a:pPr lvl="2" eaLnBrk="1" hangingPunct="1"/>
            <a:r>
              <a:rPr lang="cs-CZ" sz="3200" smtClean="0"/>
              <a:t>přesně vědí, čeho chtějí dosáhnout – tj. manipulovat a obelhávat ostatní ke svému prospěchu</a:t>
            </a:r>
          </a:p>
          <a:p>
            <a:pPr lvl="2" eaLnBrk="1" hangingPunct="1">
              <a:buFont typeface="Arial" charset="0"/>
              <a:buNone/>
            </a:pPr>
            <a:endParaRPr lang="cs-CZ" sz="3200" smtClean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3F5F34-FFDE-4ED2-B18A-B08944A77ED2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2F020-4773-49B0-BA46-32E9742EB234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pic>
        <p:nvPicPr>
          <p:cNvPr id="29701" name="Obrázek 4" descr="animace_carodejnic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786313"/>
            <a:ext cx="3714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</a:rPr>
              <a:t>Důvody kandidatury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101" name="Zástupný symbol pro obsah 2"/>
          <p:cNvSpPr>
            <a:spLocks noGrp="1"/>
          </p:cNvSpPr>
          <p:nvPr>
            <p:ph idx="1"/>
          </p:nvPr>
        </p:nvSpPr>
        <p:spPr>
          <a:xfrm>
            <a:off x="214313" y="785813"/>
            <a:ext cx="8715375" cy="5786437"/>
          </a:xfrm>
        </p:spPr>
        <p:txBody>
          <a:bodyPr/>
          <a:lstStyle/>
          <a:p>
            <a:pPr eaLnBrk="1" hangingPunct="1"/>
            <a:r>
              <a:rPr lang="cs-CZ" smtClean="0"/>
              <a:t>učinit nabídku kandidátů zajímavější</a:t>
            </a:r>
          </a:p>
          <a:p>
            <a:pPr eaLnBrk="1" hangingPunct="1"/>
            <a:r>
              <a:rPr lang="cs-CZ" smtClean="0"/>
              <a:t>dát senátorům možnost volby a rozvázat jim ruce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nutnost nasměrovat fakultu aby fungovala jinak (lépe) než dosud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funkce děkana = funkce manažerská</a:t>
            </a:r>
          </a:p>
          <a:p>
            <a:pPr eaLnBrk="1" hangingPunct="1"/>
            <a:r>
              <a:rPr lang="cs-CZ" smtClean="0"/>
              <a:t>manažerská práce = práce s lidmi</a:t>
            </a:r>
          </a:p>
          <a:p>
            <a:pPr eaLnBrk="1" hangingPunct="1"/>
            <a:r>
              <a:rPr lang="cs-CZ" smtClean="0"/>
              <a:t>=&gt; každý by měl dělat to, v čem je opravdu dobrý!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71F572-403F-4D87-8FE2-A6C2C239D1B8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C3C50-4DBF-4D02-A28D-C842A58081A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3BB72F-06E0-45BA-8B41-EC36D85D4566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09F15-7152-4951-A21B-536B9A5F0A5B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30724" name="Zástupný symbol pro obsah 4"/>
          <p:cNvSpPr>
            <a:spLocks noGrp="1"/>
          </p:cNvSpPr>
          <p:nvPr>
            <p:ph idx="1"/>
          </p:nvPr>
        </p:nvSpPr>
        <p:spPr>
          <a:xfrm>
            <a:off x="457200" y="5357813"/>
            <a:ext cx="8229600" cy="768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...raději s moudrými plakat, než s blázny skákat...</a:t>
            </a:r>
          </a:p>
        </p:txBody>
      </p:sp>
      <p:pic>
        <p:nvPicPr>
          <p:cNvPr id="30725" name="Obrázek 5" descr="ZVIRE08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571625"/>
            <a:ext cx="22812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Obrázek 6" descr="ZVIRE08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Obrázek 7" descr="Mobile_SCRS_(279)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1456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7" name="TextovéPole 2"/>
          <p:cNvSpPr txBox="1">
            <a:spLocks noChangeArrowheads="1"/>
          </p:cNvSpPr>
          <p:nvPr/>
        </p:nvSpPr>
        <p:spPr bwMode="auto">
          <a:xfrm>
            <a:off x="0" y="4214813"/>
            <a:ext cx="91440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>
                <a:latin typeface="Calibri" pitchFamily="34" charset="0"/>
              </a:rPr>
              <a:t>Nechť je OPF místem </a:t>
            </a:r>
          </a:p>
          <a:p>
            <a:pPr algn="ctr"/>
            <a:r>
              <a:rPr lang="cs-CZ" sz="3600" b="1">
                <a:latin typeface="Calibri" pitchFamily="34" charset="0"/>
              </a:rPr>
              <a:t>koncentrace inteligence, </a:t>
            </a:r>
          </a:p>
          <a:p>
            <a:pPr algn="ctr"/>
            <a:r>
              <a:rPr lang="cs-CZ" sz="3600" b="1">
                <a:latin typeface="Calibri" pitchFamily="34" charset="0"/>
              </a:rPr>
              <a:t>schopných a dobrých lidí, </a:t>
            </a:r>
          </a:p>
          <a:p>
            <a:pPr algn="ctr"/>
            <a:r>
              <a:rPr lang="cs-CZ" sz="3600" b="1">
                <a:latin typeface="Calibri" pitchFamily="34" charset="0"/>
              </a:rPr>
              <a:t>kteří drží při sobě vždy a za všech okolností</a:t>
            </a:r>
            <a:r>
              <a:rPr lang="cs-CZ" sz="4000" b="1">
                <a:latin typeface="Calibri" pitchFamily="34" charset="0"/>
              </a:rPr>
              <a:t>!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CF2664-1AE4-4179-8ECA-EC40CF580A85}" type="datetime10">
              <a:rPr lang="cs-CZ"/>
              <a:pPr>
                <a:defRPr/>
              </a:pPr>
              <a:t>16:27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F4C45-3601-44A5-9E61-B22264937D4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/>
          <p:cNvSpPr>
            <a:spLocks noGrp="1"/>
          </p:cNvSpPr>
          <p:nvPr>
            <p:ph idx="1"/>
          </p:nvPr>
        </p:nvSpPr>
        <p:spPr>
          <a:xfrm>
            <a:off x="428656" y="857232"/>
            <a:ext cx="8501062" cy="4714892"/>
          </a:xfrm>
        </p:spPr>
        <p:txBody>
          <a:bodyPr/>
          <a:lstStyle/>
          <a:p>
            <a:pPr eaLnBrk="1" hangingPunct="1"/>
            <a:r>
              <a:rPr lang="cs-CZ" sz="3600" b="1" dirty="0" smtClean="0"/>
              <a:t>Zásady a principy nového vedení OPF</a:t>
            </a:r>
          </a:p>
          <a:p>
            <a:pPr eaLnBrk="1" hangingPunct="1">
              <a:spcBef>
                <a:spcPts val="1800"/>
              </a:spcBef>
            </a:pPr>
            <a:r>
              <a:rPr lang="cs-CZ" sz="3600" b="1" dirty="0" smtClean="0"/>
              <a:t>Konkrétní opatření</a:t>
            </a:r>
            <a:endParaRPr lang="cs-CZ" sz="3600" b="1" dirty="0" smtClean="0">
              <a:solidFill>
                <a:schemeClr val="bg1"/>
              </a:solidFill>
            </a:endParaRPr>
          </a:p>
          <a:p>
            <a:pPr lvl="2" eaLnBrk="1" hangingPunct="1">
              <a:spcBef>
                <a:spcPts val="1800"/>
              </a:spcBef>
            </a:pPr>
            <a:r>
              <a:rPr lang="cs-CZ" sz="2800" b="1" dirty="0" smtClean="0"/>
              <a:t>v oblasti péče o studenty</a:t>
            </a:r>
          </a:p>
          <a:p>
            <a:pPr lvl="2" eaLnBrk="1" hangingPunct="1">
              <a:spcBef>
                <a:spcPts val="1800"/>
              </a:spcBef>
            </a:pPr>
            <a:r>
              <a:rPr lang="cs-CZ" sz="2800" b="1" dirty="0" smtClean="0"/>
              <a:t>v oblasti vědy a výzkumu</a:t>
            </a:r>
          </a:p>
          <a:p>
            <a:pPr lvl="2" eaLnBrk="1" hangingPunct="1">
              <a:spcBef>
                <a:spcPts val="1800"/>
              </a:spcBef>
            </a:pPr>
            <a:r>
              <a:rPr lang="cs-CZ" sz="2800" b="1" dirty="0" smtClean="0"/>
              <a:t>větší důraz na IT</a:t>
            </a:r>
          </a:p>
          <a:p>
            <a:pPr lvl="2" eaLnBrk="1" hangingPunct="1">
              <a:spcBef>
                <a:spcPts val="1800"/>
              </a:spcBef>
            </a:pPr>
            <a:r>
              <a:rPr lang="cs-CZ" sz="2800" b="1" dirty="0" smtClean="0"/>
              <a:t>obchodně podnikatelská činnost OPF</a:t>
            </a:r>
          </a:p>
          <a:p>
            <a:pPr lvl="2" eaLnBrk="1" hangingPunct="1">
              <a:spcBef>
                <a:spcPts val="1800"/>
              </a:spcBef>
            </a:pPr>
            <a:r>
              <a:rPr lang="cs-CZ" sz="2800" b="1" dirty="0" smtClean="0"/>
              <a:t>duální akreditace, jiné</a:t>
            </a:r>
          </a:p>
          <a:p>
            <a:pPr eaLnBrk="1" hangingPunct="1"/>
            <a:endParaRPr lang="cs-CZ" b="1" dirty="0" smtClean="0">
              <a:solidFill>
                <a:schemeClr val="bg1"/>
              </a:solidFill>
            </a:endParaRPr>
          </a:p>
          <a:p>
            <a:pPr eaLnBrk="1" hangingPunct="1"/>
            <a:endParaRPr lang="cs-CZ" b="1" dirty="0" smtClean="0">
              <a:solidFill>
                <a:schemeClr val="bg1"/>
              </a:solidFill>
            </a:endParaRPr>
          </a:p>
          <a:p>
            <a:pPr eaLnBrk="1" hangingPunct="1"/>
            <a:endParaRPr lang="cs-CZ" dirty="0" smtClean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</a:rPr>
              <a:t>Struktura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B29B96-F0D1-40C3-9436-A49C87FB04D8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91296-1929-48A0-9203-E2682B26EA9E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0" y="549279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eaLnBrk="1" hangingPunct="1">
              <a:spcBef>
                <a:spcPts val="1800"/>
              </a:spcBef>
              <a:buNone/>
            </a:pPr>
            <a:r>
              <a:rPr lang="cs-CZ" sz="2400" i="1" dirty="0" smtClean="0"/>
              <a:t>=&gt; základ pro stanovení konkrétních kroků úkolů a termínů, jak zajistit dostatek financí</a:t>
            </a:r>
          </a:p>
          <a:p>
            <a:pPr lvl="1" eaLnBrk="1" hangingPunct="1"/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214314"/>
          <a:ext cx="9144000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6E7FB7-B985-4DAB-8263-59E9345D6FBE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0E50A-D577-4531-A443-13BE82A7F92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Nadstandardně lidský přístup vedení fakulty a zcela férové jednání vůči VŠEM</a:t>
            </a:r>
          </a:p>
          <a:p>
            <a:pPr eaLnBrk="1" hangingPunct="1"/>
            <a:r>
              <a:rPr lang="cs-CZ" smtClean="0"/>
              <a:t>Konzultativní styl řízení (nikoliv direktivně autoritativní)</a:t>
            </a:r>
          </a:p>
          <a:p>
            <a:pPr eaLnBrk="1" hangingPunct="1"/>
            <a:r>
              <a:rPr lang="cs-CZ" smtClean="0"/>
              <a:t>Individuální a osobní rozhovor se VŠEMI zaměstnanci, naslouchat i studentům</a:t>
            </a:r>
          </a:p>
          <a:p>
            <a:pPr eaLnBrk="1" hangingPunct="1"/>
            <a:r>
              <a:rPr lang="cs-CZ" smtClean="0"/>
              <a:t>Realizace referenda (zapojení studentů i zaměstnanců), pro nejrůznější otázky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/>
              <a:t>Zásady a principy nového vedení OPF</a:t>
            </a:r>
            <a:endParaRPr lang="cs-CZ" sz="4400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633872-0ACF-46B6-9BBD-7E3E53703634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30306-5200-48AF-87BD-0AD53B0FEC63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Zvýšení jistoty, zlepšení nálady,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	snížení vzájemné rivality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Komunikace s ministerstvem školství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Žádné unáhlené změny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/>
              <a:t>Zásady a principy nového vedení OPF</a:t>
            </a:r>
            <a:endParaRPr lang="cs-CZ" sz="44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6915F4-CF3A-45A1-93FF-45A00A966241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E7498-BEFF-4104-85F7-63BF6526E7C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8200" name="Obrázek 6" descr="1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7013" y="857250"/>
            <a:ext cx="256698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62865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„Pravidla pro poskytování příspěvku a dotací  VVŠ“ a „Dlouhodobý záměr pro oblast vysokých škol“: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podíl </a:t>
            </a:r>
            <a:r>
              <a:rPr lang="cs-CZ" dirty="0"/>
              <a:t>vysoké školy na bodové hodnotě výsledků výzkumu, vývoje a inovací evidovaných v Rejstříku informací o výsledcích (RIV) všech vysokých škol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podíl vlastních příjmů školy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počet </a:t>
            </a:r>
            <a:r>
              <a:rPr lang="cs-CZ" dirty="0"/>
              <a:t>docentů a profesorů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počet studentů s cizím státním občanstvím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počet přijatých studentů v rámci </a:t>
            </a:r>
            <a:r>
              <a:rPr lang="cs-CZ" dirty="0" err="1"/>
              <a:t>mobilitních</a:t>
            </a:r>
            <a:r>
              <a:rPr lang="cs-CZ" dirty="0"/>
              <a:t> programů a počet vyjíždějících do zahraničí v (rámci </a:t>
            </a:r>
            <a:r>
              <a:rPr lang="cs-CZ" dirty="0" err="1"/>
              <a:t>mobilitních</a:t>
            </a:r>
            <a:r>
              <a:rPr lang="cs-CZ" dirty="0"/>
              <a:t> programů)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počet zaměstnaných absolventů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aktivity spojené s mezinárodními granty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realizace rozvojového či institucionálního programu </a:t>
            </a:r>
            <a:r>
              <a:rPr lang="cs-CZ" dirty="0" smtClean="0"/>
              <a:t>VVŠ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/>
              <a:t>Zásady a principy nového vedení OPF</a:t>
            </a:r>
            <a:endParaRPr lang="cs-CZ" sz="44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EA1A6B-F702-4842-B19E-292C0D6AB0C7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11FD8-E52E-4917-9E1E-5C740FD691C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eaLnBrk="1" hangingPunct="1"/>
            <a:r>
              <a:rPr lang="cs-CZ" smtClean="0"/>
              <a:t>budovat harmonický vztah „student a pedagog“ s vazbou na renomé fakulty.</a:t>
            </a:r>
          </a:p>
          <a:p>
            <a:pPr eaLnBrk="1" hangingPunct="1"/>
            <a:r>
              <a:rPr lang="cs-CZ" smtClean="0"/>
              <a:t>lepší zázemí pro studenty čekající na výuku</a:t>
            </a:r>
          </a:p>
          <a:p>
            <a:pPr eaLnBrk="1" hangingPunct="1"/>
            <a:r>
              <a:rPr lang="cs-CZ" smtClean="0"/>
              <a:t>realizace kroků směřujících ke snižování studijní neúspěšnosti a zároveň zvýšení kvality znalostí absolventů </a:t>
            </a:r>
          </a:p>
          <a:p>
            <a:pPr eaLnBrk="1" hangingPunct="1"/>
            <a:r>
              <a:rPr lang="cs-CZ" smtClean="0"/>
              <a:t>sjednotit výuku a zkoušky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solidFill>
                  <a:schemeClr val="tx1"/>
                </a:solidFill>
              </a:rPr>
              <a:t>1) V oblasti péče o studenty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D8BB1A-68E9-419F-9A41-29176093BD06}" type="datetime10">
              <a:rPr lang="cs-CZ"/>
              <a:pPr>
                <a:defRPr/>
              </a:pPr>
              <a:t>16:27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E38DF-D40A-4310-A270-E5A3D5E89FB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10248" name="Obrázek 6" descr="KLADIV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751388"/>
            <a:ext cx="178593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1298</Words>
  <Application>Microsoft Office PowerPoint</Application>
  <PresentationFormat>Předvádění na obrazovce (4:3)</PresentationFormat>
  <Paragraphs>269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 Program kandidáta na děkana OPF </vt:lpstr>
      <vt:lpstr>Současné trendy</vt:lpstr>
      <vt:lpstr>Důvody kandidatury</vt:lpstr>
      <vt:lpstr>Struktura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Programové prohlášení OPF v Karviné únor 2015</dc:title>
  <dc:creator>Gladiator</dc:creator>
  <cp:lastModifiedBy>Gladiator</cp:lastModifiedBy>
  <cp:revision>43</cp:revision>
  <dcterms:created xsi:type="dcterms:W3CDTF">2015-02-17T20:36:38Z</dcterms:created>
  <dcterms:modified xsi:type="dcterms:W3CDTF">2015-02-23T15:44:09Z</dcterms:modified>
</cp:coreProperties>
</file>