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70" r:id="rId6"/>
    <p:sldId id="271" r:id="rId7"/>
    <p:sldId id="272" r:id="rId8"/>
    <p:sldId id="273" r:id="rId9"/>
    <p:sldId id="260" r:id="rId10"/>
    <p:sldId id="262" r:id="rId11"/>
    <p:sldId id="261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>
      <p:cViewPr varScale="1">
        <p:scale>
          <a:sx n="107" d="100"/>
          <a:sy n="107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 dirty="0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American</a:t>
            </a:r>
            <a:r>
              <a:rPr lang="cs-CZ" dirty="0"/>
              <a:t> </a:t>
            </a:r>
            <a:r>
              <a:rPr lang="en-US" dirty="0"/>
              <a:t>literature</a:t>
            </a:r>
            <a:r>
              <a:rPr lang="cs-CZ" dirty="0"/>
              <a:t>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5830416" cy="1199704"/>
          </a:xfrm>
        </p:spPr>
        <p:txBody>
          <a:bodyPr/>
          <a:lstStyle/>
          <a:p>
            <a:r>
              <a:rPr lang="en-US" dirty="0"/>
              <a:t>American Postwar Poetry</a:t>
            </a:r>
          </a:p>
        </p:txBody>
      </p:sp>
    </p:spTree>
    <p:extLst>
      <p:ext uri="{BB962C8B-B14F-4D97-AF65-F5344CB8AC3E}">
        <p14:creationId xmlns:p14="http://schemas.microsoft.com/office/powerpoint/2010/main" val="2284871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04664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John Berryman</a:t>
            </a:r>
          </a:p>
          <a:p>
            <a:endParaRPr lang="en-US" dirty="0"/>
          </a:p>
          <a:p>
            <a:r>
              <a:rPr lang="en-US" dirty="0"/>
              <a:t>Works: </a:t>
            </a:r>
            <a:r>
              <a:rPr lang="en-US" i="1" dirty="0"/>
              <a:t>Dream Songs</a:t>
            </a:r>
          </a:p>
        </p:txBody>
      </p:sp>
      <p:pic>
        <p:nvPicPr>
          <p:cNvPr id="6146" name="Picture 2" descr="C:\Users\Michaela\Desktop\John-Berryman-Quot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57150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399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332656"/>
            <a:ext cx="5992346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Sylvia Plath</a:t>
            </a:r>
          </a:p>
          <a:p>
            <a:endParaRPr lang="en-US" dirty="0"/>
          </a:p>
          <a:p>
            <a:r>
              <a:rPr lang="en-US" dirty="0"/>
              <a:t>Studied with Anne Sexton under Robert Lowell</a:t>
            </a:r>
          </a:p>
          <a:p>
            <a:r>
              <a:rPr lang="en-US" dirty="0"/>
              <a:t>Electra complex poetry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Works:  </a:t>
            </a:r>
            <a:r>
              <a:rPr lang="en-US" i="1" dirty="0"/>
              <a:t>Colossus, The Bell Jar, Ariel</a:t>
            </a:r>
          </a:p>
          <a:p>
            <a:endParaRPr lang="en-US" i="1" dirty="0"/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Anne Sexton </a:t>
            </a:r>
            <a:endParaRPr lang="en-US" i="1" dirty="0">
              <a:solidFill>
                <a:schemeClr val="accent2"/>
              </a:solidFill>
            </a:endParaRPr>
          </a:p>
          <a:p>
            <a:r>
              <a:rPr lang="en-US" dirty="0"/>
              <a:t>Suffered from clinical depression, </a:t>
            </a:r>
            <a:r>
              <a:rPr lang="en-US" dirty="0" err="1"/>
              <a:t>poetra</a:t>
            </a:r>
            <a:r>
              <a:rPr lang="en-US" dirty="0"/>
              <a:t> as therapy</a:t>
            </a:r>
          </a:p>
          <a:p>
            <a:endParaRPr lang="en-US" i="1" dirty="0"/>
          </a:p>
          <a:p>
            <a:r>
              <a:rPr lang="en-US" i="1" dirty="0"/>
              <a:t>Live or Die, To Bedlam and Part Way Back</a:t>
            </a:r>
            <a:endParaRPr lang="en-US" dirty="0"/>
          </a:p>
        </p:txBody>
      </p:sp>
      <p:pic>
        <p:nvPicPr>
          <p:cNvPr id="5122" name="Picture 2" descr="C:\Users\Michaela\Desktop\220px-Sylvia_pl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6279"/>
            <a:ext cx="2011362" cy="23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ichael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606" y="3717032"/>
            <a:ext cx="1752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025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66064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Female/Feminist Poets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Elizabeth Bishop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More conservative, critical of confessional poetry</a:t>
            </a:r>
          </a:p>
          <a:p>
            <a:endParaRPr lang="en-US" dirty="0"/>
          </a:p>
          <a:p>
            <a:r>
              <a:rPr lang="en-US" dirty="0"/>
              <a:t>One Art</a:t>
            </a:r>
          </a:p>
          <a:p>
            <a:r>
              <a:rPr lang="en-US" dirty="0"/>
              <a:t>  by Elizabeth Bishop	</a:t>
            </a:r>
          </a:p>
          <a:p>
            <a:endParaRPr lang="en-US" dirty="0"/>
          </a:p>
          <a:p>
            <a:r>
              <a:rPr lang="en-US" dirty="0"/>
              <a:t>The art of losing isn't hard to master;</a:t>
            </a:r>
          </a:p>
          <a:p>
            <a:r>
              <a:rPr lang="en-US" dirty="0"/>
              <a:t>so many things seem filled with the intent</a:t>
            </a:r>
          </a:p>
          <a:p>
            <a:r>
              <a:rPr lang="en-US" dirty="0"/>
              <a:t>to be lost that their loss is no disaster.</a:t>
            </a:r>
          </a:p>
          <a:p>
            <a:endParaRPr lang="en-US" dirty="0"/>
          </a:p>
          <a:p>
            <a:r>
              <a:rPr lang="en-US" dirty="0"/>
              <a:t>Lose something every day. Accept the fluster</a:t>
            </a:r>
          </a:p>
          <a:p>
            <a:r>
              <a:rPr lang="en-US" dirty="0"/>
              <a:t>of lost door keys, the hour badly spent.</a:t>
            </a:r>
          </a:p>
          <a:p>
            <a:r>
              <a:rPr lang="en-US" dirty="0"/>
              <a:t>The art of losing isn't hard to master.</a:t>
            </a:r>
          </a:p>
          <a:p>
            <a:endParaRPr lang="en-US" dirty="0"/>
          </a:p>
          <a:p>
            <a:r>
              <a:rPr lang="en-US" dirty="0"/>
              <a:t>Then practice losing farther, losing faster:</a:t>
            </a:r>
          </a:p>
          <a:p>
            <a:r>
              <a:rPr lang="en-US" dirty="0"/>
              <a:t>places, and names, and where it was you meant </a:t>
            </a:r>
          </a:p>
          <a:p>
            <a:r>
              <a:rPr lang="en-US" dirty="0"/>
              <a:t>to travel. None of these will bring disaster.</a:t>
            </a:r>
          </a:p>
          <a:p>
            <a:endParaRPr lang="en-US" dirty="0"/>
          </a:p>
        </p:txBody>
      </p:sp>
      <p:pic>
        <p:nvPicPr>
          <p:cNvPr id="7170" name="Picture 2" descr="C:\Users\Michael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1965325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946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658385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chemeClr val="accent2"/>
                </a:solidFill>
              </a:rPr>
              <a:t>Adrienne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err="1">
                <a:solidFill>
                  <a:schemeClr val="accent2"/>
                </a:solidFill>
              </a:rPr>
              <a:t>Rich</a:t>
            </a:r>
            <a:endParaRPr lang="cs-CZ" dirty="0">
              <a:solidFill>
                <a:schemeClr val="accent2"/>
              </a:solidFill>
            </a:endParaRPr>
          </a:p>
          <a:p>
            <a:endParaRPr lang="cs-CZ" dirty="0"/>
          </a:p>
          <a:p>
            <a:r>
              <a:rPr lang="cs-CZ" dirty="0" err="1"/>
              <a:t>Poet</a:t>
            </a:r>
            <a:r>
              <a:rPr lang="cs-CZ" dirty="0"/>
              <a:t> and </a:t>
            </a:r>
            <a:r>
              <a:rPr lang="cs-CZ" dirty="0" err="1"/>
              <a:t>critic</a:t>
            </a:r>
            <a:r>
              <a:rPr lang="cs-CZ" dirty="0"/>
              <a:t> </a:t>
            </a:r>
          </a:p>
          <a:p>
            <a:r>
              <a:rPr lang="cs-CZ" dirty="0"/>
              <a:t>Works: </a:t>
            </a:r>
            <a:r>
              <a:rPr lang="cs-CZ" i="1" dirty="0" err="1"/>
              <a:t>Dream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a </a:t>
            </a:r>
            <a:r>
              <a:rPr lang="cs-CZ" i="1" dirty="0" err="1"/>
              <a:t>Common</a:t>
            </a:r>
            <a:r>
              <a:rPr lang="cs-CZ" i="1" dirty="0"/>
              <a:t> </a:t>
            </a:r>
            <a:r>
              <a:rPr lang="cs-CZ" i="1" dirty="0" err="1"/>
              <a:t>Language</a:t>
            </a:r>
            <a:r>
              <a:rPr lang="cs-CZ" i="1" dirty="0"/>
              <a:t>, </a:t>
            </a:r>
          </a:p>
          <a:p>
            <a:r>
              <a:rPr lang="en-US" i="1" dirty="0"/>
              <a:t>On Lies, Secrets, and Silence: Selected Prose, 1966-1978</a:t>
            </a:r>
            <a:endParaRPr lang="cs-CZ" i="1" dirty="0"/>
          </a:p>
        </p:txBody>
      </p:sp>
      <p:pic>
        <p:nvPicPr>
          <p:cNvPr id="8194" name="Picture 2" descr="C:\Users\Michaela\Desktop\adrienne r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6501"/>
            <a:ext cx="19050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88604" y="227687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Translations</a:t>
            </a:r>
          </a:p>
          <a:p>
            <a:r>
              <a:rPr lang="en-US" dirty="0"/>
              <a:t>December 25, 1972</a:t>
            </a:r>
          </a:p>
          <a:p>
            <a:endParaRPr lang="en-US" dirty="0"/>
          </a:p>
          <a:p>
            <a:r>
              <a:rPr lang="en-US" dirty="0"/>
              <a:t>You show me the poems of some woman</a:t>
            </a:r>
          </a:p>
          <a:p>
            <a:r>
              <a:rPr lang="en-US" dirty="0"/>
              <a:t>my age, or younger</a:t>
            </a:r>
          </a:p>
          <a:p>
            <a:r>
              <a:rPr lang="en-US" dirty="0"/>
              <a:t>translated from your language</a:t>
            </a:r>
          </a:p>
          <a:p>
            <a:endParaRPr lang="en-US" dirty="0"/>
          </a:p>
          <a:p>
            <a:r>
              <a:rPr lang="en-US" dirty="0"/>
              <a:t>Certain words occur: enemy, oven, sorrow</a:t>
            </a:r>
          </a:p>
          <a:p>
            <a:r>
              <a:rPr lang="en-US" dirty="0"/>
              <a:t>enough to let me know</a:t>
            </a:r>
          </a:p>
          <a:p>
            <a:r>
              <a:rPr lang="en-US" dirty="0"/>
              <a:t>she's a woman of my time</a:t>
            </a:r>
          </a:p>
          <a:p>
            <a:endParaRPr lang="en-US" dirty="0"/>
          </a:p>
          <a:p>
            <a:r>
              <a:rPr lang="en-US" dirty="0"/>
              <a:t>obsessed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0843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92696"/>
            <a:ext cx="6338595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American Jewish Poetry</a:t>
            </a:r>
          </a:p>
          <a:p>
            <a:endParaRPr lang="en-US" sz="2000" b="1" dirty="0"/>
          </a:p>
          <a:p>
            <a:r>
              <a:rPr lang="en-US" sz="2000" b="1" dirty="0"/>
              <a:t>Themes</a:t>
            </a:r>
            <a:r>
              <a:rPr lang="en-US" sz="2000" dirty="0"/>
              <a:t>: multiculturalism, the search for identity </a:t>
            </a:r>
          </a:p>
          <a:p>
            <a:r>
              <a:rPr lang="en-US" sz="2000" dirty="0"/>
              <a:t>		and search for poetics</a:t>
            </a:r>
          </a:p>
          <a:p>
            <a:endParaRPr lang="en-US" sz="2000" b="1" dirty="0"/>
          </a:p>
          <a:p>
            <a:r>
              <a:rPr lang="en-US" sz="2000" dirty="0">
                <a:solidFill>
                  <a:schemeClr val="accent2"/>
                </a:solidFill>
              </a:rPr>
              <a:t>Charles </a:t>
            </a:r>
            <a:r>
              <a:rPr lang="en-US" sz="2000" dirty="0" err="1">
                <a:solidFill>
                  <a:schemeClr val="accent2"/>
                </a:solidFill>
              </a:rPr>
              <a:t>Reznikoff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</a:p>
          <a:p>
            <a:endParaRPr lang="en-US" sz="2000" dirty="0"/>
          </a:p>
          <a:p>
            <a:r>
              <a:rPr lang="en-US" sz="2000" b="1" dirty="0"/>
              <a:t>Found poetry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/>
              <a:t>Works: </a:t>
            </a:r>
            <a:r>
              <a:rPr lang="en-US" sz="2000" i="1" dirty="0"/>
              <a:t>Testimony, Holocaust</a:t>
            </a:r>
            <a:endParaRPr lang="en-US" sz="2000" dirty="0"/>
          </a:p>
          <a:p>
            <a:endParaRPr lang="cs-CZ" sz="2000" b="1" dirty="0"/>
          </a:p>
        </p:txBody>
      </p:sp>
      <p:pic>
        <p:nvPicPr>
          <p:cNvPr id="9218" name="Picture 2" descr="C:\Users\Michaela\Desktop\rezniko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02" y="2780929"/>
            <a:ext cx="3638662" cy="24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917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80"/>
            <a:ext cx="8965916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accent2"/>
                </a:solidFill>
              </a:rPr>
              <a:t>Stanley Kunitz</a:t>
            </a:r>
          </a:p>
          <a:p>
            <a:r>
              <a:rPr lang="en-GB" dirty="0"/>
              <a:t>influenced by British Metaphysical poets,</a:t>
            </a:r>
            <a:r>
              <a:rPr lang="cs-CZ" dirty="0"/>
              <a:t> </a:t>
            </a:r>
            <a:r>
              <a:rPr lang="en-GB" dirty="0"/>
              <a:t>Blake and their modernist followers</a:t>
            </a:r>
            <a:r>
              <a:rPr lang="cs-CZ" dirty="0"/>
              <a:t>: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/>
              <a:t>T.S. Eliot or Ezra Pound.</a:t>
            </a:r>
            <a:endParaRPr lang="cs-CZ" dirty="0"/>
          </a:p>
          <a:p>
            <a:endParaRPr lang="cs-CZ" dirty="0"/>
          </a:p>
          <a:p>
            <a:r>
              <a:rPr lang="cs-CZ" dirty="0"/>
              <a:t>Works: </a:t>
            </a:r>
            <a:r>
              <a:rPr lang="en-GB" i="1" dirty="0"/>
              <a:t>Intellectual Things</a:t>
            </a:r>
            <a:r>
              <a:rPr lang="cs-CZ" i="1" dirty="0"/>
              <a:t>, </a:t>
            </a:r>
            <a:r>
              <a:rPr lang="en-GB" i="1" dirty="0"/>
              <a:t>Passport to War</a:t>
            </a:r>
            <a:endParaRPr lang="cs-CZ" i="1" dirty="0"/>
          </a:p>
          <a:p>
            <a:endParaRPr lang="cs-CZ" i="1" dirty="0"/>
          </a:p>
          <a:p>
            <a:r>
              <a:rPr lang="cs-CZ" dirty="0"/>
              <a:t>Later more confessional: </a:t>
            </a:r>
            <a:r>
              <a:rPr lang="en-GB" dirty="0"/>
              <a:t>‘The Layers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dirty="0"/>
              <a:t>I have walked through many lives,</a:t>
            </a:r>
          </a:p>
          <a:p>
            <a:r>
              <a:rPr lang="en-US" dirty="0"/>
              <a:t>some of them my own,</a:t>
            </a:r>
          </a:p>
          <a:p>
            <a:r>
              <a:rPr lang="en-US" dirty="0"/>
              <a:t>and I am not who I was,</a:t>
            </a:r>
          </a:p>
          <a:p>
            <a:r>
              <a:rPr lang="en-US" dirty="0"/>
              <a:t>though some principle of being</a:t>
            </a:r>
          </a:p>
          <a:p>
            <a:r>
              <a:rPr lang="en-US" dirty="0"/>
              <a:t>abides, from which I struggle</a:t>
            </a:r>
          </a:p>
          <a:p>
            <a:r>
              <a:rPr lang="en-US" dirty="0"/>
              <a:t>not to stray.</a:t>
            </a:r>
            <a:endParaRPr lang="cs-CZ" dirty="0"/>
          </a:p>
          <a:p>
            <a:r>
              <a:rPr lang="en-GB" dirty="0"/>
              <a:t> </a:t>
            </a:r>
            <a:endParaRPr lang="cs-CZ" dirty="0"/>
          </a:p>
        </p:txBody>
      </p:sp>
      <p:pic>
        <p:nvPicPr>
          <p:cNvPr id="10242" name="Picture 2" descr="C:\Users\Michaela\Desktop\kunit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09788"/>
            <a:ext cx="3456384" cy="275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150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84" y="404664"/>
            <a:ext cx="8603637" cy="4555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African American poetry</a:t>
            </a:r>
          </a:p>
          <a:p>
            <a:endParaRPr lang="en-US" dirty="0"/>
          </a:p>
          <a:p>
            <a:r>
              <a:rPr lang="en-US" dirty="0"/>
              <a:t>The Black Arts Movement</a:t>
            </a:r>
          </a:p>
          <a:p>
            <a:endParaRPr lang="en-US" dirty="0"/>
          </a:p>
          <a:p>
            <a:r>
              <a:rPr lang="en-US" dirty="0" err="1">
                <a:solidFill>
                  <a:schemeClr val="accent2"/>
                </a:solidFill>
              </a:rPr>
              <a:t>Amiri</a:t>
            </a:r>
            <a:r>
              <a:rPr lang="en-US" dirty="0">
                <a:solidFill>
                  <a:schemeClr val="accent2"/>
                </a:solidFill>
              </a:rPr>
              <a:t> Baraka (born </a:t>
            </a:r>
            <a:r>
              <a:rPr lang="en-US" dirty="0" err="1">
                <a:solidFill>
                  <a:schemeClr val="accent2"/>
                </a:solidFill>
              </a:rPr>
              <a:t>LeRoi</a:t>
            </a:r>
            <a:r>
              <a:rPr lang="en-US" dirty="0">
                <a:solidFill>
                  <a:schemeClr val="accent2"/>
                </a:solidFill>
              </a:rPr>
              <a:t> Jones)</a:t>
            </a:r>
          </a:p>
          <a:p>
            <a:r>
              <a:rPr lang="en-US" dirty="0"/>
              <a:t>Poet and playwright</a:t>
            </a:r>
          </a:p>
          <a:p>
            <a:r>
              <a:rPr lang="en-US" dirty="0"/>
              <a:t>Works: </a:t>
            </a:r>
            <a:r>
              <a:rPr lang="en-US" i="1" dirty="0"/>
              <a:t>Blues People: Negro Music in White America, </a:t>
            </a:r>
          </a:p>
          <a:p>
            <a:r>
              <a:rPr lang="en-US" i="1" dirty="0"/>
              <a:t>	The Moderns: An Anthology of New Writing </a:t>
            </a:r>
          </a:p>
          <a:p>
            <a:r>
              <a:rPr lang="en-US" i="1" dirty="0"/>
              <a:t>	in America, Preface to a Twenty-Volume </a:t>
            </a:r>
          </a:p>
          <a:p>
            <a:r>
              <a:rPr lang="en-US" i="1" dirty="0"/>
              <a:t>	Suicide Note, Somebody Blew Up America</a:t>
            </a:r>
            <a:r>
              <a:rPr lang="en-US" dirty="0"/>
              <a:t>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Major poets: </a:t>
            </a:r>
            <a:r>
              <a:rPr lang="en-US" dirty="0">
                <a:solidFill>
                  <a:schemeClr val="accent2"/>
                </a:solidFill>
              </a:rPr>
              <a:t>Michael S. Harper and Rita Dove, Lucille Clifton, </a:t>
            </a:r>
            <a:r>
              <a:rPr lang="en-US" dirty="0" err="1">
                <a:solidFill>
                  <a:schemeClr val="accent2"/>
                </a:solidFill>
              </a:rPr>
              <a:t>Audre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Lorde</a:t>
            </a:r>
            <a:r>
              <a:rPr lang="en-US" dirty="0">
                <a:solidFill>
                  <a:schemeClr val="accent2"/>
                </a:solidFill>
              </a:rPr>
              <a:t>, </a:t>
            </a:r>
          </a:p>
          <a:p>
            <a:r>
              <a:rPr lang="en-US" dirty="0" err="1">
                <a:solidFill>
                  <a:schemeClr val="accent2"/>
                </a:solidFill>
              </a:rPr>
              <a:t>Yusef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Komunyakaa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1266" name="Picture 2" descr="C:\Users\Michaela\Desktop\6275-004-3048D4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993" y="367446"/>
            <a:ext cx="2906255" cy="328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31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404664"/>
            <a:ext cx="5668539" cy="2616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Formalism</a:t>
            </a:r>
          </a:p>
          <a:p>
            <a:endParaRPr lang="cs-CZ" dirty="0"/>
          </a:p>
          <a:p>
            <a:r>
              <a:rPr lang="cs-CZ" dirty="0"/>
              <a:t>1940s and 1950s</a:t>
            </a:r>
          </a:p>
          <a:p>
            <a:endParaRPr lang="en-US" dirty="0"/>
          </a:p>
          <a:p>
            <a:r>
              <a:rPr lang="en-US" dirty="0"/>
              <a:t>Academic formalism influenced by New Criticism</a:t>
            </a:r>
          </a:p>
          <a:p>
            <a:r>
              <a:rPr lang="en-US" dirty="0"/>
              <a:t>(see lecture Southern literature)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Howard </a:t>
            </a:r>
            <a:r>
              <a:rPr lang="en-US" dirty="0" err="1">
                <a:solidFill>
                  <a:srgbClr val="FF0000"/>
                </a:solidFill>
              </a:rPr>
              <a:t>Nemerov</a:t>
            </a:r>
            <a:r>
              <a:rPr lang="en-US" dirty="0">
                <a:solidFill>
                  <a:srgbClr val="FF0000"/>
                </a:solidFill>
              </a:rPr>
              <a:t>, Richard Wilbur, Randall Jarrell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54072-5221-5F40-98AB-A6D530BDF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699538"/>
            <a:ext cx="5544616" cy="41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3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3099" y="908720"/>
            <a:ext cx="5346335" cy="40010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The Black Mountain School</a:t>
            </a:r>
          </a:p>
          <a:p>
            <a:endParaRPr lang="en-US" dirty="0"/>
          </a:p>
          <a:p>
            <a:r>
              <a:rPr lang="en-US" dirty="0"/>
              <a:t>Influenced by Pound, Eliot, W.C. Williams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Robert Duncan, Robert Creeley, Charles Olson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Charles Olson</a:t>
            </a:r>
          </a:p>
          <a:p>
            <a:endParaRPr lang="en-US" dirty="0"/>
          </a:p>
          <a:p>
            <a:r>
              <a:rPr lang="en-US" dirty="0"/>
              <a:t>projective verse</a:t>
            </a:r>
          </a:p>
          <a:p>
            <a:endParaRPr lang="en-US" dirty="0"/>
          </a:p>
          <a:p>
            <a:r>
              <a:rPr lang="en-US" dirty="0"/>
              <a:t>Works: </a:t>
            </a:r>
            <a:r>
              <a:rPr lang="en-US" i="1" dirty="0"/>
              <a:t>Maximus and </a:t>
            </a:r>
          </a:p>
          <a:p>
            <a:r>
              <a:rPr lang="en-US" i="1" dirty="0"/>
              <a:t>Other Poems</a:t>
            </a:r>
          </a:p>
          <a:p>
            <a:endParaRPr lang="cs-CZ" dirty="0"/>
          </a:p>
        </p:txBody>
      </p:sp>
      <p:pic>
        <p:nvPicPr>
          <p:cNvPr id="2050" name="Picture 2" descr="C:\Users\Michaela\Desktop\Charles-Olson-A-Whale-Beached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834" y="2750180"/>
            <a:ext cx="5642546" cy="330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387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476672"/>
            <a:ext cx="554461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Robert Creeley</a:t>
            </a:r>
          </a:p>
          <a:p>
            <a:endParaRPr lang="en-US" dirty="0"/>
          </a:p>
          <a:p>
            <a:r>
              <a:rPr lang="en-US" dirty="0"/>
              <a:t>Inspired by jazz, Allen </a:t>
            </a:r>
            <a:r>
              <a:rPr lang="en-US" dirty="0" err="1"/>
              <a:t>Ginzberg</a:t>
            </a:r>
            <a:endParaRPr lang="en-US" dirty="0"/>
          </a:p>
          <a:p>
            <a:endParaRPr lang="en-US" dirty="0"/>
          </a:p>
          <a:p>
            <a:r>
              <a:rPr lang="en-US" dirty="0"/>
              <a:t>lyrical minimalist</a:t>
            </a:r>
          </a:p>
          <a:p>
            <a:endParaRPr lang="en-US" dirty="0"/>
          </a:p>
          <a:p>
            <a:r>
              <a:rPr lang="en-US" b="1" dirty="0"/>
              <a:t>A Poem</a:t>
            </a:r>
          </a:p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If the water forms </a:t>
            </a:r>
          </a:p>
          <a:p>
            <a:r>
              <a:rPr lang="en-US" dirty="0"/>
              <a:t>the forms of the weeds, there— </a:t>
            </a:r>
            <a:endParaRPr lang="cs-CZ" dirty="0"/>
          </a:p>
          <a:p>
            <a:endParaRPr lang="cs-CZ" dirty="0"/>
          </a:p>
          <a:p>
            <a:r>
              <a:rPr lang="en-US" dirty="0"/>
              <a:t>a long life is not by that </a:t>
            </a:r>
            <a:endParaRPr lang="cs-CZ" dirty="0"/>
          </a:p>
          <a:p>
            <a:r>
              <a:rPr lang="en-US" dirty="0"/>
              <a:t>a necessarily happy one. </a:t>
            </a:r>
            <a:endParaRPr lang="cs-CZ" dirty="0"/>
          </a:p>
          <a:p>
            <a:endParaRPr lang="cs-CZ" dirty="0"/>
          </a:p>
          <a:p>
            <a:r>
              <a:rPr lang="en-US" dirty="0"/>
              <a:t>My friend. We </a:t>
            </a:r>
            <a:endParaRPr lang="cs-CZ" dirty="0"/>
          </a:p>
          <a:p>
            <a:r>
              <a:rPr lang="en-US" dirty="0"/>
              <a:t>reckon on a simple </a:t>
            </a:r>
            <a:endParaRPr lang="cs-CZ" dirty="0"/>
          </a:p>
          <a:p>
            <a:endParaRPr lang="cs-CZ" dirty="0"/>
          </a:p>
          <a:p>
            <a:r>
              <a:rPr lang="en-US" dirty="0"/>
              <a:t>agreement, </a:t>
            </a:r>
            <a:endParaRPr lang="cs-CZ" dirty="0"/>
          </a:p>
          <a:p>
            <a:r>
              <a:rPr lang="en-US" dirty="0"/>
              <a:t>the fashion of a stone </a:t>
            </a:r>
            <a:endParaRPr lang="cs-CZ" dirty="0"/>
          </a:p>
          <a:p>
            <a:r>
              <a:rPr lang="en-US" dirty="0"/>
              <a:t>underground. </a:t>
            </a:r>
            <a:br>
              <a:rPr lang="en-US" dirty="0"/>
            </a:br>
            <a:r>
              <a:rPr lang="cs-CZ" dirty="0"/>
              <a:t> </a:t>
            </a:r>
          </a:p>
        </p:txBody>
      </p:sp>
      <p:pic>
        <p:nvPicPr>
          <p:cNvPr id="3074" name="Picture 2" descr="C:\Users\Michaela\Desktop\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344" y="1628800"/>
            <a:ext cx="4483762" cy="30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55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404664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Predecessors of the Beat Generation</a:t>
            </a:r>
          </a:p>
          <a:p>
            <a:endParaRPr lang="en-US" sz="2000" b="1" dirty="0"/>
          </a:p>
          <a:p>
            <a:r>
              <a:rPr lang="en-US" sz="2000" b="1" dirty="0"/>
              <a:t>San Francisco Renaissance</a:t>
            </a:r>
          </a:p>
          <a:p>
            <a:endParaRPr lang="en-US" sz="2000" b="1" dirty="0"/>
          </a:p>
          <a:p>
            <a:r>
              <a:rPr lang="en-US" sz="2000" dirty="0"/>
              <a:t>influenced by Whitman, </a:t>
            </a:r>
          </a:p>
          <a:p>
            <a:r>
              <a:rPr lang="en-US" sz="2000" dirty="0"/>
              <a:t>off-mainstream poetry </a:t>
            </a:r>
          </a:p>
          <a:p>
            <a:endParaRPr lang="en-US" sz="2000" b="1" dirty="0"/>
          </a:p>
          <a:p>
            <a:r>
              <a:rPr lang="en-US" sz="2000" dirty="0">
                <a:solidFill>
                  <a:schemeClr val="accent2"/>
                </a:solidFill>
              </a:rPr>
              <a:t>Kenneth Rexroth, William Everson, Robin Blaser, and Michael McClure, Robert Duncan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026" name="Picture 2" descr="C:\Users\Michaela\Desktop\beatgene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17032"/>
            <a:ext cx="2857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149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92696"/>
            <a:ext cx="9144000" cy="31393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Lawrence Ferlinghetti </a:t>
            </a:r>
          </a:p>
          <a:p>
            <a:endParaRPr lang="en-US" dirty="0"/>
          </a:p>
          <a:p>
            <a:r>
              <a:rPr lang="en-US" dirty="0"/>
              <a:t>City Light Publishing: publishing writers such as </a:t>
            </a:r>
          </a:p>
          <a:p>
            <a:r>
              <a:rPr lang="en-US" dirty="0">
                <a:solidFill>
                  <a:schemeClr val="accent2"/>
                </a:solidFill>
              </a:rPr>
              <a:t>Kenneth Rexroth, Gary Snyder, Allen Ginsberg, and Jack Kerouac.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Works: </a:t>
            </a:r>
            <a:r>
              <a:rPr lang="en-US" i="1" dirty="0"/>
              <a:t>Americus, Book I</a:t>
            </a:r>
            <a:r>
              <a:rPr lang="en-US" dirty="0"/>
              <a:t> ., </a:t>
            </a:r>
            <a:r>
              <a:rPr lang="en-US" i="1" dirty="0"/>
              <a:t>San Francisco Poems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translated the work of a number of poets including</a:t>
            </a:r>
          </a:p>
          <a:p>
            <a:r>
              <a:rPr lang="en-US" dirty="0"/>
              <a:t> Nicanor Parra, Jacques Prevert, and Pier Paolo Pasolini</a:t>
            </a:r>
          </a:p>
          <a:p>
            <a:endParaRPr lang="cs-CZ" dirty="0">
              <a:solidFill>
                <a:schemeClr val="accent2"/>
              </a:solidFill>
            </a:endParaRPr>
          </a:p>
          <a:p>
            <a:endParaRPr lang="cs-CZ" dirty="0">
              <a:solidFill>
                <a:schemeClr val="accent2"/>
              </a:solidFill>
            </a:endParaRPr>
          </a:p>
        </p:txBody>
      </p:sp>
      <p:pic>
        <p:nvPicPr>
          <p:cNvPr id="5122" name="Picture 2" descr="C:\Users\Michaela\Desktop\ferlinghet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69" y="3429000"/>
            <a:ext cx="3910682" cy="295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754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548680"/>
            <a:ext cx="7972054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The Beat Generation</a:t>
            </a:r>
          </a:p>
          <a:p>
            <a:endParaRPr lang="en-US" b="1" dirty="0"/>
          </a:p>
          <a:p>
            <a:r>
              <a:rPr lang="en-US" dirty="0"/>
              <a:t>founded by </a:t>
            </a:r>
            <a:r>
              <a:rPr lang="en-US" dirty="0">
                <a:solidFill>
                  <a:schemeClr val="accent2"/>
                </a:solidFill>
              </a:rPr>
              <a:t>Allen Ginsberg</a:t>
            </a:r>
            <a:r>
              <a:rPr lang="en-US" dirty="0"/>
              <a:t> and </a:t>
            </a:r>
            <a:r>
              <a:rPr lang="en-US" dirty="0">
                <a:solidFill>
                  <a:schemeClr val="accent2"/>
                </a:solidFill>
              </a:rPr>
              <a:t>Lucien Carr </a:t>
            </a:r>
            <a:r>
              <a:rPr lang="en-US" dirty="0"/>
              <a:t>in 1944</a:t>
            </a:r>
          </a:p>
          <a:p>
            <a:endParaRPr lang="en-US" dirty="0"/>
          </a:p>
          <a:p>
            <a:r>
              <a:rPr lang="en-US" dirty="0"/>
              <a:t>Other members:  </a:t>
            </a:r>
            <a:r>
              <a:rPr lang="en-US" dirty="0">
                <a:solidFill>
                  <a:schemeClr val="accent2"/>
                </a:solidFill>
              </a:rPr>
              <a:t>Jack Kerouac, William Burroughs, John C. Holmes, </a:t>
            </a:r>
          </a:p>
          <a:p>
            <a:r>
              <a:rPr lang="en-US" dirty="0">
                <a:solidFill>
                  <a:schemeClr val="accent2"/>
                </a:solidFill>
              </a:rPr>
              <a:t>Carl Solomon, Gregory </a:t>
            </a:r>
            <a:r>
              <a:rPr lang="en-US" dirty="0" err="1">
                <a:solidFill>
                  <a:schemeClr val="accent2"/>
                </a:solidFill>
              </a:rPr>
              <a:t>Corso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openness to varieties of experience, the cultural "underground" </a:t>
            </a:r>
          </a:p>
          <a:p>
            <a:r>
              <a:rPr lang="en-US" dirty="0"/>
              <a:t>of bebop jazz, drug use, "polymorphous perverse" sexuality, </a:t>
            </a:r>
          </a:p>
          <a:p>
            <a:r>
              <a:rPr lang="en-US" dirty="0"/>
              <a:t>and non-Western religions 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146" name="Picture 2" descr="C:\Users\Michaela\Desktop\bea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90244"/>
            <a:ext cx="4680520" cy="267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16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620688"/>
            <a:ext cx="348364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accent2"/>
                </a:solidFill>
              </a:rPr>
              <a:t>Allen </a:t>
            </a:r>
            <a:r>
              <a:rPr lang="cs-CZ" dirty="0" err="1">
                <a:solidFill>
                  <a:schemeClr val="accent2"/>
                </a:solidFill>
              </a:rPr>
              <a:t>Ginsberg</a:t>
            </a:r>
            <a:endParaRPr lang="cs-CZ" dirty="0">
              <a:solidFill>
                <a:schemeClr val="accent2"/>
              </a:solidFill>
            </a:endParaRPr>
          </a:p>
          <a:p>
            <a:endParaRPr lang="cs-CZ" dirty="0"/>
          </a:p>
          <a:p>
            <a:r>
              <a:rPr lang="cs-CZ" dirty="0"/>
              <a:t>Influenced by </a:t>
            </a:r>
            <a:r>
              <a:rPr lang="cs-CZ" dirty="0" err="1"/>
              <a:t>Whitman</a:t>
            </a:r>
            <a:r>
              <a:rPr lang="cs-CZ" dirty="0"/>
              <a:t>, Blake</a:t>
            </a:r>
          </a:p>
          <a:p>
            <a:endParaRPr lang="cs-CZ" dirty="0"/>
          </a:p>
          <a:p>
            <a:r>
              <a:rPr lang="cs-CZ" dirty="0"/>
              <a:t>Works: '</a:t>
            </a:r>
            <a:r>
              <a:rPr lang="cs-CZ" dirty="0" err="1"/>
              <a:t>Howl</a:t>
            </a:r>
            <a:r>
              <a:rPr lang="cs-CZ" dirty="0"/>
              <a:t>‚ „</a:t>
            </a:r>
            <a:r>
              <a:rPr lang="cs-CZ" dirty="0" err="1"/>
              <a:t>Kaddish</a:t>
            </a:r>
            <a:r>
              <a:rPr lang="cs-CZ" dirty="0"/>
              <a:t>“</a:t>
            </a:r>
          </a:p>
        </p:txBody>
      </p:sp>
      <p:pic>
        <p:nvPicPr>
          <p:cNvPr id="8194" name="Picture 2" descr="C:\Users\Michaela\Desktop\ginsberg-4f82ca9c208933060cccf9c45aadbed4259643f2-s6-c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86043"/>
            <a:ext cx="2804830" cy="28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ichaela\Desktop\Allen-Ginsberg-Quotes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99" y="2098017"/>
            <a:ext cx="3304457" cy="225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616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548680"/>
            <a:ext cx="7140096" cy="4278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Confessional Poetry</a:t>
            </a:r>
          </a:p>
          <a:p>
            <a:endParaRPr lang="en-US" dirty="0"/>
          </a:p>
          <a:p>
            <a:r>
              <a:rPr lang="en-US" dirty="0"/>
              <a:t>Narrative, no taboo subjects, unbalanced protagonists, irony, </a:t>
            </a:r>
          </a:p>
          <a:p>
            <a:r>
              <a:rPr lang="en-US" dirty="0"/>
              <a:t>free verse, mental disorders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Robert Lowell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studied poetry with Robert Penn </a:t>
            </a:r>
          </a:p>
          <a:p>
            <a:r>
              <a:rPr lang="en-US" dirty="0"/>
              <a:t>Warren and </a:t>
            </a:r>
            <a:r>
              <a:rPr lang="en-US" dirty="0" err="1"/>
              <a:t>Cleanth</a:t>
            </a:r>
            <a:r>
              <a:rPr lang="en-US" dirty="0"/>
              <a:t> Brooks </a:t>
            </a:r>
          </a:p>
          <a:p>
            <a:r>
              <a:rPr lang="en-US" dirty="0"/>
              <a:t>under John Crowe Ransom</a:t>
            </a:r>
          </a:p>
          <a:p>
            <a:endParaRPr lang="en-US" dirty="0"/>
          </a:p>
          <a:p>
            <a:r>
              <a:rPr lang="en-US" dirty="0"/>
              <a:t>Works: </a:t>
            </a:r>
            <a:r>
              <a:rPr lang="en-US" i="1" dirty="0"/>
              <a:t>Land of Unlikeness,</a:t>
            </a:r>
          </a:p>
          <a:p>
            <a:r>
              <a:rPr lang="en-US" i="1" dirty="0"/>
              <a:t> Lord </a:t>
            </a:r>
            <a:r>
              <a:rPr lang="en-US" i="1" dirty="0" err="1"/>
              <a:t>Weary's</a:t>
            </a:r>
            <a:r>
              <a:rPr lang="en-US" i="1" dirty="0"/>
              <a:t> Castle</a:t>
            </a:r>
            <a:r>
              <a:rPr lang="en-US" dirty="0"/>
              <a:t> , </a:t>
            </a:r>
            <a:r>
              <a:rPr lang="en-US" i="1" dirty="0"/>
              <a:t>Life Studies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GB" dirty="0"/>
              <a:t> </a:t>
            </a:r>
            <a:endParaRPr lang="cs-CZ" dirty="0"/>
          </a:p>
        </p:txBody>
      </p:sp>
      <p:pic>
        <p:nvPicPr>
          <p:cNvPr id="4098" name="Picture 2" descr="C:\Users\Michaela\Desktop\Robert-Lowell-Quote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28" y="1916832"/>
            <a:ext cx="3830638" cy="42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0426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208</TotalTime>
  <Words>524</Words>
  <Application>Microsoft Macintosh PowerPoint</Application>
  <PresentationFormat>On-screen Show (4:3)</PresentationFormat>
  <Paragraphs>184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Lucida Sans Unicode</vt:lpstr>
      <vt:lpstr>Verdana</vt:lpstr>
      <vt:lpstr>Wingdings 2</vt:lpstr>
      <vt:lpstr>Wingdings 3</vt:lpstr>
      <vt:lpstr>Concourse</vt:lpstr>
      <vt:lpstr>American literature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literature 2</dc:title>
  <dc:creator>Michaela Weiß</dc:creator>
  <cp:lastModifiedBy>Michaela Weiss</cp:lastModifiedBy>
  <cp:revision>13</cp:revision>
  <dcterms:created xsi:type="dcterms:W3CDTF">2013-04-28T13:29:04Z</dcterms:created>
  <dcterms:modified xsi:type="dcterms:W3CDTF">2018-06-05T09:33:07Z</dcterms:modified>
</cp:coreProperties>
</file>