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66" r:id="rId9"/>
    <p:sldId id="269" r:id="rId10"/>
    <p:sldId id="270" r:id="rId11"/>
    <p:sldId id="268" r:id="rId12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5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0"/>
                <a:gd name="T16" fmla="*/ 0 h 1753"/>
                <a:gd name="T17" fmla="*/ 670 w 670"/>
                <a:gd name="T18" fmla="*/ 1753 h 17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F90D-5D16-447B-80B7-EDAF4D3C6028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B585-A808-4E3C-8C78-BD50E2BB1E7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1E4D-49CF-4562-9952-8B8A67CDE577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AB11-AE1B-4194-ABB9-D01493F9550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4F8F-3A69-4DC7-A1B9-4819D241B995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AB70-67D3-4CBC-8778-DFA470E0DE3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0827-C87C-4FB8-BCB9-A88DA074FC53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3AC9257-CBCE-4045-BE7A-7622419E0F8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9B9-6E77-4F51-BDFE-DB5FB222344A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0C12E-8C22-48BB-9430-42DC79DC402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2158-E366-4BF9-A860-869445B83504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FEE78E6-713E-42CA-A69E-7A40236836C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5003-904E-410A-969A-155E387D8EF8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B161D9-7037-4AF5-B1EB-902B164E9D1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C575-B171-4B48-8D4D-3245F95EAF22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118B-0C6A-4DEF-A5FB-E8848F2181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C495-408B-465F-AA4F-CB224304558E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F01AC-8CF3-4A72-B8CA-F51A912F34C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E708-01CF-4C2F-BD0F-AF2CC3E01779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fld id="{9CBEDB7C-3291-4341-96CC-913910DD657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D3F0-4C41-47E4-8C41-7B2E2A3F08A1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6EF6A-6517-48BB-9C50-CBF152B3B8D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2179-87B8-4DFA-ACB6-764EB81FB403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99C30-9A50-4C78-8EAB-4C8EF6ABACB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6418-B5C3-4CAF-917F-8E7B31D522F4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80CCC-3228-4622-82A8-C1941C95793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71CD-E94B-4C8E-A374-01A9559A6FEE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7CFA8-14BB-47A8-B03D-A7EC7BA66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7C5C-80E7-436A-A793-5E7FBD3D539C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52C89-0A64-4563-9439-508BE6916E9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DD46-D261-413D-82FE-8591F9CF6A75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6605-BC64-4EAB-907F-9E64E6CD7A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A718-937F-45FD-8CC9-EFBD342A94D1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6404-7A79-4133-94E5-8BE6B847420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7"/>
                <a:gd name="T16" fmla="*/ 0 h 3357"/>
                <a:gd name="T17" fmla="*/ 707 w 707"/>
                <a:gd name="T18" fmla="*/ 3357 h 3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F6F23ED-A0E8-46B1-ACE5-37101B42540F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fld id="{38EBF74D-90CF-49C5-B011-0318312A7E8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73" r:id="rId12"/>
    <p:sldLayoutId id="2147483761" r:id="rId13"/>
    <p:sldLayoutId id="2147483774" r:id="rId14"/>
    <p:sldLayoutId id="2147483760" r:id="rId15"/>
    <p:sldLayoutId id="2147483759" r:id="rId16"/>
    <p:sldLayoutId id="2147483758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pPr marL="762000" indent="-762000" eaLnBrk="1" hangingPunct="1"/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5. </a:t>
            </a:r>
            <a:r>
              <a:rPr lang="cs-CZ" altLang="cs-CZ" sz="5400" b="1" dirty="0" err="1" smtClean="0">
                <a:ln>
                  <a:noFill/>
                </a:ln>
                <a:latin typeface="Arial" charset="0"/>
              </a:rPr>
              <a:t>Patti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 </a:t>
            </a:r>
            <a:r>
              <a:rPr lang="cs-CZ" altLang="cs-CZ" sz="5400" b="1" dirty="0" err="1" smtClean="0">
                <a:ln>
                  <a:noFill/>
                </a:ln>
                <a:latin typeface="Arial" charset="0"/>
              </a:rPr>
              <a:t>Smith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/>
            </a:r>
            <a:br>
              <a:rPr lang="cs-CZ" altLang="cs-CZ" sz="5400" b="1" dirty="0" smtClean="0">
                <a:ln>
                  <a:noFill/>
                </a:ln>
                <a:latin typeface="Arial" charset="0"/>
              </a:rPr>
            </a:b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(</a:t>
            </a:r>
            <a:r>
              <a:rPr lang="cs-CZ" altLang="cs-CZ" sz="5400" b="1" dirty="0" err="1" smtClean="0">
                <a:ln>
                  <a:noFill/>
                </a:ln>
                <a:latin typeface="Arial" charset="0"/>
              </a:rPr>
              <a:t>born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 </a:t>
            </a: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19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46</a:t>
            </a: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)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 </a:t>
            </a:r>
            <a:endParaRPr lang="en-GB" altLang="cs-CZ" sz="5400" b="1" dirty="0" smtClean="0">
              <a:ln>
                <a:noFill/>
              </a:ln>
              <a:latin typeface="Arial" charset="0"/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n>
                <a:noFill/>
              </a:ln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341438" y="1670050"/>
            <a:ext cx="10018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   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Brace yourself for bitter flack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a life sublime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labyrinth of riches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Never shall unwind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threads that bind the pilgrim's sack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Are stitched into the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Blakean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back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 throw off your stupid cloak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Embrace all that you fear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joy will conquer all despair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my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Blakean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year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cs-CZ" b="1" smtClean="0">
                <a:ln>
                  <a:noFill/>
                </a:ln>
              </a:rPr>
              <a:t>Study questions</a:t>
            </a:r>
            <a:endParaRPr lang="cs-CZ" altLang="cs-CZ" b="1" smtClean="0">
              <a:ln>
                <a:noFill/>
              </a:ln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GB" dirty="0" smtClean="0"/>
              <a:t>Which two human emotions seem to be at conflict in these lyrics?</a:t>
            </a:r>
            <a:endParaRPr lang="cs-CZ" dirty="0" smtClean="0"/>
          </a:p>
          <a:p>
            <a:pPr lvl="0"/>
            <a:r>
              <a:rPr lang="en-GB" dirty="0" smtClean="0"/>
              <a:t>What kind of journey is being described by the </a:t>
            </a:r>
            <a:r>
              <a:rPr lang="cs-CZ" dirty="0" smtClean="0"/>
              <a:t>text</a:t>
            </a:r>
            <a:r>
              <a:rPr lang="en-GB" dirty="0" smtClean="0"/>
              <a:t>?</a:t>
            </a:r>
            <a:endParaRPr lang="cs-CZ" dirty="0" smtClean="0"/>
          </a:p>
          <a:p>
            <a:pPr lvl="0"/>
            <a:r>
              <a:rPr lang="en-GB" dirty="0" smtClean="0"/>
              <a:t>How do the references to Blake affect the mood of the </a:t>
            </a:r>
            <a:r>
              <a:rPr lang="cs-CZ" dirty="0" smtClean="0"/>
              <a:t>poem</a:t>
            </a:r>
            <a:r>
              <a:rPr lang="en-GB" dirty="0" smtClean="0"/>
              <a:t>?</a:t>
            </a:r>
            <a:endParaRPr lang="cs-CZ" dirty="0" smtClean="0"/>
          </a:p>
          <a:p>
            <a:pPr lvl="0"/>
            <a:r>
              <a:rPr lang="en-GB" dirty="0" smtClean="0"/>
              <a:t>What is the significance of time within the </a:t>
            </a:r>
            <a:r>
              <a:rPr lang="cs-CZ" dirty="0" smtClean="0"/>
              <a:t>poem</a:t>
            </a:r>
            <a:r>
              <a:rPr lang="en-GB" dirty="0" smtClean="0"/>
              <a:t>’s framework?</a:t>
            </a:r>
            <a:endParaRPr lang="cs-CZ" dirty="0" smtClean="0"/>
          </a:p>
          <a:p>
            <a:pPr lvl="0"/>
            <a:r>
              <a:rPr lang="en-GB" dirty="0" smtClean="0"/>
              <a:t>How do the images of clothing and the lack of thereof bear on the song’s ultimate message?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312803" y="321784"/>
            <a:ext cx="10018712" cy="1752600"/>
          </a:xfrm>
        </p:spPr>
        <p:txBody>
          <a:bodyPr/>
          <a:lstStyle/>
          <a:p>
            <a:pPr eaLnBrk="1" hangingPunct="1"/>
            <a:r>
              <a:rPr lang="en-US" altLang="cs-CZ" b="1" dirty="0" smtClean="0">
                <a:ln>
                  <a:noFill/>
                </a:ln>
              </a:rPr>
              <a:t>General in</a:t>
            </a:r>
            <a:r>
              <a:rPr lang="cs-CZ" altLang="cs-CZ" b="1" dirty="0" smtClean="0">
                <a:ln>
                  <a:noFill/>
                </a:ln>
              </a:rPr>
              <a:t>t</a:t>
            </a:r>
            <a:r>
              <a:rPr lang="en-US" altLang="cs-CZ" b="1" dirty="0" err="1" smtClean="0">
                <a:ln>
                  <a:noFill/>
                </a:ln>
              </a:rPr>
              <a:t>ro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475686" y="2296064"/>
            <a:ext cx="10018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/>
              <a:t>Patti</a:t>
            </a:r>
            <a:r>
              <a:rPr lang="cs-CZ" dirty="0" smtClean="0"/>
              <a:t> </a:t>
            </a:r>
            <a:r>
              <a:rPr lang="en-GB" dirty="0" smtClean="0"/>
              <a:t>Smith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en-GB" dirty="0" smtClean="0"/>
              <a:t>born </a:t>
            </a:r>
            <a:r>
              <a:rPr lang="en-GB" dirty="0" smtClean="0"/>
              <a:t>in Chicago on December 30, </a:t>
            </a:r>
            <a:r>
              <a:rPr lang="en-GB" dirty="0" smtClean="0"/>
              <a:t>1946</a:t>
            </a: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Punk </a:t>
            </a:r>
            <a:r>
              <a:rPr lang="en-GB" dirty="0" smtClean="0"/>
              <a:t>rock's poet laureate</a:t>
            </a:r>
            <a:endParaRPr lang="en-GB" alt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en-GB" dirty="0" smtClean="0"/>
              <a:t>ranks </a:t>
            </a:r>
            <a:r>
              <a:rPr lang="en-GB" dirty="0" smtClean="0"/>
              <a:t>among the most influential female rock &amp; rollers of all </a:t>
            </a:r>
            <a:r>
              <a:rPr lang="en-GB" dirty="0" smtClean="0"/>
              <a:t>time</a:t>
            </a: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Ambitious, unconventional, and challenging, Smith's music was hailed as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the </a:t>
            </a:r>
            <a:r>
              <a:rPr lang="en-GB" dirty="0" smtClean="0"/>
              <a:t>most exciting </a:t>
            </a:r>
            <a:r>
              <a:rPr lang="en-GB" dirty="0" smtClean="0"/>
              <a:t>fusion</a:t>
            </a:r>
            <a:r>
              <a:rPr lang="cs-CZ" dirty="0" smtClean="0"/>
              <a:t>s</a:t>
            </a:r>
            <a:r>
              <a:rPr lang="en-GB" dirty="0" smtClean="0"/>
              <a:t> </a:t>
            </a:r>
            <a:r>
              <a:rPr lang="en-GB" dirty="0" smtClean="0"/>
              <a:t>of rock and </a:t>
            </a:r>
            <a:r>
              <a:rPr lang="en-GB" dirty="0" smtClean="0"/>
              <a:t>poetry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n-GB" dirty="0" smtClean="0"/>
              <a:t>he </a:t>
            </a:r>
            <a:r>
              <a:rPr lang="en-GB" dirty="0" smtClean="0"/>
              <a:t>obliterated the expectations of what was possible for women in rock, and stretched the boundaries of how </a:t>
            </a:r>
            <a:r>
              <a:rPr lang="en-GB" dirty="0" smtClean="0"/>
              <a:t>artists </a:t>
            </a:r>
            <a:r>
              <a:rPr lang="en-GB" dirty="0" smtClean="0"/>
              <a:t>of any gender could express </a:t>
            </a:r>
            <a:r>
              <a:rPr lang="en-GB" dirty="0" smtClean="0"/>
              <a:t>themselves</a:t>
            </a:r>
            <a:endParaRPr lang="cs-CZ" dirty="0" smtClean="0"/>
          </a:p>
          <a:p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411288" y="354013"/>
            <a:ext cx="10018712" cy="1752600"/>
          </a:xfrm>
        </p:spPr>
        <p:txBody>
          <a:bodyPr/>
          <a:lstStyle/>
          <a:p>
            <a:pPr eaLnBrk="1" hangingPunct="1"/>
            <a:r>
              <a:rPr lang="cs-CZ" altLang="cs-CZ" b="1" dirty="0" err="1" smtClean="0">
                <a:ln>
                  <a:noFill/>
                </a:ln>
              </a:rPr>
              <a:t>Early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albums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In late 1975 she released her debut album, </a:t>
            </a:r>
            <a:r>
              <a:rPr lang="en-GB" i="1" dirty="0" smtClean="0"/>
              <a:t>Horses</a:t>
            </a:r>
            <a:r>
              <a:rPr lang="en-GB" dirty="0" smtClean="0"/>
              <a:t>, which was essentially the first art-punk </a:t>
            </a:r>
            <a:r>
              <a:rPr lang="en-GB" dirty="0" smtClean="0"/>
              <a:t>album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Rapturously received by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fans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critics</a:t>
            </a:r>
            <a:r>
              <a:rPr lang="en-GB" dirty="0" smtClean="0"/>
              <a:t> 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The 1976 follow-up, Radio Ethiopia, was credited to the Patti Smith Group, and placed some of Smith's most straightforward rock songs 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During </a:t>
            </a:r>
            <a:r>
              <a:rPr lang="en-GB" dirty="0" err="1" smtClean="0"/>
              <a:t>th</a:t>
            </a:r>
            <a:r>
              <a:rPr lang="cs-CZ" dirty="0" err="1" smtClean="0"/>
              <a:t>is</a:t>
            </a:r>
            <a:r>
              <a:rPr lang="en-GB" dirty="0" smtClean="0"/>
              <a:t> </a:t>
            </a:r>
            <a:r>
              <a:rPr lang="en-GB" dirty="0" smtClean="0"/>
              <a:t>period, she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en-GB" dirty="0" smtClean="0"/>
              <a:t>wrote </a:t>
            </a:r>
            <a:r>
              <a:rPr lang="en-GB" dirty="0" smtClean="0"/>
              <a:t>a book of poetry titled</a:t>
            </a:r>
            <a:r>
              <a:rPr lang="en-GB" i="1" dirty="0" smtClean="0"/>
              <a:t> </a:t>
            </a:r>
            <a:r>
              <a:rPr lang="en-GB" i="1" dirty="0" smtClean="0"/>
              <a:t>Babel</a:t>
            </a:r>
            <a:endParaRPr lang="cs-CZ" i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She returned to recording in 1978 with </a:t>
            </a:r>
            <a:r>
              <a:rPr lang="en-GB" i="1" dirty="0" smtClean="0"/>
              <a:t>Easter</a:t>
            </a:r>
            <a:r>
              <a:rPr lang="en-GB" dirty="0" smtClean="0"/>
              <a:t>, a more accessible nod in the direction of album rock radio, which featured Smith's writing collaboration with Bruce Springsteen, "Because the Night</a:t>
            </a:r>
            <a:r>
              <a:rPr lang="en-GB" dirty="0" smtClean="0"/>
              <a:t>.„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1979's Wave found Smith's sound becoming increasingly polished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 smtClean="0">
                <a:ln>
                  <a:noFill/>
                </a:ln>
              </a:rPr>
              <a:t>The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quiet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years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9808" y="1945017"/>
            <a:ext cx="10018712" cy="3492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cs-CZ" dirty="0" smtClean="0"/>
              <a:t>I</a:t>
            </a:r>
            <a:r>
              <a:rPr lang="en-GB" dirty="0" smtClean="0"/>
              <a:t>n </a:t>
            </a:r>
            <a:r>
              <a:rPr lang="en-GB" dirty="0" smtClean="0"/>
              <a:t>1980, and Smith retired to a life of domesticity near Detroit, raising two children with her </a:t>
            </a:r>
            <a:r>
              <a:rPr lang="en-GB" dirty="0" smtClean="0"/>
              <a:t>husband</a:t>
            </a:r>
            <a:r>
              <a:rPr lang="cs-CZ" dirty="0" smtClean="0"/>
              <a:t> Fred </a:t>
            </a:r>
            <a:r>
              <a:rPr lang="cs-CZ" dirty="0" err="1" smtClean="0"/>
              <a:t>Smith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In 1988, Smith re-emerged for a one-off album, Dream of Life, on which Fred co-wrote all the material and also played </a:t>
            </a:r>
            <a:r>
              <a:rPr lang="en-GB" dirty="0" smtClean="0"/>
              <a:t>guitar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However</a:t>
            </a:r>
            <a:r>
              <a:rPr lang="en-GB" dirty="0" smtClean="0"/>
              <a:t>, it wasn't intended to establish a full-fledged comeback, and Smith disappeared from music again following its </a:t>
            </a:r>
            <a:r>
              <a:rPr lang="en-GB" dirty="0" smtClean="0"/>
              <a:t>release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She continued to write, however, completing a poetry collection called </a:t>
            </a:r>
            <a:r>
              <a:rPr lang="en-GB" i="1" dirty="0" smtClean="0"/>
              <a:t>Woolgathering</a:t>
            </a:r>
            <a:r>
              <a:rPr lang="en-GB" dirty="0" smtClean="0"/>
              <a:t> (among other projects), and gave occasional readings</a:t>
            </a:r>
            <a:endParaRPr lang="en-US" altLang="cs-CZ" dirty="0" smtClean="0"/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b="1" dirty="0" smtClean="0">
                <a:ln>
                  <a:noFill/>
                </a:ln>
              </a:rPr>
              <a:t>The </a:t>
            </a:r>
            <a:r>
              <a:rPr lang="cs-CZ" altLang="cs-CZ" b="1" dirty="0" err="1" smtClean="0">
                <a:ln>
                  <a:noFill/>
                </a:ln>
              </a:rPr>
              <a:t>years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of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grief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and</a:t>
            </a:r>
            <a:r>
              <a:rPr lang="cs-CZ" altLang="cs-CZ" b="1" dirty="0" smtClean="0">
                <a:ln>
                  <a:noFill/>
                </a:ln>
              </a:rPr>
              <a:t> comeback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3" y="2070100"/>
            <a:ext cx="10018712" cy="31242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Sadly, in the span of a few years, Smith lost some of her closest </a:t>
            </a:r>
            <a:r>
              <a:rPr lang="en-GB" dirty="0" smtClean="0"/>
              <a:t>associates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her </a:t>
            </a:r>
            <a:r>
              <a:rPr lang="cs-CZ" dirty="0" err="1" smtClean="0"/>
              <a:t>husband</a:t>
            </a:r>
            <a:r>
              <a:rPr lang="cs-CZ" dirty="0" smtClean="0"/>
              <a:t> Fred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Todd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cs-CZ" dirty="0" smtClean="0"/>
              <a:t>G</a:t>
            </a:r>
            <a:r>
              <a:rPr lang="en-GB" dirty="0" err="1" smtClean="0"/>
              <a:t>rief</a:t>
            </a:r>
            <a:r>
              <a:rPr lang="en-GB" dirty="0" smtClean="0"/>
              <a:t>-stricken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dirty="0" smtClean="0"/>
              <a:t>Smith returned to performing as a means of therapy, and re-formed the Patti Smith </a:t>
            </a:r>
            <a:r>
              <a:rPr lang="en-GB" dirty="0" smtClean="0"/>
              <a:t>Group</a:t>
            </a:r>
            <a:endParaRPr lang="en-US" alt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In 1996, the group entered the studio and recorded </a:t>
            </a:r>
            <a:r>
              <a:rPr lang="en-GB" i="1" dirty="0" smtClean="0"/>
              <a:t>Gone </a:t>
            </a:r>
            <a:r>
              <a:rPr lang="en-GB" i="1" dirty="0" smtClean="0"/>
              <a:t>Again</a:t>
            </a:r>
            <a:r>
              <a:rPr lang="cs-CZ" dirty="0" smtClean="0"/>
              <a:t>, </a:t>
            </a:r>
            <a:r>
              <a:rPr lang="cs-CZ" dirty="0" err="1" smtClean="0"/>
              <a:t>an</a:t>
            </a:r>
            <a:r>
              <a:rPr lang="cs-CZ" dirty="0" smtClean="0"/>
              <a:t> album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en-GB" dirty="0" smtClean="0"/>
              <a:t>took a stronger, more optimistic tone than might have been expected, and was well received 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Following closely on its heels, </a:t>
            </a:r>
            <a:r>
              <a:rPr lang="en-GB" i="1" dirty="0" smtClean="0"/>
              <a:t>Peace and Noise </a:t>
            </a:r>
            <a:r>
              <a:rPr lang="en-GB" dirty="0" smtClean="0"/>
              <a:t>appeared in 1997 and earned a Grammy nomination for the track "1959"; a much darker affair than its predecessor, it took into account the deaths of two more of Smith's inspirations, Allen Ginsberg and William S. Burroughs</a:t>
            </a:r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351652" y="0"/>
            <a:ext cx="10018713" cy="1752601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n>
                  <a:noFill/>
                </a:ln>
              </a:rPr>
              <a:t>T</a:t>
            </a:r>
            <a:r>
              <a:rPr lang="en-US" altLang="cs-CZ" b="1" dirty="0" smtClean="0">
                <a:ln>
                  <a:noFill/>
                </a:ln>
              </a:rPr>
              <a:t>he </a:t>
            </a:r>
            <a:r>
              <a:rPr lang="cs-CZ" altLang="cs-CZ" b="1" dirty="0" err="1" smtClean="0">
                <a:ln>
                  <a:noFill/>
                </a:ln>
              </a:rPr>
              <a:t>later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albums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3" y="1930400"/>
            <a:ext cx="10018712" cy="3124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Smith returned in 2000 with Gung Ho, the most aggressive-sounding and socially conscious album of her comeback; the song "Glitter in Their Eyes" also earned her a second Grammy nomination.</a:t>
            </a:r>
            <a:endParaRPr lang="cs-CZ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err="1" smtClean="0"/>
              <a:t>She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continued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</a:t>
            </a:r>
            <a:r>
              <a:rPr lang="cs-CZ" altLang="cs-CZ" dirty="0" smtClean="0"/>
              <a:t> </a:t>
            </a:r>
            <a:r>
              <a:rPr lang="cs-CZ" altLang="cs-CZ" i="1" dirty="0" err="1" smtClean="0"/>
              <a:t>Trampin</a:t>
            </a:r>
            <a:r>
              <a:rPr lang="cs-CZ" altLang="cs-CZ" i="1" dirty="0" smtClean="0"/>
              <a:t>, </a:t>
            </a:r>
            <a:r>
              <a:rPr lang="cs-CZ" altLang="cs-CZ" dirty="0" err="1" smtClean="0"/>
              <a:t>containing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brilliant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tracks</a:t>
            </a:r>
            <a:r>
              <a:rPr lang="cs-CZ" altLang="cs-CZ" dirty="0" smtClean="0"/>
              <a:t> ´In my </a:t>
            </a:r>
            <a:r>
              <a:rPr lang="cs-CZ" altLang="cs-CZ" dirty="0" err="1" smtClean="0"/>
              <a:t>Blakean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Year</a:t>
            </a:r>
            <a:r>
              <a:rPr lang="cs-CZ" altLang="cs-CZ" dirty="0" smtClean="0"/>
              <a:t>´, </a:t>
            </a:r>
            <a:r>
              <a:rPr lang="cs-CZ" altLang="cs-CZ" dirty="0" err="1" smtClean="0"/>
              <a:t>celebrating</a:t>
            </a:r>
            <a:r>
              <a:rPr lang="cs-CZ" altLang="cs-CZ" dirty="0" smtClean="0"/>
              <a:t> her </a:t>
            </a:r>
            <a:r>
              <a:rPr lang="cs-CZ" altLang="cs-CZ" dirty="0" err="1" smtClean="0"/>
              <a:t>favourite</a:t>
            </a:r>
            <a:r>
              <a:rPr lang="cs-CZ" altLang="cs-CZ" dirty="0" smtClean="0"/>
              <a:t> poet,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´</a:t>
            </a:r>
            <a:r>
              <a:rPr lang="cs-CZ" altLang="cs-CZ" dirty="0" err="1" smtClean="0"/>
              <a:t>Radio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Baghdad</a:t>
            </a:r>
            <a:r>
              <a:rPr lang="cs-CZ" altLang="cs-CZ" dirty="0" smtClean="0"/>
              <a:t>´,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angry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artistic</a:t>
            </a:r>
            <a:r>
              <a:rPr lang="cs-CZ" altLang="cs-CZ" dirty="0" smtClean="0"/>
              <a:t> response to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US </a:t>
            </a:r>
            <a:r>
              <a:rPr lang="cs-CZ" altLang="cs-CZ" dirty="0" err="1" smtClean="0"/>
              <a:t>military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intervention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Iraq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under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Bush </a:t>
            </a:r>
            <a:r>
              <a:rPr lang="cs-CZ" altLang="cs-CZ" dirty="0" err="1" smtClean="0"/>
              <a:t>administration</a:t>
            </a:r>
            <a:endParaRPr lang="en-GB" altLang="cs-CZ" dirty="0" smtClean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smtClean="0"/>
              <a:t>Her last </a:t>
            </a:r>
            <a:r>
              <a:rPr lang="cs-CZ" altLang="cs-CZ" dirty="0" err="1" smtClean="0"/>
              <a:t>release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date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2012 album </a:t>
            </a:r>
            <a:r>
              <a:rPr lang="cs-CZ" altLang="cs-CZ" i="1" dirty="0" err="1" smtClean="0"/>
              <a:t>Banga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another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collection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culturally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historically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politically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conscious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songs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1499709" y="988174"/>
            <a:ext cx="10018712" cy="1752600"/>
          </a:xfrm>
        </p:spPr>
        <p:txBody>
          <a:bodyPr/>
          <a:lstStyle/>
          <a:p>
            <a:r>
              <a:rPr lang="en-US" b="1" dirty="0" smtClean="0">
                <a:ln>
                  <a:noFill/>
                </a:ln>
              </a:rPr>
              <a:t>Legacy</a:t>
            </a:r>
            <a:endParaRPr lang="cs-CZ" b="1" dirty="0" smtClean="0">
              <a:ln>
                <a:noFill/>
              </a:ln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err="1" smtClean="0"/>
              <a:t>Patti</a:t>
            </a:r>
            <a:r>
              <a:rPr lang="cs-CZ" dirty="0" smtClean="0"/>
              <a:t> </a:t>
            </a:r>
            <a:r>
              <a:rPr lang="cs-CZ" dirty="0" err="1" smtClean="0"/>
              <a:t>Smith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hugely</a:t>
            </a:r>
            <a:r>
              <a:rPr lang="cs-CZ" dirty="0" smtClean="0"/>
              <a:t> </a:t>
            </a:r>
            <a:r>
              <a:rPr lang="cs-CZ" dirty="0" err="1" smtClean="0"/>
              <a:t>influential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as a </a:t>
            </a:r>
            <a:r>
              <a:rPr lang="cs-CZ" dirty="0" err="1" smtClean="0"/>
              <a:t>musician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poet</a:t>
            </a:r>
            <a:endParaRPr lang="en-US" dirty="0" smtClean="0"/>
          </a:p>
          <a:p>
            <a:r>
              <a:rPr lang="cs-CZ" dirty="0" smtClean="0"/>
              <a:t>Her </a:t>
            </a:r>
            <a:r>
              <a:rPr lang="cs-CZ" dirty="0" err="1" smtClean="0"/>
              <a:t>art</a:t>
            </a:r>
            <a:r>
              <a:rPr lang="cs-CZ" dirty="0" smtClean="0"/>
              <a:t> has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addressed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artists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elderly</a:t>
            </a:r>
            <a:r>
              <a:rPr lang="cs-CZ" dirty="0" smtClean="0"/>
              <a:t> lady, </a:t>
            </a:r>
            <a:r>
              <a:rPr lang="cs-CZ" dirty="0" err="1" smtClean="0"/>
              <a:t>Patti</a:t>
            </a:r>
            <a:r>
              <a:rPr lang="cs-CZ" dirty="0" smtClean="0"/>
              <a:t> </a:t>
            </a:r>
            <a:r>
              <a:rPr lang="cs-CZ" dirty="0" err="1" smtClean="0"/>
              <a:t>Smith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on </a:t>
            </a:r>
            <a:r>
              <a:rPr lang="cs-CZ" dirty="0" err="1" smtClean="0"/>
              <a:t>stage</a:t>
            </a:r>
            <a:r>
              <a:rPr lang="cs-CZ" dirty="0" smtClean="0"/>
              <a:t>, </a:t>
            </a:r>
            <a:r>
              <a:rPr lang="cs-CZ" dirty="0" err="1" smtClean="0"/>
              <a:t>still</a:t>
            </a:r>
            <a:r>
              <a:rPr lang="cs-CZ" dirty="0" smtClean="0"/>
              <a:t> has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to </a:t>
            </a:r>
            <a:r>
              <a:rPr lang="cs-CZ" dirty="0" err="1" smtClean="0"/>
              <a:t>inspire</a:t>
            </a:r>
            <a:r>
              <a:rPr lang="cs-CZ" dirty="0" smtClean="0"/>
              <a:t>, </a:t>
            </a:r>
            <a:r>
              <a:rPr lang="cs-CZ" dirty="0" err="1" smtClean="0"/>
              <a:t>move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provoke</a:t>
            </a:r>
            <a:r>
              <a:rPr lang="cs-CZ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423988" y="0"/>
            <a:ext cx="10018712" cy="1752600"/>
          </a:xfrm>
        </p:spPr>
        <p:txBody>
          <a:bodyPr/>
          <a:lstStyle/>
          <a:p>
            <a:pPr eaLnBrk="1" hangingPunct="1"/>
            <a:r>
              <a:rPr lang="en-US" altLang="cs-CZ" b="1" smtClean="0">
                <a:ln>
                  <a:noFill/>
                </a:ln>
              </a:rPr>
              <a:t>Example</a:t>
            </a:r>
            <a:endParaRPr lang="cs-CZ" altLang="cs-CZ" b="1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13" y="2514600"/>
            <a:ext cx="10018712" cy="3124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9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cs-CZ" sz="49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4900" b="1" dirty="0" smtClean="0">
                <a:latin typeface="Times New Roman" pitchFamily="18" charset="0"/>
                <a:cs typeface="Times New Roman" pitchFamily="18" charset="0"/>
              </a:rPr>
              <a:t>In My </a:t>
            </a:r>
            <a:r>
              <a:rPr lang="en-GB" sz="4900" b="1" dirty="0" err="1" smtClean="0">
                <a:latin typeface="Times New Roman" pitchFamily="18" charset="0"/>
                <a:cs typeface="Times New Roman" pitchFamily="18" charset="0"/>
              </a:rPr>
              <a:t>Blakean</a:t>
            </a:r>
            <a:r>
              <a:rPr lang="en-GB" sz="4900" b="1" dirty="0" smtClean="0">
                <a:latin typeface="Times New Roman" pitchFamily="18" charset="0"/>
                <a:cs typeface="Times New Roman" pitchFamily="18" charset="0"/>
              </a:rPr>
              <a:t> Year</a:t>
            </a:r>
            <a:endParaRPr lang="cs-CZ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4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In my </a:t>
            </a:r>
            <a:r>
              <a:rPr lang="en-GB" sz="4900" dirty="0" err="1" smtClean="0">
                <a:latin typeface="Times New Roman" pitchFamily="18" charset="0"/>
                <a:cs typeface="Times New Roman" pitchFamily="18" charset="0"/>
              </a:rPr>
              <a:t>Blakean</a:t>
            </a: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 year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I was so disposed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Toward a mission yet unclear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Advancing pole by pole 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Fortune breathed into my ear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Mouthed a simple ode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One road is paved in gold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One road is just a road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In my </a:t>
            </a:r>
            <a:r>
              <a:rPr lang="en-GB" sz="4900" dirty="0" err="1" smtClean="0">
                <a:latin typeface="Times New Roman" pitchFamily="18" charset="0"/>
                <a:cs typeface="Times New Roman" pitchFamily="18" charset="0"/>
              </a:rPr>
              <a:t>Blakean</a:t>
            </a: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 year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Such a woeful schism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The pain of our existence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Was not as I envisioned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Boots that trudged from track to track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Worn down to the sole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One road is paved in gold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>One road is just a road</a:t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cs-CZ" sz="2000" dirty="0" smtClean="0"/>
              <a:t/>
            </a:r>
            <a:br>
              <a:rPr lang="en-GB" altLang="cs-CZ" sz="2000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sz="600" dirty="0" smtClean="0"/>
              <a:t/>
            </a:r>
            <a:br>
              <a:rPr lang="en-GB" altLang="cs-CZ" sz="600" dirty="0" smtClean="0"/>
            </a:br>
            <a:endParaRPr lang="cs-CZ" altLang="cs-CZ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n>
                <a:noFill/>
              </a:ln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239838" y="1873250"/>
            <a:ext cx="10018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GB" altLang="cs-CZ" sz="1800" dirty="0" smtClean="0"/>
              <a:t>     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     </a:t>
            </a:r>
            <a:r>
              <a:rPr lang="en-GB" altLang="cs-CZ" sz="1800" dirty="0" smtClean="0"/>
              <a:t> </a:t>
            </a:r>
            <a:r>
              <a:rPr lang="en-GB" dirty="0" smtClean="0"/>
              <a:t>Boots that tread from track to track</a:t>
            </a:r>
            <a:br>
              <a:rPr lang="en-GB" dirty="0" smtClean="0"/>
            </a:br>
            <a:r>
              <a:rPr lang="en-GB" dirty="0" smtClean="0"/>
              <a:t>Worn down to the sole</a:t>
            </a:r>
            <a:br>
              <a:rPr lang="en-GB" dirty="0" smtClean="0"/>
            </a:br>
            <a:r>
              <a:rPr lang="en-GB" dirty="0" smtClean="0"/>
              <a:t>One road is paved in gold</a:t>
            </a:r>
            <a:br>
              <a:rPr lang="en-GB" dirty="0" smtClean="0"/>
            </a:br>
            <a:r>
              <a:rPr lang="en-GB" dirty="0" smtClean="0"/>
              <a:t>One road is just a road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my </a:t>
            </a:r>
            <a:r>
              <a:rPr lang="en-GB" dirty="0" err="1" smtClean="0"/>
              <a:t>Blakean</a:t>
            </a:r>
            <a:r>
              <a:rPr lang="en-GB" dirty="0" smtClean="0"/>
              <a:t> year </a:t>
            </a:r>
            <a:br>
              <a:rPr lang="en-GB" dirty="0" smtClean="0"/>
            </a:br>
            <a:r>
              <a:rPr lang="en-GB" dirty="0" smtClean="0"/>
              <a:t>Temptation but a hiss</a:t>
            </a:r>
            <a:br>
              <a:rPr lang="en-GB" dirty="0" smtClean="0"/>
            </a:br>
            <a:r>
              <a:rPr lang="en-GB" dirty="0" smtClean="0"/>
              <a:t>Just a shallow spear</a:t>
            </a:r>
            <a:br>
              <a:rPr lang="en-GB" dirty="0" smtClean="0"/>
            </a:br>
            <a:r>
              <a:rPr lang="en-GB" dirty="0" smtClean="0"/>
              <a:t>Robed in cowardice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461</TotalTime>
  <Words>661</Words>
  <Application>Microsoft Office PowerPoint</Application>
  <PresentationFormat>Vlastní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Paralaxa</vt:lpstr>
      <vt:lpstr>5. Patti Smith (born 1946) </vt:lpstr>
      <vt:lpstr>General intro</vt:lpstr>
      <vt:lpstr>Early albums</vt:lpstr>
      <vt:lpstr>The quiet years</vt:lpstr>
      <vt:lpstr>The years of grief and comeback</vt:lpstr>
      <vt:lpstr>The later albums</vt:lpstr>
      <vt:lpstr>Legacy</vt:lpstr>
      <vt:lpstr>Example</vt:lpstr>
      <vt:lpstr>Snímek 9</vt:lpstr>
      <vt:lpstr>Snímek 10</vt:lpstr>
      <vt:lpstr>Study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Before Postmodernism: The Frankfurt School</dc:title>
  <dc:creator>Radek</dc:creator>
  <cp:lastModifiedBy>Standard</cp:lastModifiedBy>
  <cp:revision>37</cp:revision>
  <dcterms:created xsi:type="dcterms:W3CDTF">2014-12-14T09:01:03Z</dcterms:created>
  <dcterms:modified xsi:type="dcterms:W3CDTF">2019-10-01T18:50:43Z</dcterms:modified>
</cp:coreProperties>
</file>