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0" r:id="rId5"/>
    <p:sldId id="261" r:id="rId6"/>
    <p:sldId id="275" r:id="rId7"/>
    <p:sldId id="271" r:id="rId8"/>
    <p:sldId id="272" r:id="rId9"/>
    <p:sldId id="266" r:id="rId10"/>
    <p:sldId id="269" r:id="rId11"/>
    <p:sldId id="273" r:id="rId12"/>
    <p:sldId id="274" r:id="rId13"/>
    <p:sldId id="268" r:id="rId14"/>
  </p:sldIdLst>
  <p:sldSz cx="12192000" cy="6858000"/>
  <p:notesSz cx="6858000" cy="9144000"/>
  <p:defaultTextStyle>
    <a:defPPr>
      <a:defRPr lang="cs-CZ"/>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958" autoAdjust="0"/>
    <p:restoredTop sz="94673" autoAdjust="0"/>
  </p:normalViewPr>
  <p:slideViewPr>
    <p:cSldViewPr snapToGrid="0">
      <p:cViewPr varScale="1">
        <p:scale>
          <a:sx n="83" d="100"/>
          <a:sy n="83" d="100"/>
        </p:scale>
        <p:origin x="-432"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8"/>
          <p:cNvGrpSpPr>
            <a:grpSpLocks/>
          </p:cNvGrpSpPr>
          <p:nvPr/>
        </p:nvGrpSpPr>
        <p:grpSpPr bwMode="auto">
          <a:xfrm>
            <a:off x="546100" y="-4763"/>
            <a:ext cx="5014913" cy="6862763"/>
            <a:chOff x="2928938" y="-4763"/>
            <a:chExt cx="5014912" cy="6862763"/>
          </a:xfrm>
        </p:grpSpPr>
        <p:sp>
          <p:nvSpPr>
            <p:cNvPr id="5" name="Freeform 6"/>
            <p:cNvSpPr>
              <a:spLocks/>
            </p:cNvSpPr>
            <p:nvPr/>
          </p:nvSpPr>
          <p:spPr bwMode="auto">
            <a:xfrm>
              <a:off x="3367088" y="-4763"/>
              <a:ext cx="1063625" cy="2782888"/>
            </a:xfrm>
            <a:custGeom>
              <a:avLst/>
              <a:gdLst>
                <a:gd name="T0" fmla="*/ 0 w 670"/>
                <a:gd name="T1" fmla="*/ 2692400 h 1753"/>
                <a:gd name="T2" fmla="*/ 357188 w 670"/>
                <a:gd name="T3" fmla="*/ 2782888 h 1753"/>
                <a:gd name="T4" fmla="*/ 1063625 w 670"/>
                <a:gd name="T5" fmla="*/ 0 h 1753"/>
                <a:gd name="T6" fmla="*/ 682625 w 670"/>
                <a:gd name="T7" fmla="*/ 0 h 1753"/>
                <a:gd name="T8" fmla="*/ 0 w 670"/>
                <a:gd name="T9" fmla="*/ 2692400 h 1753"/>
                <a:gd name="T10" fmla="*/ 0 60000 65536"/>
                <a:gd name="T11" fmla="*/ 0 60000 65536"/>
                <a:gd name="T12" fmla="*/ 0 60000 65536"/>
                <a:gd name="T13" fmla="*/ 0 60000 65536"/>
                <a:gd name="T14" fmla="*/ 0 60000 65536"/>
                <a:gd name="T15" fmla="*/ 0 w 670"/>
                <a:gd name="T16" fmla="*/ 0 h 1753"/>
                <a:gd name="T17" fmla="*/ 670 w 670"/>
                <a:gd name="T18" fmla="*/ 1753 h 1753"/>
              </a:gdLst>
              <a:ahLst/>
              <a:cxnLst>
                <a:cxn ang="T10">
                  <a:pos x="T0" y="T1"/>
                </a:cxn>
                <a:cxn ang="T11">
                  <a:pos x="T2" y="T3"/>
                </a:cxn>
                <a:cxn ang="T12">
                  <a:pos x="T4" y="T5"/>
                </a:cxn>
                <a:cxn ang="T13">
                  <a:pos x="T6" y="T7"/>
                </a:cxn>
                <a:cxn ang="T14">
                  <a:pos x="T8" y="T9"/>
                </a:cxn>
              </a:cxnLst>
              <a:rect l="T15" t="T16" r="T17" b="T18"/>
              <a:pathLst>
                <a:path w="670" h="1753">
                  <a:moveTo>
                    <a:pt x="0" y="1696"/>
                  </a:moveTo>
                  <a:lnTo>
                    <a:pt x="225" y="1753"/>
                  </a:lnTo>
                  <a:lnTo>
                    <a:pt x="670" y="0"/>
                  </a:lnTo>
                  <a:lnTo>
                    <a:pt x="430" y="0"/>
                  </a:lnTo>
                  <a:lnTo>
                    <a:pt x="0" y="1696"/>
                  </a:lnTo>
                  <a:close/>
                </a:path>
              </a:pathLst>
            </a:custGeom>
            <a:solidFill>
              <a:schemeClr val="accent1"/>
            </a:solidFill>
            <a:ln w="9525">
              <a:noFill/>
              <a:round/>
              <a:headEnd/>
              <a:tailEnd/>
            </a:ln>
          </p:spPr>
          <p:txBody>
            <a:bodyPr/>
            <a:lstStyle/>
            <a:p>
              <a:endParaRPr lang="cs-CZ"/>
            </a:p>
          </p:txBody>
        </p:sp>
        <p:sp>
          <p:nvSpPr>
            <p:cNvPr id="6" name="Freeform 7"/>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11" name="Date Placeholder 3"/>
          <p:cNvSpPr>
            <a:spLocks noGrp="1"/>
          </p:cNvSpPr>
          <p:nvPr>
            <p:ph type="dt" sz="half" idx="10"/>
          </p:nvPr>
        </p:nvSpPr>
        <p:spPr/>
        <p:txBody>
          <a:bodyPr/>
          <a:lstStyle>
            <a:lvl1pPr>
              <a:defRPr/>
            </a:lvl1pPr>
          </a:lstStyle>
          <a:p>
            <a:pPr>
              <a:defRPr/>
            </a:pPr>
            <a:fld id="{95B4F90D-5D16-447B-80B7-EDAF4D3C6028}" type="datetimeFigureOut">
              <a:rPr lang="cs-CZ"/>
              <a:pPr>
                <a:defRPr/>
              </a:pPr>
              <a:t>02.10.2019</a:t>
            </a:fld>
            <a:endParaRPr lang="cs-CZ"/>
          </a:p>
        </p:txBody>
      </p:sp>
      <p:sp>
        <p:nvSpPr>
          <p:cNvPr id="12" name="Footer Placeholder 4"/>
          <p:cNvSpPr>
            <a:spLocks noGrp="1"/>
          </p:cNvSpPr>
          <p:nvPr>
            <p:ph type="ftr" sz="quarter" idx="11"/>
          </p:nvPr>
        </p:nvSpPr>
        <p:spPr>
          <a:xfrm>
            <a:off x="5332413" y="5883275"/>
            <a:ext cx="4324350" cy="365125"/>
          </a:xfrm>
        </p:spPr>
        <p:txBody>
          <a:bodyPr/>
          <a:lstStyle>
            <a:lvl1pPr>
              <a:defRPr/>
            </a:lvl1pPr>
          </a:lstStyle>
          <a:p>
            <a:pPr>
              <a:defRPr/>
            </a:pPr>
            <a:endParaRPr lang="cs-CZ"/>
          </a:p>
        </p:txBody>
      </p:sp>
      <p:sp>
        <p:nvSpPr>
          <p:cNvPr id="13" name="Slide Number Placeholder 5"/>
          <p:cNvSpPr>
            <a:spLocks noGrp="1"/>
          </p:cNvSpPr>
          <p:nvPr>
            <p:ph type="sldNum" sz="quarter" idx="12"/>
          </p:nvPr>
        </p:nvSpPr>
        <p:spPr/>
        <p:txBody>
          <a:bodyPr/>
          <a:lstStyle>
            <a:lvl1pPr>
              <a:defRPr/>
            </a:lvl1pPr>
          </a:lstStyle>
          <a:p>
            <a:fld id="{B622B585-A808-4E3C-8C78-BD50E2BB1E78}" type="slidenum">
              <a:rPr lang="cs-CZ" altLang="cs-CZ"/>
              <a:pPr/>
              <a:t>‹#›</a:t>
            </a:fld>
            <a:endParaRPr lang="cs-CZ" alt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86CC1E4D-49CF-4562-9952-8B8A67CDE577}" type="datetimeFigureOut">
              <a:rPr lang="cs-CZ"/>
              <a:pPr>
                <a:defRPr/>
              </a:pPr>
              <a:t>02.10.2019</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fld id="{28A7AB11-AE1B-4194-ABB9-D01493F9550A}" type="slidenum">
              <a:rPr lang="cs-CZ" altLang="cs-CZ"/>
              <a:pPr/>
              <a:t>‹#›</a:t>
            </a:fld>
            <a:endParaRPr lang="cs-CZ"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884F4F8F-3A69-4DC7-A1B9-4819D241B995}"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BF8BAB70-67D3-4CBC-8778-DFA470E0DE33}" type="slidenum">
              <a:rPr lang="cs-CZ" altLang="cs-CZ"/>
              <a:pPr/>
              <a:t>‹#›</a:t>
            </a:fld>
            <a:endParaRPr lang="cs-CZ" alt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14"/>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1484311" y="4343400"/>
            <a:ext cx="1001871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7" name="Date Placeholder 3"/>
          <p:cNvSpPr>
            <a:spLocks noGrp="1"/>
          </p:cNvSpPr>
          <p:nvPr>
            <p:ph type="dt" sz="half" idx="14"/>
          </p:nvPr>
        </p:nvSpPr>
        <p:spPr/>
        <p:txBody>
          <a:bodyPr/>
          <a:lstStyle>
            <a:lvl1pPr>
              <a:defRPr/>
            </a:lvl1pPr>
          </a:lstStyle>
          <a:p>
            <a:pPr>
              <a:defRPr/>
            </a:pPr>
            <a:fld id="{27AA0827-C87C-4FB8-BCB9-A88DA074FC53}" type="datetimeFigureOut">
              <a:rPr lang="cs-CZ"/>
              <a:pPr>
                <a:defRPr/>
              </a:pPr>
              <a:t>02.10.2019</a:t>
            </a:fld>
            <a:endParaRPr lang="cs-CZ"/>
          </a:p>
        </p:txBody>
      </p:sp>
      <p:sp>
        <p:nvSpPr>
          <p:cNvPr id="8" name="Footer Placeholder 4"/>
          <p:cNvSpPr>
            <a:spLocks noGrp="1"/>
          </p:cNvSpPr>
          <p:nvPr>
            <p:ph type="ftr" sz="quarter" idx="15"/>
          </p:nvPr>
        </p:nvSpPr>
        <p:spPr/>
        <p:txBody>
          <a:bodyPr/>
          <a:lstStyle>
            <a:lvl1pPr>
              <a:defRPr/>
            </a:lvl1pPr>
          </a:lstStyle>
          <a:p>
            <a:pPr>
              <a:defRPr/>
            </a:pPr>
            <a:endParaRPr lang="cs-CZ"/>
          </a:p>
        </p:txBody>
      </p:sp>
      <p:sp>
        <p:nvSpPr>
          <p:cNvPr id="9" name="Slide Number Placeholder 5"/>
          <p:cNvSpPr>
            <a:spLocks noGrp="1"/>
          </p:cNvSpPr>
          <p:nvPr>
            <p:ph type="sldNum" sz="quarter" idx="16"/>
          </p:nvPr>
        </p:nvSpPr>
        <p:spPr/>
        <p:txBody>
          <a:bodyPr/>
          <a:lstStyle>
            <a:lvl1pPr>
              <a:defRPr/>
            </a:lvl1pPr>
          </a:lstStyle>
          <a:p>
            <a:fld id="{F3AC9257-CBCE-4045-BE7A-7622419E0F8A}" type="slidenum">
              <a:rPr lang="cs-CZ" altLang="cs-CZ"/>
              <a:pPr/>
              <a:t>‹#›</a:t>
            </a:fld>
            <a:endParaRPr lang="cs-CZ" alt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8247F9B9-6E77-4F51-BDFE-DB5FB222344A}"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8850C12E-8C22-48BB-9430-42DC79DC402E}" type="slidenum">
              <a:rPr lang="cs-CZ" altLang="cs-CZ"/>
              <a:pPr/>
              <a:t>‹#›</a:t>
            </a:fld>
            <a:endParaRPr lang="cs-CZ" alt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14"/>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cs-CZ" smtClean="0"/>
              <a:t>Kliknutím lze upravit styly předlohy textu.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7" name="Date Placeholder 3"/>
          <p:cNvSpPr>
            <a:spLocks noGrp="1"/>
          </p:cNvSpPr>
          <p:nvPr>
            <p:ph type="dt" sz="half" idx="14"/>
          </p:nvPr>
        </p:nvSpPr>
        <p:spPr/>
        <p:txBody>
          <a:bodyPr/>
          <a:lstStyle>
            <a:lvl1pPr>
              <a:defRPr/>
            </a:lvl1pPr>
          </a:lstStyle>
          <a:p>
            <a:pPr>
              <a:defRPr/>
            </a:pPr>
            <a:fld id="{984A2158-E366-4BF9-A860-869445B83504}" type="datetimeFigureOut">
              <a:rPr lang="cs-CZ"/>
              <a:pPr>
                <a:defRPr/>
              </a:pPr>
              <a:t>02.10.2019</a:t>
            </a:fld>
            <a:endParaRPr lang="cs-CZ"/>
          </a:p>
        </p:txBody>
      </p:sp>
      <p:sp>
        <p:nvSpPr>
          <p:cNvPr id="8" name="Footer Placeholder 4"/>
          <p:cNvSpPr>
            <a:spLocks noGrp="1"/>
          </p:cNvSpPr>
          <p:nvPr>
            <p:ph type="ftr" sz="quarter" idx="15"/>
          </p:nvPr>
        </p:nvSpPr>
        <p:spPr/>
        <p:txBody>
          <a:bodyPr/>
          <a:lstStyle>
            <a:lvl1pPr>
              <a:defRPr/>
            </a:lvl1pPr>
          </a:lstStyle>
          <a:p>
            <a:pPr>
              <a:defRPr/>
            </a:pPr>
            <a:endParaRPr lang="cs-CZ"/>
          </a:p>
        </p:txBody>
      </p:sp>
      <p:sp>
        <p:nvSpPr>
          <p:cNvPr id="9" name="Slide Number Placeholder 5"/>
          <p:cNvSpPr>
            <a:spLocks noGrp="1"/>
          </p:cNvSpPr>
          <p:nvPr>
            <p:ph type="sldNum" sz="quarter" idx="16"/>
          </p:nvPr>
        </p:nvSpPr>
        <p:spPr/>
        <p:txBody>
          <a:bodyPr/>
          <a:lstStyle>
            <a:lvl1pPr>
              <a:defRPr/>
            </a:lvl1pPr>
          </a:lstStyle>
          <a:p>
            <a:fld id="{BFEE78E6-713E-42CA-A69E-7A40236836C3}" type="slidenum">
              <a:rPr lang="cs-CZ" altLang="cs-CZ"/>
              <a:pPr/>
              <a:t>‹#›</a:t>
            </a:fld>
            <a:endParaRPr lang="cs-CZ" alt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rtlCol="0">
            <a:normAutofit/>
          </a:bodyPr>
          <a:lstStyle>
            <a:lvl1pPr>
              <a:defRPr lang="en-US" b="0" dirty="0"/>
            </a:lvl1pPr>
          </a:lstStyle>
          <a:p>
            <a:pPr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rtlCol="0" anchor="b">
            <a:normAutofit/>
          </a:bodyPr>
          <a:lstStyle>
            <a:lvl1pPr>
              <a:buNone/>
              <a:defRPr lang="en-US" sz="2800" b="0" cap="none" dirty="0">
                <a:ln w="3175" cmpd="sng">
                  <a:noFill/>
                </a:ln>
                <a:solidFill>
                  <a:schemeClr val="tx1"/>
                </a:solidFill>
                <a:effectLst/>
              </a:defRPr>
            </a:lvl1pPr>
          </a:lstStyle>
          <a:p>
            <a:pPr lvl="0"/>
            <a:r>
              <a:rPr lang="cs-CZ" smtClean="0"/>
              <a:t>Kliknutím lze upravit styly předlohy textu.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5" name="Date Placeholder 3"/>
          <p:cNvSpPr>
            <a:spLocks noGrp="1"/>
          </p:cNvSpPr>
          <p:nvPr>
            <p:ph type="dt" sz="half" idx="14"/>
          </p:nvPr>
        </p:nvSpPr>
        <p:spPr/>
        <p:txBody>
          <a:bodyPr/>
          <a:lstStyle>
            <a:lvl1pPr>
              <a:defRPr/>
            </a:lvl1pPr>
          </a:lstStyle>
          <a:p>
            <a:pPr>
              <a:defRPr/>
            </a:pPr>
            <a:fld id="{62935003-904E-410A-969A-155E387D8EF8}" type="datetimeFigureOut">
              <a:rPr lang="cs-CZ"/>
              <a:pPr>
                <a:defRPr/>
              </a:pPr>
              <a:t>02.10.2019</a:t>
            </a:fld>
            <a:endParaRPr lang="cs-CZ"/>
          </a:p>
        </p:txBody>
      </p:sp>
      <p:sp>
        <p:nvSpPr>
          <p:cNvPr id="6" name="Footer Placeholder 4"/>
          <p:cNvSpPr>
            <a:spLocks noGrp="1"/>
          </p:cNvSpPr>
          <p:nvPr>
            <p:ph type="ftr" sz="quarter" idx="15"/>
          </p:nvPr>
        </p:nvSpPr>
        <p:spPr/>
        <p:txBody>
          <a:bodyPr/>
          <a:lstStyle>
            <a:lvl1pPr>
              <a:defRPr/>
            </a:lvl1pPr>
          </a:lstStyle>
          <a:p>
            <a:pPr>
              <a:defRPr/>
            </a:pPr>
            <a:endParaRPr lang="cs-CZ"/>
          </a:p>
        </p:txBody>
      </p:sp>
      <p:sp>
        <p:nvSpPr>
          <p:cNvPr id="7" name="Slide Number Placeholder 5"/>
          <p:cNvSpPr>
            <a:spLocks noGrp="1"/>
          </p:cNvSpPr>
          <p:nvPr>
            <p:ph type="sldNum" sz="quarter" idx="16"/>
          </p:nvPr>
        </p:nvSpPr>
        <p:spPr/>
        <p:txBody>
          <a:bodyPr/>
          <a:lstStyle>
            <a:lvl1pPr>
              <a:defRPr/>
            </a:lvl1pPr>
          </a:lstStyle>
          <a:p>
            <a:fld id="{15B161D9-7037-4AF5-B1EB-902B164E9D1C}" type="slidenum">
              <a:rPr lang="cs-CZ" altLang="cs-CZ"/>
              <a:pPr/>
              <a:t>‹#›</a:t>
            </a:fld>
            <a:endParaRPr lang="cs-CZ" alt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432BC575-B171-4B48-8D4D-3245F95EAF22}"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CBFD118B-0C6A-4DEF-A5FB-E8848F2181F5}" type="slidenum">
              <a:rPr lang="cs-CZ" altLang="cs-CZ"/>
              <a:pPr/>
              <a:t>‹#›</a:t>
            </a:fld>
            <a:endParaRPr lang="cs-CZ" alt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8108C495-408B-465F-AA4F-CB224304558E}"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FF3F01AC-8CF3-4A72-B8CA-F51A912F34C6}" type="slidenum">
              <a:rPr lang="cs-CZ" altLang="cs-CZ"/>
              <a:pPr/>
              <a:t>‹#›</a:t>
            </a:fld>
            <a:endParaRPr lang="cs-CZ" alt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A453E708-01CF-4C2F-BD0F-AF2CC3E01779}"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a:xfrm>
            <a:off x="10952163" y="5867400"/>
            <a:ext cx="550862" cy="365125"/>
          </a:xfrm>
        </p:spPr>
        <p:txBody>
          <a:bodyPr/>
          <a:lstStyle>
            <a:lvl1pPr>
              <a:defRPr/>
            </a:lvl1pPr>
          </a:lstStyle>
          <a:p>
            <a:fld id="{9CBEDB7C-3291-4341-96CC-913910DD6571}" type="slidenum">
              <a:rPr lang="cs-CZ" altLang="cs-CZ"/>
              <a:pPr/>
              <a:t>‹#›</a:t>
            </a:fld>
            <a:endParaRPr lang="cs-CZ" alt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3063D3F0-4C41-47E4-8C41-7B2E2A3F08A1}"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2726EF6A-6517-48BB-9C50-CBF152B3B8D0}" type="slidenum">
              <a:rPr lang="cs-CZ" altLang="cs-CZ"/>
              <a:pPr/>
              <a:t>‹#›</a:t>
            </a:fld>
            <a:endParaRPr lang="cs-CZ" alt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5F5E2179-87B8-4DFA-ACB6-764EB81FB403}" type="datetimeFigureOut">
              <a:rPr lang="cs-CZ"/>
              <a:pPr>
                <a:defRPr/>
              </a:pPr>
              <a:t>02.10.2019</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fld id="{0EB99C30-9A50-4C78-8EAB-4C8EF6ABACBC}" type="slidenum">
              <a:rPr lang="cs-CZ" altLang="cs-CZ"/>
              <a:pPr/>
              <a:t>‹#›</a:t>
            </a:fld>
            <a:endParaRPr lang="cs-CZ" alt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52206418-B5C3-4CAF-917F-8E7B31D522F4}" type="datetimeFigureOut">
              <a:rPr lang="cs-CZ"/>
              <a:pPr>
                <a:defRPr/>
              </a:pPr>
              <a:t>02.10.2019</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fld id="{27880CCC-3228-4622-82A8-C1941C957933}" type="slidenum">
              <a:rPr lang="cs-CZ" altLang="cs-CZ"/>
              <a:pPr/>
              <a:t>‹#›</a:t>
            </a:fld>
            <a:endParaRPr lang="cs-CZ" alt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DD1A71CD-E94B-4C8E-A374-01A9559A6FEE}" type="datetimeFigureOut">
              <a:rPr lang="cs-CZ"/>
              <a:pPr>
                <a:defRPr/>
              </a:pPr>
              <a:t>02.10.2019</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fld id="{7987CFA8-14BB-47A8-B03D-A7EC7BA66CF4}" type="slidenum">
              <a:rPr lang="cs-CZ" altLang="cs-CZ"/>
              <a:pPr/>
              <a:t>‹#›</a:t>
            </a:fld>
            <a:endParaRPr lang="cs-CZ" alt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D47C5C-80E7-436A-A793-5E7FBD3D539C}" type="datetimeFigureOut">
              <a:rPr lang="cs-CZ"/>
              <a:pPr>
                <a:defRPr/>
              </a:pPr>
              <a:t>02.10.2019</a:t>
            </a:fld>
            <a:endParaRPr lang="cs-CZ"/>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fld id="{E2F52C89-0A64-4563-9439-508BE6916E98}" type="slidenum">
              <a:rPr lang="cs-CZ" altLang="cs-CZ"/>
              <a:pPr/>
              <a:t>‹#›</a:t>
            </a:fld>
            <a:endParaRPr lang="cs-CZ"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7F28DD46-D261-413D-82FE-8591F9CF6A75}" type="datetimeFigureOut">
              <a:rPr lang="cs-CZ"/>
              <a:pPr>
                <a:defRPr/>
              </a:pPr>
              <a:t>02.10.2019</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fld id="{5D5C6605-BC64-4EAB-907F-9E64E6CD7A3F}" type="slidenum">
              <a:rPr lang="cs-CZ" altLang="cs-CZ"/>
              <a:pPr/>
              <a:t>‹#›</a:t>
            </a:fld>
            <a:endParaRPr lang="cs-CZ" alt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E4F2A718-937F-45FD-8CC9-EFBD342A94D1}" type="datetimeFigureOut">
              <a:rPr lang="cs-CZ"/>
              <a:pPr>
                <a:defRPr/>
              </a:pPr>
              <a:t>02.10.2019</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fld id="{95076404-7A79-4133-94E5-8BE6B847420A}" type="slidenum">
              <a:rPr lang="cs-CZ" altLang="cs-CZ"/>
              <a:pPr/>
              <a:t>‹#›</a:t>
            </a:fld>
            <a:endParaRPr lang="cs-CZ" alt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150813" y="0"/>
            <a:ext cx="2436812" cy="6858000"/>
            <a:chOff x="1320800" y="0"/>
            <a:chExt cx="2436813" cy="6858001"/>
          </a:xfrm>
        </p:grpSpPr>
        <p:sp>
          <p:nvSpPr>
            <p:cNvPr id="1032" name="Freeform 6"/>
            <p:cNvSpPr>
              <a:spLocks/>
            </p:cNvSpPr>
            <p:nvPr/>
          </p:nvSpPr>
          <p:spPr bwMode="auto">
            <a:xfrm>
              <a:off x="1627188" y="0"/>
              <a:ext cx="1122363" cy="5329238"/>
            </a:xfrm>
            <a:custGeom>
              <a:avLst/>
              <a:gdLst>
                <a:gd name="T0" fmla="*/ 0 w 707"/>
                <a:gd name="T1" fmla="*/ 5286375 h 3357"/>
                <a:gd name="T2" fmla="*/ 247650 w 707"/>
                <a:gd name="T3" fmla="*/ 5329238 h 3357"/>
                <a:gd name="T4" fmla="*/ 1122363 w 707"/>
                <a:gd name="T5" fmla="*/ 0 h 3357"/>
                <a:gd name="T6" fmla="*/ 868363 w 707"/>
                <a:gd name="T7" fmla="*/ 0 h 3357"/>
                <a:gd name="T8" fmla="*/ 0 w 707"/>
                <a:gd name="T9" fmla="*/ 5286375 h 3357"/>
                <a:gd name="T10" fmla="*/ 0 60000 65536"/>
                <a:gd name="T11" fmla="*/ 0 60000 65536"/>
                <a:gd name="T12" fmla="*/ 0 60000 65536"/>
                <a:gd name="T13" fmla="*/ 0 60000 65536"/>
                <a:gd name="T14" fmla="*/ 0 60000 65536"/>
                <a:gd name="T15" fmla="*/ 0 w 707"/>
                <a:gd name="T16" fmla="*/ 0 h 3357"/>
                <a:gd name="T17" fmla="*/ 707 w 707"/>
                <a:gd name="T18" fmla="*/ 3357 h 3357"/>
              </a:gdLst>
              <a:ahLst/>
              <a:cxnLst>
                <a:cxn ang="T10">
                  <a:pos x="T0" y="T1"/>
                </a:cxn>
                <a:cxn ang="T11">
                  <a:pos x="T2" y="T3"/>
                </a:cxn>
                <a:cxn ang="T12">
                  <a:pos x="T4" y="T5"/>
                </a:cxn>
                <a:cxn ang="T13">
                  <a:pos x="T6" y="T7"/>
                </a:cxn>
                <a:cxn ang="T14">
                  <a:pos x="T8" y="T9"/>
                </a:cxn>
              </a:cxnLst>
              <a:rect l="T15" t="T16" r="T17" b="T18"/>
              <a:pathLst>
                <a:path w="707" h="3357">
                  <a:moveTo>
                    <a:pt x="0" y="3330"/>
                  </a:moveTo>
                  <a:lnTo>
                    <a:pt x="156" y="3357"/>
                  </a:lnTo>
                  <a:lnTo>
                    <a:pt x="707" y="0"/>
                  </a:lnTo>
                  <a:lnTo>
                    <a:pt x="547" y="0"/>
                  </a:lnTo>
                  <a:lnTo>
                    <a:pt x="0" y="3330"/>
                  </a:lnTo>
                  <a:close/>
                </a:path>
              </a:pathLst>
            </a:custGeom>
            <a:solidFill>
              <a:schemeClr val="accent1"/>
            </a:solidFill>
            <a:ln w="9525">
              <a:noFill/>
              <a:round/>
              <a:headEnd/>
              <a:tailEnd/>
            </a:ln>
          </p:spPr>
          <p:txBody>
            <a:bodyPr/>
            <a:lstStyle/>
            <a:p>
              <a:endParaRPr lang="cs-CZ"/>
            </a:p>
          </p:txBody>
        </p:sp>
        <p:sp>
          <p:nvSpPr>
            <p:cNvPr id="9" name="Freeform 7"/>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1484313" y="685800"/>
            <a:ext cx="10018712" cy="1752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Kliknutím lze upravit styl.</a:t>
            </a:r>
            <a:endParaRPr lang="en-US" altLang="cs-CZ" smtClean="0"/>
          </a:p>
        </p:txBody>
      </p:sp>
      <p:sp>
        <p:nvSpPr>
          <p:cNvPr id="1028" name="Text Placeholder 2"/>
          <p:cNvSpPr>
            <a:spLocks noGrp="1"/>
          </p:cNvSpPr>
          <p:nvPr>
            <p:ph type="body" idx="1"/>
          </p:nvPr>
        </p:nvSpPr>
        <p:spPr bwMode="auto">
          <a:xfrm>
            <a:off x="1484313" y="2667000"/>
            <a:ext cx="10018712" cy="3124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9732963" y="5883275"/>
            <a:ext cx="114300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pPr>
              <a:defRPr/>
            </a:pPr>
            <a:fld id="{EF6F23ED-A0E8-46B1-ACE5-37101B42540F}" type="datetimeFigureOut">
              <a:rPr lang="cs-CZ"/>
              <a:pPr>
                <a:defRPr/>
              </a:pPr>
              <a:t>02.10.2019</a:t>
            </a:fld>
            <a:endParaRPr lang="cs-CZ"/>
          </a:p>
        </p:txBody>
      </p:sp>
      <p:sp>
        <p:nvSpPr>
          <p:cNvPr id="5" name="Footer Placeholder 4"/>
          <p:cNvSpPr>
            <a:spLocks noGrp="1"/>
          </p:cNvSpPr>
          <p:nvPr>
            <p:ph type="ftr" sz="quarter" idx="3"/>
          </p:nvPr>
        </p:nvSpPr>
        <p:spPr>
          <a:xfrm>
            <a:off x="2571750" y="5883275"/>
            <a:ext cx="708501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pPr>
              <a:defRPr/>
            </a:pPr>
            <a:endParaRPr lang="cs-CZ"/>
          </a:p>
        </p:txBody>
      </p:sp>
      <p:sp>
        <p:nvSpPr>
          <p:cNvPr id="6" name="Slide Number Placeholder 5"/>
          <p:cNvSpPr>
            <a:spLocks noGrp="1"/>
          </p:cNvSpPr>
          <p:nvPr>
            <p:ph type="sldNum" sz="quarter" idx="4"/>
          </p:nvPr>
        </p:nvSpPr>
        <p:spPr>
          <a:xfrm>
            <a:off x="10952163" y="5883275"/>
            <a:ext cx="5508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atin typeface="Corbel" pitchFamily="34" charset="0"/>
              </a:defRPr>
            </a:lvl1pPr>
          </a:lstStyle>
          <a:p>
            <a:fld id="{38EBF74D-90CF-49C5-B011-0318312A7E8E}"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0" r:id="rId3"/>
    <p:sldLayoutId id="2147483769" r:id="rId4"/>
    <p:sldLayoutId id="2147483768" r:id="rId5"/>
    <p:sldLayoutId id="2147483767" r:id="rId6"/>
    <p:sldLayoutId id="2147483766" r:id="rId7"/>
    <p:sldLayoutId id="2147483765" r:id="rId8"/>
    <p:sldLayoutId id="2147483764" r:id="rId9"/>
    <p:sldLayoutId id="2147483763" r:id="rId10"/>
    <p:sldLayoutId id="2147483762" r:id="rId11"/>
    <p:sldLayoutId id="2147483773" r:id="rId12"/>
    <p:sldLayoutId id="2147483761" r:id="rId13"/>
    <p:sldLayoutId id="2147483774" r:id="rId14"/>
    <p:sldLayoutId id="2147483760" r:id="rId15"/>
    <p:sldLayoutId id="2147483759" r:id="rId16"/>
    <p:sldLayoutId id="2147483758" r:id="rId17"/>
  </p:sldLayoutIdLst>
  <p:txStyles>
    <p:title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orbel" panose="020B0503020204020204" pitchFamily="34" charset="0"/>
        </a:defRPr>
      </a:lvl2pPr>
      <a:lvl3pPr algn="ctr" defTabSz="457200" rtl="0" eaLnBrk="0" fontAlgn="base" hangingPunct="0">
        <a:spcBef>
          <a:spcPct val="0"/>
        </a:spcBef>
        <a:spcAft>
          <a:spcPct val="0"/>
        </a:spcAft>
        <a:defRPr sz="4000">
          <a:solidFill>
            <a:schemeClr val="tx1"/>
          </a:solidFill>
          <a:latin typeface="Corbel" panose="020B0503020204020204" pitchFamily="34" charset="0"/>
        </a:defRPr>
      </a:lvl3pPr>
      <a:lvl4pPr algn="ctr" defTabSz="457200" rtl="0" eaLnBrk="0" fontAlgn="base" hangingPunct="0">
        <a:spcBef>
          <a:spcPct val="0"/>
        </a:spcBef>
        <a:spcAft>
          <a:spcPct val="0"/>
        </a:spcAft>
        <a:defRPr sz="4000">
          <a:solidFill>
            <a:schemeClr val="tx1"/>
          </a:solidFill>
          <a:latin typeface="Corbel" panose="020B0503020204020204" pitchFamily="34" charset="0"/>
        </a:defRPr>
      </a:lvl4pPr>
      <a:lvl5pPr algn="ctr" defTabSz="457200" rtl="0" eaLnBrk="0" fontAlgn="base" hangingPunct="0">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rgbClr val="688727"/>
        </a:buClr>
        <a:buSzPct val="145000"/>
        <a:buFont typeface="Arial"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688727"/>
        </a:buClr>
        <a:buSzPct val="145000"/>
        <a:buFont typeface="Arial" charset="0"/>
        <a:buChar char="•"/>
        <a:defRPr sz="2000" kern="1200">
          <a:solidFill>
            <a:schemeClr val="tx1"/>
          </a:solidFill>
          <a:latin typeface="+mn-lt"/>
          <a:ea typeface="+mn-ea"/>
          <a:cs typeface="+mn-cs"/>
        </a:defRPr>
      </a:lvl2pPr>
      <a:lvl3pPr marL="1200150" indent="-285750" algn="l" defTabSz="457200" rtl="0" eaLnBrk="0" fontAlgn="base" hangingPunct="0">
        <a:spcBef>
          <a:spcPct val="20000"/>
        </a:spcBef>
        <a:spcAft>
          <a:spcPts val="600"/>
        </a:spcAft>
        <a:buClr>
          <a:srgbClr val="688727"/>
        </a:buClr>
        <a:buSzPct val="145000"/>
        <a:buFont typeface="Arial" charset="0"/>
        <a:buChar char="•"/>
        <a:defRPr kern="1200">
          <a:solidFill>
            <a:schemeClr val="tx1"/>
          </a:solidFill>
          <a:latin typeface="+mn-lt"/>
          <a:ea typeface="+mn-ea"/>
          <a:cs typeface="+mn-cs"/>
        </a:defRPr>
      </a:lvl3pPr>
      <a:lvl4pPr marL="1543050" indent="-171450" algn="l" defTabSz="457200" rtl="0" eaLnBrk="0" fontAlgn="base" hangingPunct="0">
        <a:spcBef>
          <a:spcPct val="20000"/>
        </a:spcBef>
        <a:spcAft>
          <a:spcPts val="600"/>
        </a:spcAft>
        <a:buClr>
          <a:srgbClr val="688727"/>
        </a:buClr>
        <a:buSzPct val="145000"/>
        <a:buFont typeface="Arial" charset="0"/>
        <a:buChar char="•"/>
        <a:defRPr sz="1600" kern="1200">
          <a:solidFill>
            <a:schemeClr val="tx1"/>
          </a:solidFill>
          <a:latin typeface="+mn-lt"/>
          <a:ea typeface="+mn-ea"/>
          <a:cs typeface="+mn-cs"/>
        </a:defRPr>
      </a:lvl4pPr>
      <a:lvl5pPr marL="2000250" indent="-171450" algn="l" defTabSz="457200" rtl="0" eaLnBrk="0" fontAlgn="base" hangingPunct="0">
        <a:spcBef>
          <a:spcPct val="20000"/>
        </a:spcBef>
        <a:spcAft>
          <a:spcPts val="600"/>
        </a:spcAft>
        <a:buClr>
          <a:srgbClr val="688727"/>
        </a:buClr>
        <a:buSzPct val="145000"/>
        <a:buFont typeface="Arial"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ctrTitle"/>
          </p:nvPr>
        </p:nvSpPr>
        <p:spPr>
          <a:xfrm>
            <a:off x="2928938" y="1379538"/>
            <a:ext cx="8574087" cy="2616200"/>
          </a:xfrm>
        </p:spPr>
        <p:txBody>
          <a:bodyPr/>
          <a:lstStyle/>
          <a:p>
            <a:pPr marL="762000" indent="-762000" eaLnBrk="1" hangingPunct="1"/>
            <a:r>
              <a:rPr lang="cs-CZ" altLang="cs-CZ" sz="5400" b="1" dirty="0" smtClean="0">
                <a:ln>
                  <a:noFill/>
                </a:ln>
                <a:latin typeface="Arial" charset="0"/>
              </a:rPr>
              <a:t>8</a:t>
            </a:r>
            <a:r>
              <a:rPr lang="cs-CZ" altLang="cs-CZ" sz="5400" b="1" dirty="0" smtClean="0">
                <a:ln>
                  <a:noFill/>
                </a:ln>
                <a:latin typeface="Arial" charset="0"/>
              </a:rPr>
              <a:t>. </a:t>
            </a:r>
            <a:r>
              <a:rPr lang="cs-CZ" altLang="cs-CZ" sz="5400" b="1" dirty="0" err="1" smtClean="0">
                <a:ln>
                  <a:noFill/>
                </a:ln>
                <a:latin typeface="Arial" charset="0"/>
              </a:rPr>
              <a:t>Nick</a:t>
            </a:r>
            <a:r>
              <a:rPr lang="cs-CZ" altLang="cs-CZ" sz="5400" b="1" dirty="0" smtClean="0">
                <a:ln>
                  <a:noFill/>
                </a:ln>
                <a:latin typeface="Arial" charset="0"/>
              </a:rPr>
              <a:t> </a:t>
            </a:r>
            <a:r>
              <a:rPr lang="cs-CZ" altLang="cs-CZ" sz="5400" b="1" dirty="0" err="1" smtClean="0">
                <a:ln>
                  <a:noFill/>
                </a:ln>
                <a:latin typeface="Arial" charset="0"/>
              </a:rPr>
              <a:t>Cave</a:t>
            </a:r>
            <a:r>
              <a:rPr lang="cs-CZ" altLang="cs-CZ" sz="5400" b="1" dirty="0" smtClean="0">
                <a:ln>
                  <a:noFill/>
                </a:ln>
                <a:latin typeface="Arial" charset="0"/>
              </a:rPr>
              <a:t/>
            </a:r>
            <a:br>
              <a:rPr lang="cs-CZ" altLang="cs-CZ" sz="5400" b="1" dirty="0" smtClean="0">
                <a:ln>
                  <a:noFill/>
                </a:ln>
                <a:latin typeface="Arial" charset="0"/>
              </a:rPr>
            </a:br>
            <a:r>
              <a:rPr lang="en-US" altLang="cs-CZ" sz="5400" b="1" dirty="0" smtClean="0">
                <a:ln>
                  <a:noFill/>
                </a:ln>
                <a:latin typeface="Arial" charset="0"/>
              </a:rPr>
              <a:t>(</a:t>
            </a:r>
            <a:r>
              <a:rPr lang="cs-CZ" altLang="cs-CZ" sz="5400" b="1" dirty="0" err="1" smtClean="0">
                <a:ln>
                  <a:noFill/>
                </a:ln>
                <a:latin typeface="Arial" charset="0"/>
              </a:rPr>
              <a:t>born</a:t>
            </a:r>
            <a:r>
              <a:rPr lang="cs-CZ" altLang="cs-CZ" sz="5400" b="1" dirty="0" smtClean="0">
                <a:ln>
                  <a:noFill/>
                </a:ln>
                <a:latin typeface="Arial" charset="0"/>
              </a:rPr>
              <a:t> </a:t>
            </a:r>
            <a:r>
              <a:rPr lang="cs-CZ" altLang="cs-CZ" sz="5400" b="1" dirty="0" smtClean="0">
                <a:ln>
                  <a:noFill/>
                </a:ln>
                <a:latin typeface="Arial" charset="0"/>
              </a:rPr>
              <a:t>1957</a:t>
            </a:r>
            <a:r>
              <a:rPr lang="en-US" altLang="cs-CZ" sz="5400" b="1" dirty="0" smtClean="0">
                <a:ln>
                  <a:noFill/>
                </a:ln>
                <a:latin typeface="Arial" charset="0"/>
              </a:rPr>
              <a:t>)</a:t>
            </a:r>
            <a:r>
              <a:rPr lang="cs-CZ" altLang="cs-CZ" sz="5400" b="1" dirty="0" smtClean="0">
                <a:ln>
                  <a:noFill/>
                </a:ln>
                <a:latin typeface="Arial" charset="0"/>
              </a:rPr>
              <a:t> </a:t>
            </a:r>
            <a:endParaRPr lang="en-GB" altLang="cs-CZ" sz="5400" b="1" dirty="0" smtClean="0">
              <a:ln>
                <a:noFill/>
              </a:ln>
              <a:latin typeface="Arial" charset="0"/>
            </a:endParaRPr>
          </a:p>
        </p:txBody>
      </p:sp>
      <p:sp>
        <p:nvSpPr>
          <p:cNvPr id="6147" name="Podnadpis 2"/>
          <p:cNvSpPr>
            <a:spLocks noGrp="1"/>
          </p:cNvSpPr>
          <p:nvPr>
            <p:ph type="subTitle" idx="1"/>
          </p:nvPr>
        </p:nvSpPr>
        <p:spPr>
          <a:xfrm>
            <a:off x="4514850" y="3995738"/>
            <a:ext cx="6988175" cy="1389062"/>
          </a:xfrm>
        </p:spPr>
        <p:txBody>
          <a:bodyPr/>
          <a:lstStyle/>
          <a:p>
            <a:pPr eaLnBrk="1" hangingPunct="1"/>
            <a:endParaRPr lang="cs-CZ" altLang="cs-CZ"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p:txBody>
          <a:bodyPr/>
          <a:lstStyle/>
          <a:p>
            <a:pPr eaLnBrk="1" hangingPunct="1"/>
            <a:endParaRPr lang="cs-CZ" altLang="cs-CZ" smtClean="0">
              <a:ln>
                <a:noFill/>
              </a:ln>
            </a:endParaRPr>
          </a:p>
        </p:txBody>
      </p:sp>
      <p:sp>
        <p:nvSpPr>
          <p:cNvPr id="14339" name="Rectangle 3"/>
          <p:cNvSpPr>
            <a:spLocks noGrp="1"/>
          </p:cNvSpPr>
          <p:nvPr>
            <p:ph type="body" idx="4294967295"/>
          </p:nvPr>
        </p:nvSpPr>
        <p:spPr>
          <a:xfrm>
            <a:off x="1239838" y="1873250"/>
            <a:ext cx="10018712" cy="3124200"/>
          </a:xfrm>
        </p:spPr>
        <p:txBody>
          <a:bodyPr/>
          <a:lstStyle/>
          <a:p>
            <a:pPr eaLnBrk="1" hangingPunct="1">
              <a:lnSpc>
                <a:spcPct val="80000"/>
              </a:lnSpc>
              <a:buNone/>
            </a:pPr>
            <a:r>
              <a:rPr lang="en-GB" altLang="cs-CZ" sz="1800" dirty="0" smtClean="0"/>
              <a:t>     </a:t>
            </a:r>
            <a:endParaRPr lang="cs-CZ" altLang="cs-CZ" sz="1800" dirty="0" smtClean="0"/>
          </a:p>
          <a:p>
            <a:pPr eaLnBrk="1" hangingPunct="1">
              <a:lnSpc>
                <a:spcPct val="80000"/>
              </a:lnSpc>
              <a:buNone/>
            </a:pPr>
            <a:endParaRPr lang="cs-CZ" altLang="cs-CZ" sz="1800" dirty="0" smtClean="0"/>
          </a:p>
          <a:p>
            <a:pPr>
              <a:buNone/>
            </a:pPr>
            <a:r>
              <a:rPr lang="cs-CZ" altLang="cs-CZ" sz="1800" dirty="0" smtClean="0"/>
              <a:t>     </a:t>
            </a:r>
            <a:r>
              <a:rPr lang="en-GB" altLang="cs-CZ" sz="1800" dirty="0" smtClean="0"/>
              <a:t> </a:t>
            </a:r>
            <a:endParaRPr lang="cs-CZ" altLang="cs-CZ" sz="1800" dirty="0" smtClean="0"/>
          </a:p>
          <a:p>
            <a:pPr>
              <a:buNone/>
            </a:pPr>
            <a:r>
              <a:rPr lang="cs-CZ" sz="1800" dirty="0" smtClean="0"/>
              <a:t>      </a:t>
            </a:r>
            <a:r>
              <a:rPr lang="en-GB" dirty="0" smtClean="0"/>
              <a:t>Then she smiled and turned to me</a:t>
            </a:r>
            <a:br>
              <a:rPr lang="en-GB" dirty="0" smtClean="0"/>
            </a:br>
            <a:r>
              <a:rPr lang="en-GB" dirty="0" smtClean="0"/>
              <a:t>And waited for me to reply</a:t>
            </a:r>
            <a:br>
              <a:rPr lang="en-GB" dirty="0" smtClean="0"/>
            </a:br>
            <a:r>
              <a:rPr lang="en-GB" dirty="0" smtClean="0"/>
              <a:t>Her hair was falling down her shoulders</a:t>
            </a:r>
            <a:br>
              <a:rPr lang="en-GB" dirty="0" smtClean="0"/>
            </a:br>
            <a:r>
              <a:rPr lang="en-GB" dirty="0" smtClean="0"/>
              <a:t>As I sat sadly by her side</a:t>
            </a:r>
            <a:br>
              <a:rPr lang="en-GB" dirty="0" smtClean="0"/>
            </a:br>
            <a:r>
              <a:rPr lang="en-GB" dirty="0" smtClean="0"/>
              <a:t/>
            </a:r>
            <a:br>
              <a:rPr lang="en-GB" dirty="0" smtClean="0"/>
            </a:br>
            <a:r>
              <a:rPr lang="en-GB" dirty="0" smtClean="0"/>
              <a:t>As I sat sadly by her side</a:t>
            </a:r>
            <a:br>
              <a:rPr lang="en-GB" dirty="0" smtClean="0"/>
            </a:br>
            <a:r>
              <a:rPr lang="en-GB" dirty="0" smtClean="0"/>
              <a:t>The kitten she did gently pass</a:t>
            </a:r>
            <a:br>
              <a:rPr lang="en-GB" dirty="0" smtClean="0"/>
            </a:br>
            <a:r>
              <a:rPr lang="en-GB" dirty="0" smtClean="0"/>
              <a:t>Over to me and again we pressed</a:t>
            </a:r>
            <a:br>
              <a:rPr lang="en-GB" dirty="0" smtClean="0"/>
            </a:br>
            <a:r>
              <a:rPr lang="en-GB" dirty="0" smtClean="0"/>
              <a:t>Our different faces to the glass</a:t>
            </a:r>
            <a:br>
              <a:rPr lang="en-GB" dirty="0" smtClean="0"/>
            </a:br>
            <a:r>
              <a:rPr lang="en-GB" dirty="0" smtClean="0"/>
              <a:t>"That may be very well", I said</a:t>
            </a:r>
            <a:br>
              <a:rPr lang="en-GB" dirty="0" smtClean="0"/>
            </a:br>
            <a:r>
              <a:rPr lang="en-GB" dirty="0" smtClean="0"/>
              <a:t>"But watch the one falling in the street</a:t>
            </a:r>
            <a:br>
              <a:rPr lang="en-GB" dirty="0" smtClean="0"/>
            </a:br>
            <a:r>
              <a:rPr lang="en-GB" dirty="0" smtClean="0"/>
              <a:t>See him gesture to his neighbours</a:t>
            </a:r>
            <a:br>
              <a:rPr lang="en-GB" dirty="0" smtClean="0"/>
            </a:br>
            <a:r>
              <a:rPr lang="en-GB" dirty="0" smtClean="0"/>
              <a:t>See him trampled beneath their feet</a:t>
            </a:r>
            <a:br>
              <a:rPr lang="en-GB" dirty="0" smtClean="0"/>
            </a:br>
            <a:r>
              <a:rPr lang="en-GB" dirty="0" smtClean="0"/>
              <a:t>All outward motion connects to nothing</a:t>
            </a:r>
            <a:br>
              <a:rPr lang="en-GB" dirty="0" smtClean="0"/>
            </a:br>
            <a:r>
              <a:rPr lang="en-GB" dirty="0" smtClean="0"/>
              <a:t>For each is concerned with their immediate need</a:t>
            </a:r>
            <a:br>
              <a:rPr lang="en-GB" dirty="0" smtClean="0"/>
            </a:br>
            <a:r>
              <a:rPr lang="en-GB" dirty="0" smtClean="0"/>
              <a:t>Witness the man reaching up from the gutter</a:t>
            </a:r>
            <a:br>
              <a:rPr lang="en-GB" dirty="0" smtClean="0"/>
            </a:br>
            <a:r>
              <a:rPr lang="en-GB" dirty="0" smtClean="0"/>
              <a:t>See the other one stumbling on who cannot see"</a:t>
            </a:r>
            <a:r>
              <a:rPr lang="en-GB" dirty="0" smtClean="0"/>
              <a:t/>
            </a:r>
            <a:br>
              <a:rPr lang="en-GB" dirty="0" smtClean="0"/>
            </a:br>
            <a:r>
              <a:rPr lang="en-GB" dirty="0" smtClean="0"/>
              <a:t/>
            </a:r>
            <a:br>
              <a:rPr lang="en-GB" dirty="0" smtClean="0"/>
            </a:br>
            <a:r>
              <a:rPr lang="en-GB" altLang="cs-CZ" dirty="0" smtClean="0"/>
              <a:t/>
            </a:r>
            <a:br>
              <a:rPr lang="en-GB" altLang="cs-CZ" dirty="0" smtClean="0"/>
            </a:br>
            <a:r>
              <a:rPr lang="en-GB" altLang="cs-CZ" dirty="0" smtClean="0"/>
              <a:t/>
            </a:r>
            <a:br>
              <a:rPr lang="en-GB" altLang="cs-CZ" dirty="0" smtClean="0"/>
            </a:br>
            <a:endParaRPr lang="cs-CZ" altLang="cs-CZ"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1411161" y="2081784"/>
            <a:ext cx="10018712" cy="3124200"/>
          </a:xfrm>
        </p:spPr>
        <p:txBody>
          <a:bodyPr/>
          <a:lstStyle/>
          <a:p>
            <a:pPr>
              <a:buNone/>
            </a:pPr>
            <a:r>
              <a:rPr lang="cs-CZ" dirty="0" smtClean="0"/>
              <a:t>    </a:t>
            </a:r>
            <a:r>
              <a:rPr lang="en-GB" dirty="0" smtClean="0"/>
              <a:t>With </a:t>
            </a:r>
            <a:r>
              <a:rPr lang="en-GB" dirty="0" smtClean="0"/>
              <a:t>trembling hand I turned toward her</a:t>
            </a:r>
            <a:br>
              <a:rPr lang="en-GB" dirty="0" smtClean="0"/>
            </a:br>
            <a:r>
              <a:rPr lang="en-GB" dirty="0" smtClean="0"/>
              <a:t>And pushed the hair out of her eyes</a:t>
            </a:r>
            <a:br>
              <a:rPr lang="en-GB" dirty="0" smtClean="0"/>
            </a:br>
            <a:r>
              <a:rPr lang="en-GB" dirty="0" smtClean="0"/>
              <a:t>The kitten jumped back to her lap</a:t>
            </a:r>
            <a:br>
              <a:rPr lang="en-GB" dirty="0" smtClean="0"/>
            </a:br>
            <a:r>
              <a:rPr lang="en-GB" dirty="0" smtClean="0"/>
              <a:t>As I sat sadly by her side</a:t>
            </a:r>
            <a:br>
              <a:rPr lang="en-GB" dirty="0" smtClean="0"/>
            </a:br>
            <a:r>
              <a:rPr lang="en-GB" dirty="0" smtClean="0"/>
              <a:t/>
            </a:r>
            <a:br>
              <a:rPr lang="en-GB" dirty="0" smtClean="0"/>
            </a:br>
            <a:r>
              <a:rPr lang="en-GB" dirty="0" smtClean="0"/>
              <a:t>Then she drew the curtains down</a:t>
            </a:r>
            <a:br>
              <a:rPr lang="en-GB" dirty="0" smtClean="0"/>
            </a:br>
            <a:r>
              <a:rPr lang="en-GB" dirty="0" smtClean="0"/>
              <a:t>And said, "When will you ever learn</a:t>
            </a:r>
            <a:br>
              <a:rPr lang="en-GB" dirty="0" smtClean="0"/>
            </a:br>
            <a:r>
              <a:rPr lang="en-GB" dirty="0" smtClean="0"/>
              <a:t>That what happens there beyond the glass</a:t>
            </a:r>
            <a:br>
              <a:rPr lang="en-GB" dirty="0" smtClean="0"/>
            </a:br>
            <a:r>
              <a:rPr lang="en-GB" dirty="0" smtClean="0"/>
              <a:t>Is simply none of your concern?</a:t>
            </a:r>
            <a:br>
              <a:rPr lang="en-GB" dirty="0" smtClean="0"/>
            </a:br>
            <a:r>
              <a:rPr lang="en-GB" dirty="0" smtClean="0"/>
              <a:t>God has given you but one heart</a:t>
            </a:r>
            <a:br>
              <a:rPr lang="en-GB" dirty="0" smtClean="0"/>
            </a:br>
            <a:r>
              <a:rPr lang="en-GB" dirty="0" smtClean="0"/>
              <a:t>You are not a home for the hearts of your brothers</a:t>
            </a:r>
            <a:br>
              <a:rPr lang="en-GB" dirty="0" smtClean="0"/>
            </a:b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1402017" y="2127504"/>
            <a:ext cx="10018712" cy="3124200"/>
          </a:xfrm>
        </p:spPr>
        <p:txBody>
          <a:bodyPr/>
          <a:lstStyle/>
          <a:p>
            <a:pPr>
              <a:buNone/>
            </a:pPr>
            <a:r>
              <a:rPr lang="cs-CZ" dirty="0" smtClean="0"/>
              <a:t>    </a:t>
            </a:r>
            <a:r>
              <a:rPr lang="en-GB" dirty="0" smtClean="0"/>
              <a:t>And </a:t>
            </a:r>
            <a:r>
              <a:rPr lang="en-GB" dirty="0" smtClean="0"/>
              <a:t>God does not care for your benevolence</a:t>
            </a:r>
            <a:br>
              <a:rPr lang="en-GB" dirty="0" smtClean="0"/>
            </a:br>
            <a:r>
              <a:rPr lang="en-GB" dirty="0" smtClean="0"/>
              <a:t>Anymore than he cares for the lack of it in others</a:t>
            </a:r>
            <a:br>
              <a:rPr lang="en-GB" dirty="0" smtClean="0"/>
            </a:br>
            <a:r>
              <a:rPr lang="en-GB" dirty="0" smtClean="0"/>
              <a:t>Nor does he care for you to sit</a:t>
            </a:r>
            <a:br>
              <a:rPr lang="en-GB" dirty="0" smtClean="0"/>
            </a:br>
            <a:r>
              <a:rPr lang="en-GB" dirty="0" smtClean="0"/>
              <a:t>At windows in judgement of the world He created</a:t>
            </a:r>
            <a:br>
              <a:rPr lang="en-GB" dirty="0" smtClean="0"/>
            </a:br>
            <a:r>
              <a:rPr lang="en-GB" dirty="0" smtClean="0"/>
              <a:t>While sorrows pile up around you</a:t>
            </a:r>
            <a:br>
              <a:rPr lang="en-GB" dirty="0" smtClean="0"/>
            </a:br>
            <a:r>
              <a:rPr lang="en-GB" dirty="0" smtClean="0"/>
              <a:t>Ugly, useless and over-inflated"</a:t>
            </a:r>
            <a:br>
              <a:rPr lang="en-GB" dirty="0" smtClean="0"/>
            </a:br>
            <a:r>
              <a:rPr lang="en-GB" dirty="0" smtClean="0"/>
              <a:t/>
            </a:r>
            <a:br>
              <a:rPr lang="en-GB" dirty="0" smtClean="0"/>
            </a:br>
            <a:r>
              <a:rPr lang="en-GB" dirty="0" smtClean="0"/>
              <a:t>At which she turned her head away</a:t>
            </a:r>
            <a:br>
              <a:rPr lang="en-GB" dirty="0" smtClean="0"/>
            </a:br>
            <a:r>
              <a:rPr lang="en-GB" dirty="0" smtClean="0"/>
              <a:t>Great tears leaping from her eyes</a:t>
            </a:r>
            <a:br>
              <a:rPr lang="en-GB" dirty="0" smtClean="0"/>
            </a:br>
            <a:r>
              <a:rPr lang="en-GB" dirty="0" smtClean="0"/>
              <a:t>I could not wipe the smile from my face</a:t>
            </a:r>
            <a:br>
              <a:rPr lang="en-GB" dirty="0" smtClean="0"/>
            </a:br>
            <a:r>
              <a:rPr lang="en-GB" dirty="0" smtClean="0"/>
              <a:t>As I sat sadly by her side </a:t>
            </a:r>
            <a:endParaRPr lang="cs-CZ" dirty="0" smtClean="0"/>
          </a:p>
          <a:p>
            <a:pPr>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p:txBody>
          <a:bodyPr/>
          <a:lstStyle/>
          <a:p>
            <a:pPr eaLnBrk="1" hangingPunct="1"/>
            <a:r>
              <a:rPr lang="en-US" altLang="cs-CZ" b="1" smtClean="0">
                <a:ln>
                  <a:noFill/>
                </a:ln>
              </a:rPr>
              <a:t>Study questions</a:t>
            </a:r>
            <a:endParaRPr lang="cs-CZ" altLang="cs-CZ" b="1" smtClean="0">
              <a:ln>
                <a:noFill/>
              </a:ln>
            </a:endParaRPr>
          </a:p>
        </p:txBody>
      </p:sp>
      <p:sp>
        <p:nvSpPr>
          <p:cNvPr id="16387" name="Rectangle 3"/>
          <p:cNvSpPr>
            <a:spLocks noGrp="1"/>
          </p:cNvSpPr>
          <p:nvPr>
            <p:ph type="body" idx="4294967295"/>
          </p:nvPr>
        </p:nvSpPr>
        <p:spPr/>
        <p:txBody>
          <a:bodyPr/>
          <a:lstStyle/>
          <a:p>
            <a:pPr lvl="0"/>
            <a:r>
              <a:rPr lang="en-GB" dirty="0" smtClean="0"/>
              <a:t>Why does the song have a dialogic structure?</a:t>
            </a:r>
            <a:endParaRPr lang="cs-CZ" dirty="0" smtClean="0"/>
          </a:p>
          <a:p>
            <a:pPr lvl="0"/>
            <a:r>
              <a:rPr lang="en-GB" dirty="0" smtClean="0"/>
              <a:t>Whose arguments are stronger? Who wins the debate?</a:t>
            </a:r>
            <a:endParaRPr lang="cs-CZ" dirty="0" smtClean="0"/>
          </a:p>
          <a:p>
            <a:pPr lvl="0"/>
            <a:r>
              <a:rPr lang="en-GB" dirty="0" smtClean="0"/>
              <a:t>By the evidence of the religious references, is there a moral lesson delivered by the lyrics?</a:t>
            </a:r>
            <a:endParaRPr lang="cs-CZ" dirty="0" smtClean="0"/>
          </a:p>
          <a:p>
            <a:pPr lvl="0"/>
            <a:r>
              <a:rPr lang="en-GB" dirty="0" smtClean="0"/>
              <a:t>What does the woman’s transition from a smile to tears signify?</a:t>
            </a:r>
            <a:endParaRPr lang="cs-CZ" dirty="0" smtClean="0"/>
          </a:p>
          <a:p>
            <a:pPr lvl="0"/>
            <a:r>
              <a:rPr lang="en-GB" dirty="0" smtClean="0"/>
              <a:t>How significant is the presence of the kitten in the text?</a:t>
            </a:r>
            <a:endParaRPr lang="cs-CZ" dirty="0" smtClean="0"/>
          </a:p>
          <a:p>
            <a:pPr lvl="0"/>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1312803" y="321784"/>
            <a:ext cx="10018712" cy="1752600"/>
          </a:xfrm>
        </p:spPr>
        <p:txBody>
          <a:bodyPr/>
          <a:lstStyle/>
          <a:p>
            <a:pPr eaLnBrk="1" hangingPunct="1"/>
            <a:r>
              <a:rPr lang="cs-CZ" altLang="cs-CZ" b="1" dirty="0" err="1" smtClean="0">
                <a:ln>
                  <a:noFill/>
                </a:ln>
              </a:rPr>
              <a:t>General</a:t>
            </a:r>
            <a:r>
              <a:rPr lang="cs-CZ" altLang="cs-CZ" b="1" dirty="0" smtClean="0">
                <a:ln>
                  <a:noFill/>
                </a:ln>
              </a:rPr>
              <a:t> </a:t>
            </a:r>
            <a:r>
              <a:rPr lang="cs-CZ" altLang="cs-CZ" b="1" dirty="0" err="1" smtClean="0">
                <a:ln>
                  <a:noFill/>
                </a:ln>
              </a:rPr>
              <a:t>intro</a:t>
            </a:r>
            <a:endParaRPr lang="cs-CZ" altLang="cs-CZ" b="1" dirty="0" smtClean="0">
              <a:ln>
                <a:noFill/>
              </a:ln>
            </a:endParaRPr>
          </a:p>
        </p:txBody>
      </p:sp>
      <p:sp>
        <p:nvSpPr>
          <p:cNvPr id="7171" name="Zástupný symbol pro obsah 2"/>
          <p:cNvSpPr>
            <a:spLocks noGrp="1"/>
          </p:cNvSpPr>
          <p:nvPr>
            <p:ph idx="1"/>
          </p:nvPr>
        </p:nvSpPr>
        <p:spPr>
          <a:xfrm>
            <a:off x="1475686" y="2296064"/>
            <a:ext cx="10018712" cy="3124200"/>
          </a:xfrm>
        </p:spPr>
        <p:txBody>
          <a:bodyPr/>
          <a:lstStyle/>
          <a:p>
            <a:pPr eaLnBrk="1" hangingPunct="1">
              <a:lnSpc>
                <a:spcPct val="80000"/>
              </a:lnSpc>
            </a:pPr>
            <a:r>
              <a:rPr lang="en-GB" dirty="0" smtClean="0"/>
              <a:t>Nicholas Edward "Nick" Cave (born 22 September 1957) is an Australian musician, songwriter, author, screenwriter, and occasional film </a:t>
            </a:r>
            <a:r>
              <a:rPr lang="en-GB" dirty="0" smtClean="0"/>
              <a:t>actor</a:t>
            </a:r>
            <a:endParaRPr lang="cs-CZ" dirty="0" smtClean="0"/>
          </a:p>
          <a:p>
            <a:pPr eaLnBrk="1" hangingPunct="1">
              <a:lnSpc>
                <a:spcPct val="80000"/>
              </a:lnSpc>
            </a:pPr>
            <a:r>
              <a:rPr lang="en-GB" dirty="0" smtClean="0"/>
              <a:t>He is best known for his work as a </a:t>
            </a:r>
            <a:r>
              <a:rPr lang="en-GB" dirty="0" err="1" smtClean="0"/>
              <a:t>frontman</a:t>
            </a:r>
            <a:r>
              <a:rPr lang="en-GB" dirty="0" smtClean="0"/>
              <a:t> of the critically acclaimed rock </a:t>
            </a:r>
            <a:r>
              <a:rPr lang="en-GB" dirty="0" smtClean="0"/>
              <a:t>band</a:t>
            </a:r>
            <a:r>
              <a:rPr lang="cs-CZ" dirty="0" smtClean="0"/>
              <a:t> </a:t>
            </a:r>
            <a:r>
              <a:rPr lang="en-GB" dirty="0" smtClean="0"/>
              <a:t>Nick </a:t>
            </a:r>
            <a:r>
              <a:rPr lang="en-GB" dirty="0" smtClean="0"/>
              <a:t>Cave and the Bad Seeds, established in 1984, a group known for its eclectic influences and musical </a:t>
            </a:r>
            <a:r>
              <a:rPr lang="en-GB" dirty="0" smtClean="0"/>
              <a:t>styles</a:t>
            </a:r>
            <a:endParaRPr lang="cs-CZ" dirty="0" smtClean="0"/>
          </a:p>
          <a:p>
            <a:pPr eaLnBrk="1" hangingPunct="1">
              <a:lnSpc>
                <a:spcPct val="80000"/>
              </a:lnSpc>
            </a:pPr>
            <a:r>
              <a:rPr lang="en-GB" dirty="0" smtClean="0"/>
              <a:t>Before that, he had fronted the group The Birthday Party in the early 1980s, a band renowned for its highly dark, challenging lyrics and violent sound influenced by free jazz, blues, and </a:t>
            </a:r>
            <a:r>
              <a:rPr lang="en-GB" dirty="0" smtClean="0"/>
              <a:t>post-punk</a:t>
            </a:r>
            <a:endParaRPr 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1283272" y="749808"/>
            <a:ext cx="10018712" cy="1752600"/>
          </a:xfrm>
        </p:spPr>
        <p:txBody>
          <a:bodyPr/>
          <a:lstStyle/>
          <a:p>
            <a:pPr eaLnBrk="1" hangingPunct="1"/>
            <a:r>
              <a:rPr lang="cs-CZ" altLang="cs-CZ" b="1" dirty="0" smtClean="0">
                <a:ln>
                  <a:noFill/>
                </a:ln>
              </a:rPr>
              <a:t>Musical </a:t>
            </a:r>
            <a:r>
              <a:rPr lang="cs-CZ" altLang="cs-CZ" b="1" dirty="0" err="1" smtClean="0">
                <a:ln>
                  <a:noFill/>
                </a:ln>
              </a:rPr>
              <a:t>and</a:t>
            </a:r>
            <a:r>
              <a:rPr lang="cs-CZ" altLang="cs-CZ" b="1" dirty="0" smtClean="0">
                <a:ln>
                  <a:noFill/>
                </a:ln>
              </a:rPr>
              <a:t> </a:t>
            </a:r>
            <a:r>
              <a:rPr lang="cs-CZ" altLang="cs-CZ" b="1" dirty="0" err="1" smtClean="0">
                <a:ln>
                  <a:noFill/>
                </a:ln>
              </a:rPr>
              <a:t>lyrical</a:t>
            </a:r>
            <a:r>
              <a:rPr lang="cs-CZ" altLang="cs-CZ" b="1" dirty="0" smtClean="0">
                <a:ln>
                  <a:noFill/>
                </a:ln>
              </a:rPr>
              <a:t> </a:t>
            </a:r>
            <a:r>
              <a:rPr lang="cs-CZ" altLang="cs-CZ" b="1" dirty="0" err="1" smtClean="0">
                <a:ln>
                  <a:noFill/>
                </a:ln>
              </a:rPr>
              <a:t>themes</a:t>
            </a:r>
            <a:endParaRPr lang="cs-CZ" altLang="cs-CZ" b="1" dirty="0" smtClean="0">
              <a:ln>
                <a:noFill/>
              </a:ln>
            </a:endParaRPr>
          </a:p>
        </p:txBody>
      </p:sp>
      <p:sp>
        <p:nvSpPr>
          <p:cNvPr id="8195" name="Zástupný symbol pro obsah 2"/>
          <p:cNvSpPr>
            <a:spLocks noGrp="1"/>
          </p:cNvSpPr>
          <p:nvPr>
            <p:ph idx="1"/>
          </p:nvPr>
        </p:nvSpPr>
        <p:spPr/>
        <p:txBody>
          <a:bodyPr/>
          <a:lstStyle/>
          <a:p>
            <a:pPr algn="just" eaLnBrk="1" hangingPunct="1">
              <a:lnSpc>
                <a:spcPct val="90000"/>
              </a:lnSpc>
            </a:pPr>
            <a:r>
              <a:rPr lang="en-GB" dirty="0" smtClean="0"/>
              <a:t>With the Bad Seeds, Cave </a:t>
            </a:r>
            <a:r>
              <a:rPr lang="cs-CZ" dirty="0" smtClean="0"/>
              <a:t>has</a:t>
            </a:r>
            <a:r>
              <a:rPr lang="en-GB" dirty="0" smtClean="0"/>
              <a:t> explore</a:t>
            </a:r>
            <a:r>
              <a:rPr lang="cs-CZ" dirty="0" smtClean="0"/>
              <a:t>d</a:t>
            </a:r>
            <a:r>
              <a:rPr lang="en-GB" dirty="0" smtClean="0"/>
              <a:t> </a:t>
            </a:r>
            <a:r>
              <a:rPr lang="en-GB" dirty="0" smtClean="0"/>
              <a:t>his obsessions with religion, death, love, America, and violence with a bizarre, sometimes self-consciously eclectic hybrid of blues, gospel, rock, and arty </a:t>
            </a:r>
            <a:r>
              <a:rPr lang="en-GB" dirty="0" smtClean="0"/>
              <a:t>post-punk</a:t>
            </a:r>
            <a:endParaRPr lang="cs-CZ" dirty="0" smtClean="0"/>
          </a:p>
          <a:p>
            <a:pPr algn="just" eaLnBrk="1" hangingPunct="1">
              <a:lnSpc>
                <a:spcPct val="90000"/>
              </a:lnSpc>
            </a:pPr>
            <a:r>
              <a:rPr lang="en-GB" dirty="0" smtClean="0"/>
              <a:t>Cave also allowed his literary aspirations to come to the forefront; the lyrics are narrative prose, heavy on literary allusions and myth-making, and take some inspiration from Leonard </a:t>
            </a:r>
            <a:r>
              <a:rPr lang="en-GB" dirty="0" smtClean="0"/>
              <a:t>Cohen</a:t>
            </a:r>
            <a:endParaRPr 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eaLnBrk="1" hangingPunct="1"/>
            <a:r>
              <a:rPr lang="cs-CZ" altLang="cs-CZ" b="1" dirty="0" err="1" smtClean="0">
                <a:ln>
                  <a:noFill/>
                </a:ln>
              </a:rPr>
              <a:t>The</a:t>
            </a:r>
            <a:r>
              <a:rPr lang="cs-CZ" altLang="cs-CZ" b="1" dirty="0" smtClean="0">
                <a:ln>
                  <a:noFill/>
                </a:ln>
              </a:rPr>
              <a:t> 1980s</a:t>
            </a:r>
            <a:endParaRPr lang="cs-CZ" altLang="cs-CZ" b="1" dirty="0" smtClean="0">
              <a:ln>
                <a:noFill/>
              </a:ln>
            </a:endParaRPr>
          </a:p>
        </p:txBody>
      </p:sp>
      <p:sp>
        <p:nvSpPr>
          <p:cNvPr id="3" name="Zástupný symbol pro obsah 2"/>
          <p:cNvSpPr>
            <a:spLocks noGrp="1"/>
          </p:cNvSpPr>
          <p:nvPr>
            <p:ph idx="1"/>
          </p:nvPr>
        </p:nvSpPr>
        <p:spPr>
          <a:xfrm>
            <a:off x="1431520" y="2621673"/>
            <a:ext cx="10018712" cy="3492500"/>
          </a:xfrm>
        </p:spPr>
        <p:txBody>
          <a:bodyPr>
            <a:normAutofit lnSpcReduction="10000"/>
          </a:bodyPr>
          <a:lstStyle/>
          <a:p>
            <a:pPr algn="just" eaLnBrk="1" hangingPunct="1">
              <a:lnSpc>
                <a:spcPct val="70000"/>
              </a:lnSpc>
            </a:pPr>
            <a:r>
              <a:rPr lang="en-GB" dirty="0" smtClean="0"/>
              <a:t>Cave released his first album with the Bad Seeds, From Her to Eternity, in 1984, which contained a noteworthy cover of Elvis Presley's "In the Ghetto," foreshadowing much of Cave's style and subject matter on the follow-up The Firstborn Is </a:t>
            </a:r>
            <a:r>
              <a:rPr lang="en-GB" dirty="0" smtClean="0"/>
              <a:t>Dead</a:t>
            </a:r>
            <a:endParaRPr lang="cs-CZ" dirty="0" smtClean="0"/>
          </a:p>
          <a:p>
            <a:pPr algn="just" eaLnBrk="1" hangingPunct="1">
              <a:lnSpc>
                <a:spcPct val="70000"/>
              </a:lnSpc>
            </a:pPr>
            <a:r>
              <a:rPr lang="en-GB" dirty="0" smtClean="0"/>
              <a:t>Kicking Against the Pricks, an all-covers album, broke the band in England with the help of "The Singer," which hit number one on the U.K. independent </a:t>
            </a:r>
            <a:r>
              <a:rPr lang="en-GB" dirty="0" smtClean="0"/>
              <a:t>charts</a:t>
            </a:r>
            <a:endParaRPr lang="cs-CZ" dirty="0" smtClean="0"/>
          </a:p>
          <a:p>
            <a:pPr algn="just" eaLnBrk="1" hangingPunct="1">
              <a:lnSpc>
                <a:spcPct val="70000"/>
              </a:lnSpc>
            </a:pPr>
            <a:r>
              <a:rPr lang="en-GB" dirty="0" smtClean="0"/>
              <a:t>The album also strengthened Cave's reputation as an original interpreter and a vocal stylist of </a:t>
            </a:r>
            <a:r>
              <a:rPr lang="en-GB" dirty="0" smtClean="0"/>
              <a:t>note</a:t>
            </a:r>
            <a:endParaRPr lang="cs-CZ" dirty="0" smtClean="0"/>
          </a:p>
          <a:p>
            <a:pPr algn="just" eaLnBrk="1" hangingPunct="1">
              <a:lnSpc>
                <a:spcPct val="70000"/>
              </a:lnSpc>
            </a:pPr>
            <a:r>
              <a:rPr lang="en-GB" dirty="0" smtClean="0"/>
              <a:t>Following 1986's Your Funeral...My Trial, Cave took a two-year hiatus from recording, partially to appear in </a:t>
            </a:r>
            <a:r>
              <a:rPr lang="en-GB" dirty="0" err="1" smtClean="0"/>
              <a:t>Wim</a:t>
            </a:r>
            <a:r>
              <a:rPr lang="en-GB" dirty="0" smtClean="0"/>
              <a:t> </a:t>
            </a:r>
            <a:r>
              <a:rPr lang="en-GB" dirty="0" err="1" smtClean="0"/>
              <a:t>Wenders</a:t>
            </a:r>
            <a:r>
              <a:rPr lang="en-GB" dirty="0" smtClean="0"/>
              <a:t>' 1987 film Wings of Desire, and then returned with Tender Prey, which featured Cramps guitarist Kid Congo Powers and Cave's strongest vocals</a:t>
            </a:r>
            <a:endParaRPr lang="cs-CZ" altLang="cs-CZ" dirty="0" smtClean="0"/>
          </a:p>
          <a:p>
            <a:pPr algn="just" eaLnBrk="1" hangingPunct="1">
              <a:lnSpc>
                <a:spcPct val="70000"/>
              </a:lnSpc>
              <a:buNone/>
            </a:pPr>
            <a:endParaRPr lang="cs-CZ" alt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1392873" y="0"/>
            <a:ext cx="10018712" cy="1752600"/>
          </a:xfrm>
        </p:spPr>
        <p:txBody>
          <a:bodyPr/>
          <a:lstStyle/>
          <a:p>
            <a:pPr eaLnBrk="1" hangingPunct="1"/>
            <a:r>
              <a:rPr lang="cs-CZ" altLang="cs-CZ" b="1" dirty="0" err="1" smtClean="0">
                <a:ln>
                  <a:noFill/>
                </a:ln>
              </a:rPr>
              <a:t>The</a:t>
            </a:r>
            <a:r>
              <a:rPr lang="cs-CZ" altLang="cs-CZ" b="1" dirty="0" smtClean="0">
                <a:ln>
                  <a:noFill/>
                </a:ln>
              </a:rPr>
              <a:t> 1990s</a:t>
            </a:r>
            <a:endParaRPr lang="cs-CZ" altLang="cs-CZ" b="1" dirty="0" smtClean="0">
              <a:ln>
                <a:noFill/>
              </a:ln>
            </a:endParaRPr>
          </a:p>
        </p:txBody>
      </p:sp>
      <p:sp>
        <p:nvSpPr>
          <p:cNvPr id="3" name="Zástupný symbol pro obsah 2"/>
          <p:cNvSpPr>
            <a:spLocks noGrp="1"/>
          </p:cNvSpPr>
          <p:nvPr>
            <p:ph idx="1"/>
          </p:nvPr>
        </p:nvSpPr>
        <p:spPr>
          <a:xfrm>
            <a:off x="1484313" y="2070100"/>
            <a:ext cx="10018712" cy="3124200"/>
          </a:xfrm>
        </p:spPr>
        <p:txBody>
          <a:bodyPr>
            <a:normAutofit/>
          </a:bodyPr>
          <a:lstStyle/>
          <a:p>
            <a:pPr algn="just" eaLnBrk="1" hangingPunct="1">
              <a:lnSpc>
                <a:spcPct val="70000"/>
              </a:lnSpc>
            </a:pPr>
            <a:r>
              <a:rPr lang="en-GB" dirty="0" smtClean="0"/>
              <a:t>Cave's productivity picked up immensely over the next two years after he kicked a heroin </a:t>
            </a:r>
            <a:r>
              <a:rPr lang="en-GB" dirty="0" smtClean="0"/>
              <a:t>habit</a:t>
            </a:r>
            <a:endParaRPr lang="cs-CZ" dirty="0" smtClean="0"/>
          </a:p>
          <a:p>
            <a:pPr algn="just" eaLnBrk="1" hangingPunct="1">
              <a:lnSpc>
                <a:spcPct val="70000"/>
              </a:lnSpc>
            </a:pPr>
            <a:r>
              <a:rPr lang="en-GB" dirty="0" smtClean="0"/>
              <a:t>He had two books (1988's -King Ink, a collection of lyrics, plays, and prose, and 1989's -And the Ass Saw the Angel, a novel) published; </a:t>
            </a:r>
            <a:r>
              <a:rPr lang="cs-CZ" dirty="0" err="1" smtClean="0"/>
              <a:t>and</a:t>
            </a:r>
            <a:r>
              <a:rPr lang="cs-CZ" dirty="0" smtClean="0"/>
              <a:t> </a:t>
            </a:r>
            <a:r>
              <a:rPr lang="en-GB" dirty="0" smtClean="0"/>
              <a:t>appeared </a:t>
            </a:r>
            <a:r>
              <a:rPr lang="en-GB" dirty="0" smtClean="0"/>
              <a:t>in the 1989 Australian film Ghosts...of the Civil Dead </a:t>
            </a:r>
            <a:endParaRPr lang="cs-CZ" dirty="0" smtClean="0"/>
          </a:p>
          <a:p>
            <a:pPr algn="just" eaLnBrk="1" hangingPunct="1">
              <a:lnSpc>
                <a:spcPct val="70000"/>
              </a:lnSpc>
            </a:pPr>
            <a:r>
              <a:rPr lang="cs-CZ" dirty="0" smtClean="0"/>
              <a:t>In 1990, he </a:t>
            </a:r>
            <a:r>
              <a:rPr lang="cs-CZ" dirty="0" err="1" smtClean="0"/>
              <a:t>released</a:t>
            </a:r>
            <a:r>
              <a:rPr lang="en-GB" dirty="0" smtClean="0"/>
              <a:t> </a:t>
            </a:r>
            <a:r>
              <a:rPr lang="en-GB" dirty="0" smtClean="0"/>
              <a:t>The Good Son, his most relaxed, quiet </a:t>
            </a:r>
            <a:r>
              <a:rPr lang="en-GB" dirty="0" smtClean="0"/>
              <a:t>album</a:t>
            </a:r>
            <a:r>
              <a:rPr lang="cs-CZ" dirty="0" smtClean="0"/>
              <a:t> </a:t>
            </a:r>
          </a:p>
          <a:p>
            <a:pPr algn="just" eaLnBrk="1" hangingPunct="1">
              <a:lnSpc>
                <a:spcPct val="70000"/>
              </a:lnSpc>
            </a:pPr>
            <a:r>
              <a:rPr lang="en-GB" dirty="0" smtClean="0"/>
              <a:t>Cave </a:t>
            </a:r>
            <a:r>
              <a:rPr lang="en-GB" dirty="0" smtClean="0"/>
              <a:t>received his due as one of the leading figures in alternative rock when he was invited to perform on the 1994 edition of the Lollapalooza tour to promote his Let Love In </a:t>
            </a:r>
            <a:r>
              <a:rPr lang="en-GB" dirty="0" smtClean="0"/>
              <a:t>album</a:t>
            </a:r>
            <a:endParaRPr lang="cs-CZ" dirty="0" smtClean="0"/>
          </a:p>
          <a:p>
            <a:pPr algn="just" eaLnBrk="1" hangingPunct="1">
              <a:lnSpc>
                <a:spcPct val="70000"/>
              </a:lnSpc>
            </a:pPr>
            <a:endParaRPr lang="cs-CZ" dirty="0" smtClean="0"/>
          </a:p>
          <a:p>
            <a:pPr algn="just" eaLnBrk="1" hangingPunct="1">
              <a:lnSpc>
                <a:spcPct val="70000"/>
              </a:lnSpc>
            </a:pPr>
            <a:endParaRPr 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Commercial</a:t>
            </a:r>
            <a:r>
              <a:rPr lang="cs-CZ" b="1" dirty="0" smtClean="0"/>
              <a:t> </a:t>
            </a:r>
            <a:r>
              <a:rPr lang="cs-CZ" b="1" dirty="0" err="1" smtClean="0"/>
              <a:t>success</a:t>
            </a:r>
            <a:endParaRPr lang="cs-CZ" b="1" dirty="0"/>
          </a:p>
        </p:txBody>
      </p:sp>
      <p:sp>
        <p:nvSpPr>
          <p:cNvPr id="3" name="Zástupný symbol pro obsah 2"/>
          <p:cNvSpPr>
            <a:spLocks noGrp="1"/>
          </p:cNvSpPr>
          <p:nvPr>
            <p:ph idx="1"/>
          </p:nvPr>
        </p:nvSpPr>
        <p:spPr/>
        <p:txBody>
          <a:bodyPr/>
          <a:lstStyle/>
          <a:p>
            <a:r>
              <a:rPr lang="en-GB" dirty="0" smtClean="0"/>
              <a:t>Early in 1996, he released Murder Ballads, a collection of songs about </a:t>
            </a:r>
            <a:r>
              <a:rPr lang="en-GB" dirty="0" smtClean="0"/>
              <a:t>murder </a:t>
            </a:r>
            <a:endParaRPr lang="cs-CZ" dirty="0" smtClean="0"/>
          </a:p>
          <a:p>
            <a:r>
              <a:rPr lang="en-GB" dirty="0" smtClean="0"/>
              <a:t>Murder </a:t>
            </a:r>
            <a:r>
              <a:rPr lang="en-GB" dirty="0" smtClean="0"/>
              <a:t>Ballads became Cave's most commercially successful album to date, and, with typical perversity, he followed it with the introspective and personal The Boatman's Call in early 1997</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a:xfrm>
            <a:off x="1353405" y="0"/>
            <a:ext cx="10018712" cy="1752600"/>
          </a:xfrm>
        </p:spPr>
        <p:txBody>
          <a:bodyPr/>
          <a:lstStyle/>
          <a:p>
            <a:r>
              <a:rPr lang="cs-CZ" b="1" dirty="0" err="1" smtClean="0">
                <a:ln>
                  <a:noFill/>
                </a:ln>
              </a:rPr>
              <a:t>Recent</a:t>
            </a:r>
            <a:r>
              <a:rPr lang="cs-CZ" b="1" dirty="0" smtClean="0">
                <a:ln>
                  <a:noFill/>
                </a:ln>
              </a:rPr>
              <a:t> </a:t>
            </a:r>
            <a:r>
              <a:rPr lang="cs-CZ" b="1" dirty="0" err="1" smtClean="0">
                <a:ln>
                  <a:noFill/>
                </a:ln>
              </a:rPr>
              <a:t>work</a:t>
            </a:r>
            <a:endParaRPr lang="cs-CZ" b="1" dirty="0" smtClean="0">
              <a:ln>
                <a:noFill/>
              </a:ln>
            </a:endParaRPr>
          </a:p>
        </p:txBody>
      </p:sp>
      <p:sp>
        <p:nvSpPr>
          <p:cNvPr id="34819" name="Rectangle 3"/>
          <p:cNvSpPr>
            <a:spLocks noGrp="1"/>
          </p:cNvSpPr>
          <p:nvPr>
            <p:ph type="body" idx="4294967295"/>
          </p:nvPr>
        </p:nvSpPr>
        <p:spPr>
          <a:xfrm>
            <a:off x="1447737" y="2310384"/>
            <a:ext cx="10018712" cy="3124200"/>
          </a:xfrm>
        </p:spPr>
        <p:txBody>
          <a:bodyPr/>
          <a:lstStyle/>
          <a:p>
            <a:r>
              <a:rPr lang="cs-CZ" dirty="0" err="1" smtClean="0"/>
              <a:t>The</a:t>
            </a:r>
            <a:r>
              <a:rPr lang="en-GB" dirty="0" smtClean="0"/>
              <a:t> </a:t>
            </a:r>
            <a:r>
              <a:rPr lang="en-GB" dirty="0" smtClean="0"/>
              <a:t>rejuvenated Cave teamed up with the Bad Seeds once again for the piano-laden No More Shall We </a:t>
            </a:r>
            <a:r>
              <a:rPr lang="en-GB" dirty="0" smtClean="0"/>
              <a:t>Part</a:t>
            </a:r>
            <a:endParaRPr lang="cs-CZ" dirty="0" smtClean="0"/>
          </a:p>
          <a:p>
            <a:r>
              <a:rPr lang="en-GB" dirty="0" err="1" smtClean="0"/>
              <a:t>Nocturama</a:t>
            </a:r>
            <a:r>
              <a:rPr lang="en-GB" dirty="0" smtClean="0"/>
              <a:t> was released in 2003, and the double-album Abattoir Blues/The Lyre of Orpheus followed by the end of </a:t>
            </a:r>
            <a:r>
              <a:rPr lang="en-GB" dirty="0" smtClean="0"/>
              <a:t>2004</a:t>
            </a:r>
            <a:endParaRPr lang="cs-CZ" dirty="0" smtClean="0"/>
          </a:p>
          <a:p>
            <a:r>
              <a:rPr lang="cs-CZ" dirty="0" smtClean="0"/>
              <a:t>I</a:t>
            </a:r>
            <a:r>
              <a:rPr lang="en-GB" dirty="0" smtClean="0"/>
              <a:t>n </a:t>
            </a:r>
            <a:r>
              <a:rPr lang="en-GB" dirty="0" smtClean="0"/>
              <a:t>2007, </a:t>
            </a:r>
            <a:r>
              <a:rPr lang="cs-CZ" dirty="0" err="1" smtClean="0"/>
              <a:t>Nick</a:t>
            </a:r>
            <a:r>
              <a:rPr lang="cs-CZ" dirty="0" smtClean="0"/>
              <a:t> </a:t>
            </a:r>
            <a:r>
              <a:rPr lang="en-GB" dirty="0" smtClean="0"/>
              <a:t> </a:t>
            </a:r>
            <a:r>
              <a:rPr lang="en-GB" dirty="0" smtClean="0"/>
              <a:t>Cave was inducted into </a:t>
            </a:r>
            <a:r>
              <a:rPr lang="en-GB" dirty="0" smtClean="0"/>
              <a:t>Australia's </a:t>
            </a:r>
            <a:r>
              <a:rPr lang="en-GB" dirty="0" smtClean="0"/>
              <a:t>Hall of Fame. </a:t>
            </a:r>
            <a:endParaRPr lang="cs-CZ" dirty="0" smtClean="0"/>
          </a:p>
          <a:p>
            <a:r>
              <a:rPr lang="en-GB" dirty="0" smtClean="0"/>
              <a:t>In </a:t>
            </a:r>
            <a:r>
              <a:rPr lang="en-GB" dirty="0" smtClean="0"/>
              <a:t>2008, Nick Cave &amp; the Bad Seeds released Dig!!! Lazarus Dig</a:t>
            </a:r>
            <a:r>
              <a:rPr lang="en-GB" dirty="0" smtClean="0"/>
              <a:t>!!!</a:t>
            </a:r>
            <a:endParaRPr lang="cs-CZ" dirty="0" smtClean="0"/>
          </a:p>
          <a:p>
            <a:r>
              <a:rPr lang="cs-CZ" dirty="0" smtClean="0"/>
              <a:t>Most </a:t>
            </a:r>
            <a:r>
              <a:rPr lang="cs-CZ" dirty="0" err="1" smtClean="0"/>
              <a:t>recent</a:t>
            </a:r>
            <a:r>
              <a:rPr lang="cs-CZ" dirty="0" smtClean="0"/>
              <a:t> </a:t>
            </a:r>
            <a:r>
              <a:rPr lang="cs-CZ" dirty="0" err="1" smtClean="0"/>
              <a:t>Bad</a:t>
            </a:r>
            <a:r>
              <a:rPr lang="cs-CZ" dirty="0" smtClean="0"/>
              <a:t> </a:t>
            </a:r>
            <a:r>
              <a:rPr lang="cs-CZ" dirty="0" err="1" smtClean="0"/>
              <a:t>Seeds</a:t>
            </a:r>
            <a:r>
              <a:rPr lang="cs-CZ" dirty="0" smtClean="0"/>
              <a:t>´</a:t>
            </a:r>
            <a:r>
              <a:rPr lang="cs-CZ" dirty="0" err="1" smtClean="0"/>
              <a:t>albums</a:t>
            </a:r>
            <a:r>
              <a:rPr lang="cs-CZ" dirty="0" smtClean="0"/>
              <a:t> </a:t>
            </a:r>
            <a:r>
              <a:rPr lang="cs-CZ" dirty="0" err="1" smtClean="0"/>
              <a:t>include</a:t>
            </a:r>
            <a:r>
              <a:rPr lang="cs-CZ" dirty="0" smtClean="0"/>
              <a:t> </a:t>
            </a:r>
            <a:r>
              <a:rPr lang="cs-CZ" dirty="0" err="1" smtClean="0"/>
              <a:t>Push</a:t>
            </a:r>
            <a:r>
              <a:rPr lang="cs-CZ" dirty="0" smtClean="0"/>
              <a:t> </a:t>
            </a:r>
            <a:r>
              <a:rPr lang="cs-CZ" dirty="0" err="1" smtClean="0"/>
              <a:t>the</a:t>
            </a:r>
            <a:r>
              <a:rPr lang="cs-CZ" dirty="0" smtClean="0"/>
              <a:t> </a:t>
            </a:r>
            <a:r>
              <a:rPr lang="cs-CZ" dirty="0" err="1" smtClean="0"/>
              <a:t>Sky</a:t>
            </a:r>
            <a:r>
              <a:rPr lang="cs-CZ" dirty="0" smtClean="0"/>
              <a:t> </a:t>
            </a:r>
            <a:r>
              <a:rPr lang="cs-CZ" dirty="0" err="1" smtClean="0"/>
              <a:t>Away</a:t>
            </a:r>
            <a:r>
              <a:rPr lang="cs-CZ" dirty="0" smtClean="0"/>
              <a:t> (2011), Skeleton </a:t>
            </a:r>
            <a:r>
              <a:rPr lang="cs-CZ" dirty="0" err="1" smtClean="0"/>
              <a:t>Tree</a:t>
            </a:r>
            <a:r>
              <a:rPr lang="cs-CZ" dirty="0" smtClean="0"/>
              <a:t> (2016) </a:t>
            </a:r>
            <a:r>
              <a:rPr lang="cs-CZ" dirty="0" err="1" smtClean="0"/>
              <a:t>and</a:t>
            </a:r>
            <a:r>
              <a:rPr lang="cs-CZ" dirty="0" smtClean="0"/>
              <a:t> </a:t>
            </a:r>
            <a:r>
              <a:rPr lang="cs-CZ" dirty="0" err="1" smtClean="0"/>
              <a:t>Ghosteen</a:t>
            </a:r>
            <a:r>
              <a:rPr lang="cs-CZ" dirty="0" smtClean="0"/>
              <a:t> (2019)</a:t>
            </a:r>
          </a:p>
          <a:p>
            <a:r>
              <a:rPr lang="cs-CZ" dirty="0" err="1" smtClean="0"/>
              <a:t>The</a:t>
            </a:r>
            <a:r>
              <a:rPr lang="cs-CZ" dirty="0" smtClean="0"/>
              <a:t> last </a:t>
            </a:r>
            <a:r>
              <a:rPr lang="cs-CZ" dirty="0" err="1" smtClean="0"/>
              <a:t>two</a:t>
            </a:r>
            <a:r>
              <a:rPr lang="cs-CZ" dirty="0" smtClean="0"/>
              <a:t> </a:t>
            </a:r>
            <a:r>
              <a:rPr lang="cs-CZ" dirty="0" err="1" smtClean="0"/>
              <a:t>albums</a:t>
            </a:r>
            <a:r>
              <a:rPr lang="cs-CZ" dirty="0" smtClean="0"/>
              <a:t> </a:t>
            </a:r>
            <a:r>
              <a:rPr lang="cs-CZ" dirty="0" err="1" smtClean="0"/>
              <a:t>have</a:t>
            </a:r>
            <a:r>
              <a:rPr lang="cs-CZ" dirty="0" smtClean="0"/>
              <a:t> </a:t>
            </a:r>
            <a:r>
              <a:rPr lang="cs-CZ" dirty="0" err="1" smtClean="0"/>
              <a:t>been</a:t>
            </a:r>
            <a:r>
              <a:rPr lang="cs-CZ" dirty="0" smtClean="0"/>
              <a:t> </a:t>
            </a:r>
            <a:r>
              <a:rPr lang="cs-CZ" dirty="0" err="1" smtClean="0"/>
              <a:t>heavily</a:t>
            </a:r>
            <a:r>
              <a:rPr lang="cs-CZ" dirty="0" smtClean="0"/>
              <a:t> </a:t>
            </a:r>
            <a:r>
              <a:rPr lang="cs-CZ" dirty="0" err="1" smtClean="0"/>
              <a:t>informed</a:t>
            </a:r>
            <a:r>
              <a:rPr lang="cs-CZ" dirty="0" smtClean="0"/>
              <a:t> by </a:t>
            </a:r>
            <a:r>
              <a:rPr lang="cs-CZ" dirty="0" err="1" smtClean="0"/>
              <a:t>the</a:t>
            </a:r>
            <a:r>
              <a:rPr lang="cs-CZ" dirty="0" smtClean="0"/>
              <a:t> </a:t>
            </a:r>
            <a:r>
              <a:rPr lang="cs-CZ" dirty="0" err="1" smtClean="0"/>
              <a:t>tragic</a:t>
            </a:r>
            <a:r>
              <a:rPr lang="cs-CZ" dirty="0" smtClean="0"/>
              <a:t> </a:t>
            </a:r>
            <a:r>
              <a:rPr lang="cs-CZ" dirty="0" err="1" smtClean="0"/>
              <a:t>death</a:t>
            </a:r>
            <a:r>
              <a:rPr lang="cs-CZ" dirty="0" smtClean="0"/>
              <a:t> </a:t>
            </a:r>
            <a:r>
              <a:rPr lang="cs-CZ" dirty="0" err="1" smtClean="0"/>
              <a:t>of</a:t>
            </a:r>
            <a:r>
              <a:rPr lang="cs-CZ" dirty="0" smtClean="0"/>
              <a:t> </a:t>
            </a:r>
            <a:r>
              <a:rPr lang="cs-CZ" dirty="0" err="1" smtClean="0"/>
              <a:t>Cave</a:t>
            </a:r>
            <a:r>
              <a:rPr lang="cs-CZ" dirty="0" smtClean="0"/>
              <a:t>´s </a:t>
            </a:r>
            <a:r>
              <a:rPr lang="cs-CZ" dirty="0" err="1" smtClean="0"/>
              <a:t>teenage</a:t>
            </a:r>
            <a:r>
              <a:rPr lang="cs-CZ" dirty="0" smtClean="0"/>
              <a:t> son </a:t>
            </a:r>
            <a:r>
              <a:rPr lang="cs-CZ" dirty="0" err="1" smtClean="0"/>
              <a:t>Arthur</a:t>
            </a:r>
            <a:r>
              <a:rPr lang="cs-CZ" dirty="0" smtClean="0"/>
              <a:t> in 2016</a:t>
            </a:r>
          </a:p>
          <a:p>
            <a:endParaRPr lang="cs-CZ" dirty="0" smtClean="0"/>
          </a:p>
          <a:p>
            <a:endParaRPr lang="cs-CZ"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Legacy</a:t>
            </a:r>
            <a:endParaRPr lang="cs-CZ" b="1" dirty="0"/>
          </a:p>
        </p:txBody>
      </p:sp>
      <p:sp>
        <p:nvSpPr>
          <p:cNvPr id="3" name="Zástupný symbol pro obsah 2"/>
          <p:cNvSpPr>
            <a:spLocks noGrp="1"/>
          </p:cNvSpPr>
          <p:nvPr>
            <p:ph idx="1"/>
          </p:nvPr>
        </p:nvSpPr>
        <p:spPr/>
        <p:txBody>
          <a:bodyPr/>
          <a:lstStyle/>
          <a:p>
            <a:r>
              <a:rPr lang="cs-CZ" dirty="0" err="1" smtClean="0"/>
              <a:t>Nick</a:t>
            </a:r>
            <a:r>
              <a:rPr lang="cs-CZ" dirty="0" smtClean="0"/>
              <a:t> </a:t>
            </a:r>
            <a:r>
              <a:rPr lang="cs-CZ" dirty="0" err="1" smtClean="0"/>
              <a:t>Cave</a:t>
            </a:r>
            <a:r>
              <a:rPr lang="cs-CZ" dirty="0" smtClean="0"/>
              <a:t> </a:t>
            </a:r>
            <a:r>
              <a:rPr lang="cs-CZ" dirty="0" err="1" smtClean="0"/>
              <a:t>counts</a:t>
            </a:r>
            <a:r>
              <a:rPr lang="cs-CZ" dirty="0" smtClean="0"/>
              <a:t> </a:t>
            </a:r>
            <a:r>
              <a:rPr lang="cs-CZ" dirty="0" err="1" smtClean="0"/>
              <a:t>among</a:t>
            </a:r>
            <a:r>
              <a:rPr lang="cs-CZ" dirty="0" smtClean="0"/>
              <a:t> </a:t>
            </a:r>
            <a:r>
              <a:rPr lang="cs-CZ" dirty="0" err="1" smtClean="0"/>
              <a:t>the</a:t>
            </a:r>
            <a:r>
              <a:rPr lang="cs-CZ" dirty="0" smtClean="0"/>
              <a:t> </a:t>
            </a:r>
            <a:r>
              <a:rPr lang="cs-CZ" dirty="0" err="1" smtClean="0"/>
              <a:t>greatest</a:t>
            </a:r>
            <a:r>
              <a:rPr lang="cs-CZ" dirty="0" smtClean="0"/>
              <a:t> </a:t>
            </a:r>
            <a:r>
              <a:rPr lang="cs-CZ" dirty="0" err="1" smtClean="0"/>
              <a:t>living</a:t>
            </a:r>
            <a:r>
              <a:rPr lang="cs-CZ" dirty="0" smtClean="0"/>
              <a:t> </a:t>
            </a:r>
            <a:r>
              <a:rPr lang="cs-CZ" dirty="0" err="1" smtClean="0"/>
              <a:t>musicians</a:t>
            </a:r>
            <a:r>
              <a:rPr lang="cs-CZ" dirty="0" smtClean="0"/>
              <a:t> </a:t>
            </a:r>
            <a:r>
              <a:rPr lang="cs-CZ" dirty="0" err="1" smtClean="0"/>
              <a:t>and</a:t>
            </a:r>
            <a:r>
              <a:rPr lang="cs-CZ" dirty="0" smtClean="0"/>
              <a:t> </a:t>
            </a:r>
            <a:r>
              <a:rPr lang="cs-CZ" dirty="0" err="1" smtClean="0"/>
              <a:t>singer</a:t>
            </a:r>
            <a:r>
              <a:rPr lang="cs-CZ" dirty="0" smtClean="0"/>
              <a:t>-</a:t>
            </a:r>
            <a:r>
              <a:rPr lang="cs-CZ" dirty="0" err="1" smtClean="0"/>
              <a:t>songrwriters</a:t>
            </a:r>
            <a:endParaRPr lang="cs-CZ" dirty="0" smtClean="0"/>
          </a:p>
          <a:p>
            <a:r>
              <a:rPr lang="cs-CZ" dirty="0" smtClean="0"/>
              <a:t>His </a:t>
            </a:r>
            <a:r>
              <a:rPr lang="cs-CZ" dirty="0" err="1" smtClean="0"/>
              <a:t>dark</a:t>
            </a:r>
            <a:r>
              <a:rPr lang="cs-CZ" dirty="0" smtClean="0"/>
              <a:t> </a:t>
            </a:r>
            <a:r>
              <a:rPr lang="cs-CZ" dirty="0" err="1" smtClean="0"/>
              <a:t>lyrical</a:t>
            </a:r>
            <a:r>
              <a:rPr lang="cs-CZ" dirty="0" smtClean="0"/>
              <a:t> </a:t>
            </a:r>
            <a:r>
              <a:rPr lang="cs-CZ" dirty="0" err="1" smtClean="0"/>
              <a:t>obsessions</a:t>
            </a:r>
            <a:r>
              <a:rPr lang="cs-CZ" dirty="0" smtClean="0"/>
              <a:t> </a:t>
            </a:r>
            <a:r>
              <a:rPr lang="cs-CZ" dirty="0" err="1" smtClean="0"/>
              <a:t>paired</a:t>
            </a:r>
            <a:r>
              <a:rPr lang="cs-CZ" dirty="0" smtClean="0"/>
              <a:t> </a:t>
            </a:r>
            <a:r>
              <a:rPr lang="cs-CZ" dirty="0" err="1" smtClean="0"/>
              <a:t>with</a:t>
            </a:r>
            <a:r>
              <a:rPr lang="cs-CZ" dirty="0" smtClean="0"/>
              <a:t> </a:t>
            </a:r>
            <a:r>
              <a:rPr lang="cs-CZ" dirty="0" err="1" smtClean="0"/>
              <a:t>acute</a:t>
            </a:r>
            <a:r>
              <a:rPr lang="cs-CZ" dirty="0" smtClean="0"/>
              <a:t> sensitivity, </a:t>
            </a:r>
            <a:r>
              <a:rPr lang="cs-CZ" dirty="0" err="1" smtClean="0"/>
              <a:t>empathy</a:t>
            </a:r>
            <a:r>
              <a:rPr lang="cs-CZ" dirty="0" smtClean="0"/>
              <a:t> </a:t>
            </a:r>
            <a:r>
              <a:rPr lang="cs-CZ" dirty="0" err="1" smtClean="0"/>
              <a:t>and</a:t>
            </a:r>
            <a:r>
              <a:rPr lang="cs-CZ" dirty="0" smtClean="0"/>
              <a:t> musical </a:t>
            </a:r>
            <a:r>
              <a:rPr lang="cs-CZ" dirty="0" err="1" smtClean="0"/>
              <a:t>sophistication</a:t>
            </a:r>
            <a:r>
              <a:rPr lang="cs-CZ" dirty="0" smtClean="0"/>
              <a:t> </a:t>
            </a:r>
            <a:r>
              <a:rPr lang="cs-CZ" dirty="0" err="1" smtClean="0"/>
              <a:t>have</a:t>
            </a:r>
            <a:r>
              <a:rPr lang="cs-CZ" dirty="0" smtClean="0"/>
              <a:t> </a:t>
            </a:r>
            <a:r>
              <a:rPr lang="cs-CZ" dirty="0" err="1" smtClean="0"/>
              <a:t>all</a:t>
            </a:r>
            <a:r>
              <a:rPr lang="cs-CZ" dirty="0" smtClean="0"/>
              <a:t> </a:t>
            </a:r>
            <a:r>
              <a:rPr lang="cs-CZ" dirty="0" err="1" smtClean="0"/>
              <a:t>contributed</a:t>
            </a:r>
            <a:r>
              <a:rPr lang="cs-CZ" dirty="0" smtClean="0"/>
              <a:t> to his </a:t>
            </a:r>
            <a:r>
              <a:rPr lang="cs-CZ" dirty="0" err="1" smtClean="0"/>
              <a:t>current</a:t>
            </a:r>
            <a:r>
              <a:rPr lang="cs-CZ" dirty="0" smtClean="0"/>
              <a:t> status as </a:t>
            </a:r>
            <a:r>
              <a:rPr lang="cs-CZ" dirty="0" err="1" smtClean="0"/>
              <a:t>the</a:t>
            </a:r>
            <a:r>
              <a:rPr lang="cs-CZ" dirty="0" smtClean="0"/>
              <a:t> </a:t>
            </a:r>
            <a:r>
              <a:rPr lang="cs-CZ" dirty="0" err="1" smtClean="0"/>
              <a:t>ultimate</a:t>
            </a:r>
            <a:r>
              <a:rPr lang="cs-CZ" dirty="0" smtClean="0"/>
              <a:t>, </a:t>
            </a:r>
            <a:r>
              <a:rPr lang="cs-CZ" dirty="0" err="1" smtClean="0"/>
              <a:t>quintessential</a:t>
            </a:r>
            <a:r>
              <a:rPr lang="cs-CZ" dirty="0" smtClean="0"/>
              <a:t> rock star  </a:t>
            </a:r>
            <a:endParaRPr lang="cs-CZ" dirty="0" smtClean="0"/>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1423988" y="0"/>
            <a:ext cx="10018712" cy="1752600"/>
          </a:xfrm>
        </p:spPr>
        <p:txBody>
          <a:bodyPr/>
          <a:lstStyle/>
          <a:p>
            <a:pPr eaLnBrk="1" hangingPunct="1"/>
            <a:r>
              <a:rPr lang="en-US" altLang="cs-CZ" b="1" smtClean="0">
                <a:ln>
                  <a:noFill/>
                </a:ln>
              </a:rPr>
              <a:t>Example</a:t>
            </a:r>
            <a:endParaRPr lang="cs-CZ" altLang="cs-CZ" b="1" smtClean="0">
              <a:ln>
                <a:noFill/>
              </a:ln>
            </a:endParaRPr>
          </a:p>
        </p:txBody>
      </p:sp>
      <p:sp>
        <p:nvSpPr>
          <p:cNvPr id="3" name="Zástupný symbol pro obsah 2"/>
          <p:cNvSpPr>
            <a:spLocks noGrp="1"/>
          </p:cNvSpPr>
          <p:nvPr>
            <p:ph idx="1"/>
          </p:nvPr>
        </p:nvSpPr>
        <p:spPr>
          <a:xfrm>
            <a:off x="1014413" y="2514600"/>
            <a:ext cx="10018712" cy="3124200"/>
          </a:xfrm>
        </p:spPr>
        <p:txBody>
          <a:bodyPr>
            <a:normAutofit fontScale="25000" lnSpcReduction="20000"/>
          </a:bodyPr>
          <a:lstStyle/>
          <a:p>
            <a:pPr>
              <a:buNone/>
            </a:pPr>
            <a:r>
              <a:rPr lang="cs-CZ" sz="8000" b="1" dirty="0" smtClean="0"/>
              <a:t>      </a:t>
            </a:r>
            <a:r>
              <a:rPr lang="en-GB" sz="8000" b="1" dirty="0" smtClean="0"/>
              <a:t>As </a:t>
            </a:r>
            <a:r>
              <a:rPr lang="en-GB" sz="8000" b="1" dirty="0" smtClean="0"/>
              <a:t>I Sat Sadly by Her Side</a:t>
            </a:r>
            <a:endParaRPr lang="cs-CZ" sz="8000" b="1" dirty="0" smtClean="0"/>
          </a:p>
          <a:p>
            <a:pPr>
              <a:buNone/>
            </a:pPr>
            <a:r>
              <a:rPr lang="en-GB" sz="8000" b="1" dirty="0" smtClean="0"/>
              <a:t> </a:t>
            </a:r>
            <a:endParaRPr lang="cs-CZ" sz="8000" dirty="0" smtClean="0"/>
          </a:p>
          <a:p>
            <a:pPr>
              <a:buNone/>
            </a:pPr>
            <a:r>
              <a:rPr lang="cs-CZ" sz="8000" dirty="0" smtClean="0"/>
              <a:t>      </a:t>
            </a:r>
            <a:r>
              <a:rPr lang="en-GB" sz="8000" dirty="0" smtClean="0"/>
              <a:t>As </a:t>
            </a:r>
            <a:r>
              <a:rPr lang="en-GB" sz="8000" dirty="0" smtClean="0"/>
              <a:t>I sat sadly by her side</a:t>
            </a:r>
            <a:br>
              <a:rPr lang="en-GB" sz="8000" dirty="0" smtClean="0"/>
            </a:br>
            <a:r>
              <a:rPr lang="en-GB" sz="8000" dirty="0" smtClean="0"/>
              <a:t>At the window, through the glass</a:t>
            </a:r>
            <a:br>
              <a:rPr lang="en-GB" sz="8000" dirty="0" smtClean="0"/>
            </a:br>
            <a:r>
              <a:rPr lang="en-GB" sz="8000" dirty="0" smtClean="0"/>
              <a:t>She stroked a kitten in her lap</a:t>
            </a:r>
            <a:br>
              <a:rPr lang="en-GB" sz="8000" dirty="0" smtClean="0"/>
            </a:br>
            <a:r>
              <a:rPr lang="en-GB" sz="8000" dirty="0" smtClean="0"/>
              <a:t>And we watched the world as it fell past</a:t>
            </a:r>
            <a:br>
              <a:rPr lang="en-GB" sz="8000" dirty="0" smtClean="0"/>
            </a:br>
            <a:r>
              <a:rPr lang="en-GB" sz="8000" dirty="0" smtClean="0"/>
              <a:t>Softly she spoke these words to me</a:t>
            </a:r>
            <a:br>
              <a:rPr lang="en-GB" sz="8000" dirty="0" smtClean="0"/>
            </a:br>
            <a:r>
              <a:rPr lang="en-GB" sz="8000" dirty="0" smtClean="0"/>
              <a:t>And with brand new eyes, open wide</a:t>
            </a:r>
            <a:br>
              <a:rPr lang="en-GB" sz="8000" dirty="0" smtClean="0"/>
            </a:br>
            <a:r>
              <a:rPr lang="en-GB" sz="8000" dirty="0" smtClean="0"/>
              <a:t>We pressed our faces to the glass</a:t>
            </a:r>
            <a:br>
              <a:rPr lang="en-GB" sz="8000" dirty="0" smtClean="0"/>
            </a:br>
            <a:r>
              <a:rPr lang="en-GB" sz="8000" dirty="0" smtClean="0"/>
              <a:t>As I sat sadly by her side</a:t>
            </a:r>
            <a:br>
              <a:rPr lang="en-GB" sz="8000" dirty="0" smtClean="0"/>
            </a:br>
            <a:r>
              <a:rPr lang="en-GB" sz="8000" dirty="0" smtClean="0"/>
              <a:t/>
            </a:r>
            <a:br>
              <a:rPr lang="en-GB" sz="8000" dirty="0" smtClean="0"/>
            </a:br>
            <a:r>
              <a:rPr lang="en-GB" sz="8000" dirty="0" smtClean="0"/>
              <a:t>She said, "Father, mother, sister, brother,</a:t>
            </a:r>
            <a:br>
              <a:rPr lang="en-GB" sz="8000" dirty="0" smtClean="0"/>
            </a:br>
            <a:r>
              <a:rPr lang="en-GB" sz="8000" dirty="0" smtClean="0"/>
              <a:t>Uncle, aunt, nephew, niece,</a:t>
            </a:r>
            <a:br>
              <a:rPr lang="en-GB" sz="8000" dirty="0" smtClean="0"/>
            </a:br>
            <a:r>
              <a:rPr lang="en-GB" sz="8000" dirty="0" smtClean="0"/>
              <a:t>Soldier, sailor, physician, labourer,</a:t>
            </a:r>
            <a:br>
              <a:rPr lang="en-GB" sz="8000" dirty="0" smtClean="0"/>
            </a:br>
            <a:r>
              <a:rPr lang="en-GB" sz="8000" dirty="0" smtClean="0"/>
              <a:t>Actor, scientist, mechanic, priest</a:t>
            </a:r>
            <a:br>
              <a:rPr lang="en-GB" sz="8000" dirty="0" smtClean="0"/>
            </a:br>
            <a:r>
              <a:rPr lang="en-GB" sz="8000" dirty="0" smtClean="0"/>
              <a:t>Earth and moon and sun and stars</a:t>
            </a:r>
            <a:br>
              <a:rPr lang="en-GB" sz="8000" dirty="0" smtClean="0"/>
            </a:br>
            <a:r>
              <a:rPr lang="en-GB" sz="8000" dirty="0" smtClean="0"/>
              <a:t>Planets and comets with tails blazing</a:t>
            </a:r>
            <a:br>
              <a:rPr lang="en-GB" sz="8000" dirty="0" smtClean="0"/>
            </a:br>
            <a:r>
              <a:rPr lang="en-GB" sz="8000" dirty="0" smtClean="0"/>
              <a:t>All are there forever falling</a:t>
            </a:r>
            <a:br>
              <a:rPr lang="en-GB" sz="8000" dirty="0" smtClean="0"/>
            </a:br>
            <a:r>
              <a:rPr lang="en-GB" sz="8000" dirty="0" smtClean="0"/>
              <a:t>Falling lovely and amazing"</a:t>
            </a:r>
            <a:r>
              <a:rPr lang="en-GB" sz="8000" dirty="0" smtClean="0">
                <a:latin typeface="Times New Roman" pitchFamily="18" charset="0"/>
                <a:cs typeface="Times New Roman" pitchFamily="18" charset="0"/>
              </a:rPr>
              <a:t/>
            </a:r>
            <a:br>
              <a:rPr lang="en-GB" sz="8000" dirty="0" smtClean="0">
                <a:latin typeface="Times New Roman" pitchFamily="18" charset="0"/>
                <a:cs typeface="Times New Roman" pitchFamily="18" charset="0"/>
              </a:rPr>
            </a:br>
            <a:r>
              <a:rPr lang="en-GB" altLang="cs-CZ" sz="8000" dirty="0" smtClean="0"/>
              <a:t/>
            </a:r>
            <a:br>
              <a:rPr lang="en-GB" altLang="cs-CZ" sz="8000" dirty="0" smtClean="0"/>
            </a:br>
            <a:r>
              <a:rPr lang="en-GB" altLang="cs-CZ" dirty="0" smtClean="0"/>
              <a:t/>
            </a:r>
            <a:br>
              <a:rPr lang="en-GB" altLang="cs-CZ" dirty="0" smtClean="0"/>
            </a:br>
            <a:r>
              <a:rPr lang="en-GB" altLang="cs-CZ" sz="600" dirty="0" smtClean="0"/>
              <a:t/>
            </a:r>
            <a:br>
              <a:rPr lang="en-GB" altLang="cs-CZ" sz="600" dirty="0" smtClean="0"/>
            </a:br>
            <a:endParaRPr lang="cs-CZ" altLang="cs-CZ" sz="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axa">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axa">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TM03457496[[fn=Paralaxa]]</Template>
  <TotalTime>618</TotalTime>
  <Words>738</Words>
  <Application>Microsoft Office PowerPoint</Application>
  <PresentationFormat>Vlastní</PresentationFormat>
  <Paragraphs>47</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Paralaxa</vt:lpstr>
      <vt:lpstr>8. Nick Cave (born 1957) </vt:lpstr>
      <vt:lpstr>General intro</vt:lpstr>
      <vt:lpstr>Musical and lyrical themes</vt:lpstr>
      <vt:lpstr>The 1980s</vt:lpstr>
      <vt:lpstr>The 1990s</vt:lpstr>
      <vt:lpstr>Commercial success</vt:lpstr>
      <vt:lpstr>Recent work</vt:lpstr>
      <vt:lpstr>Legacy</vt:lpstr>
      <vt:lpstr>Example</vt:lpstr>
      <vt:lpstr>Snímek 10</vt:lpstr>
      <vt:lpstr>Snímek 11</vt:lpstr>
      <vt:lpstr>Snímek 12</vt:lpstr>
      <vt:lpstr>Study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Before Postmodernism: The Frankfurt School</dc:title>
  <dc:creator>Radek</dc:creator>
  <cp:lastModifiedBy>Standard</cp:lastModifiedBy>
  <cp:revision>54</cp:revision>
  <dcterms:created xsi:type="dcterms:W3CDTF">2014-12-14T09:01:03Z</dcterms:created>
  <dcterms:modified xsi:type="dcterms:W3CDTF">2019-10-02T08:34:46Z</dcterms:modified>
</cp:coreProperties>
</file>