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/>
              <a:t>Wilfred</a:t>
            </a:r>
            <a:r>
              <a:rPr lang="cs-CZ" dirty="0" smtClean="0"/>
              <a:t> </a:t>
            </a:r>
            <a:r>
              <a:rPr lang="cs-CZ" dirty="0" err="1" smtClean="0"/>
              <a:t>owen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1893 </a:t>
            </a:r>
            <a:r>
              <a:rPr lang="cs-CZ" dirty="0" smtClean="0"/>
              <a:t>– </a:t>
            </a:r>
            <a:r>
              <a:rPr lang="cs-CZ" dirty="0" smtClean="0"/>
              <a:t>1918)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Education and upbringing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Born in Shropshire into a family of a railway clerk</a:t>
            </a:r>
            <a:endParaRPr lang="cs-CZ" dirty="0" smtClean="0"/>
          </a:p>
          <a:p>
            <a:r>
              <a:rPr lang="en-GB" dirty="0" smtClean="0"/>
              <a:t>Had and Evangelical upbringing but rejected his faith later</a:t>
            </a:r>
            <a:endParaRPr lang="cs-CZ" dirty="0" smtClean="0"/>
          </a:p>
          <a:p>
            <a:r>
              <a:rPr lang="en-GB" dirty="0" smtClean="0"/>
              <a:t>Well-read in French and English literature and earth sciences </a:t>
            </a:r>
            <a:endParaRPr lang="cs-CZ" dirty="0" smtClean="0"/>
          </a:p>
          <a:p>
            <a:r>
              <a:rPr lang="en-GB" dirty="0" smtClean="0"/>
              <a:t>Originally qualified as an Elementary teacher with poor career prospects</a:t>
            </a:r>
            <a:endParaRPr lang="cs-CZ" dirty="0" smtClean="0"/>
          </a:p>
          <a:p>
            <a:r>
              <a:rPr lang="en-GB" dirty="0" smtClean="0"/>
              <a:t>Started to write poetry under the influence of reading Wordsworth and Keats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1913, Owen became a teacher of English in Bordeaux, France</a:t>
            </a:r>
            <a:endParaRPr lang="en-GB" dirty="0" smtClean="0"/>
          </a:p>
          <a:p>
            <a:r>
              <a:rPr lang="en-GB" dirty="0" smtClean="0"/>
              <a:t>Believing in the just cause of the war, he returned to England in 1915 to join the prestigious Artists’ Rifles </a:t>
            </a:r>
            <a:endParaRPr lang="en-US" dirty="0" smtClean="0"/>
          </a:p>
          <a:p>
            <a:r>
              <a:rPr lang="en-US" dirty="0" smtClean="0"/>
              <a:t>In June 1916, he became a second lieutenant in the Manchester Regiment</a:t>
            </a:r>
            <a:endParaRPr lang="en-US" dirty="0" smtClean="0"/>
          </a:p>
          <a:p>
            <a:r>
              <a:rPr lang="en-US" dirty="0" smtClean="0"/>
              <a:t>In January 1917, he arrived on the Western Front, where he took part in the bitter, bloody and prolonged Battle of the Somme</a:t>
            </a:r>
            <a:endParaRPr lang="en-US" dirty="0" smtClean="0"/>
          </a:p>
          <a:p>
            <a:r>
              <a:rPr lang="en-US" dirty="0" smtClean="0"/>
              <a:t>Most of his best-known poems are based on this shocking, appalling experience: the mud, cold, destruction and constant shelling lasting several months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Shellshock and poetry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After suffering a shellshock, he was sent to a War Hospital near Edinburgh</a:t>
            </a:r>
          </a:p>
          <a:p>
            <a:r>
              <a:rPr lang="en-GB" dirty="0" smtClean="0"/>
              <a:t>Here he was assigned a great doctor, Arthur Brock, and became friends with Siegfried Sassoon</a:t>
            </a:r>
          </a:p>
          <a:p>
            <a:r>
              <a:rPr lang="en-GB" dirty="0" smtClean="0"/>
              <a:t>Especially under the overwhelming influence of Sassoon, the tone and style of his poetry changed dramatically from heroic and patriotic to tragic</a:t>
            </a:r>
            <a:r>
              <a:rPr lang="en-GB" smtClean="0"/>
              <a:t>, realistic </a:t>
            </a:r>
            <a:r>
              <a:rPr lang="en-GB" dirty="0" smtClean="0"/>
              <a:t>and protest-like </a:t>
            </a:r>
          </a:p>
          <a:p>
            <a:r>
              <a:rPr lang="en-GB" dirty="0" smtClean="0"/>
              <a:t>His poems from the years 1917 and 1918 (‘Insensibility’, ‘Strange Meeting’) are among the best war poems in English</a:t>
            </a:r>
          </a:p>
          <a:p>
            <a:r>
              <a:rPr lang="en-GB" dirty="0" smtClean="0"/>
              <a:t>In the poems, he speaks for the troops but his poetic allegiance to the great Romantics gives him a wider 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88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Owen died in France, shortly after winning the Military Cross</a:t>
            </a:r>
          </a:p>
          <a:p>
            <a:r>
              <a:rPr lang="en-GB" dirty="0" smtClean="0"/>
              <a:t>Tragically, he died on 4 November 1918, in the last battle of the war…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4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GB" b="1" dirty="0"/>
              <a:t>Wilfred Owen, ‘Anthem for Doomed Youth’</a:t>
            </a:r>
            <a:endParaRPr lang="cs-CZ" dirty="0"/>
          </a:p>
          <a:p>
            <a:pPr marL="13716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 What passing-bells for these who die as cattle?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 — Only the monstrous anger of the guns.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   Only the stuttering rifles' rapid rattle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Can patter out their hasty orisons.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No mockeries now for them; no prayers nor bells;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   Nor any voice of mourning save the choirs,— </a:t>
            </a:r>
            <a:endParaRPr lang="cs-CZ" dirty="0"/>
          </a:p>
          <a:p>
            <a:pPr marL="137160" indent="0">
              <a:buNone/>
            </a:pPr>
            <a:r>
              <a:rPr lang="en-GB" dirty="0" smtClean="0"/>
              <a:t>   </a:t>
            </a:r>
            <a:r>
              <a:rPr lang="en-GB" dirty="0"/>
              <a:t>The shrill, demented choirs of wailing shells;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  And bugles calling for them from sad shires.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What candles may be held to speed them all?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   Not in the hands of boys, but in their eyes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Shall shine the holy glimmers of goodbyes.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       The pallor of girls' brows shall be their pall;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Their flowers the tenderness of patient minds,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 And each slow dusk a drawing-down of blinds.</a:t>
            </a:r>
            <a:endParaRPr lang="cs-CZ" dirty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869" y="692696"/>
            <a:ext cx="8229600" cy="4709160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GB" b="1" dirty="0"/>
              <a:t>Wilfred Owen, ‘Futility’</a:t>
            </a:r>
            <a:endParaRPr lang="cs-CZ" b="1" dirty="0"/>
          </a:p>
          <a:p>
            <a:pPr marL="137160" indent="0">
              <a:buNone/>
            </a:pPr>
            <a:r>
              <a:rPr lang="en-GB" b="1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Move him into the sun—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Gently its touch awoke him once,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At home, whispering of fields half-sown.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Always it woke him, even in France,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Until this morning and this snow.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If anything might rouse him now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kind old sun will know.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Think how it wakes the seeds—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Woke once the clays of a cold star.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Are limbs, so dear-achieved, are sides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Full-nerved, still warm, too hard to stir?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Was it for this the clay grew tall?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—O what made fatuous sunbeams toil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To break earth's sleep at all?</a:t>
            </a:r>
            <a:endParaRPr lang="cs-CZ" dirty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539" y="26064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894" y="1196752"/>
            <a:ext cx="8229600" cy="4709160"/>
          </a:xfrm>
        </p:spPr>
        <p:txBody>
          <a:bodyPr>
            <a:normAutofit fontScale="32500" lnSpcReduction="20000"/>
          </a:bodyPr>
          <a:lstStyle/>
          <a:p>
            <a:pPr marL="137160" indent="0">
              <a:buNone/>
            </a:pPr>
            <a:r>
              <a:rPr lang="en-GB" b="1" dirty="0"/>
              <a:t>Billy Collins, ‘Futility’</a:t>
            </a:r>
            <a:endParaRPr lang="cs-CZ" dirty="0"/>
          </a:p>
          <a:p>
            <a:pPr marL="13716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John Donne tells the sun where to go,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Blake’s flower is busy counting its steps,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nothing like it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are the eyes of Shakespeare’s girl,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but this one over France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is as real as the soldier’s body lying there –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not a metaphor this time,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unless the sun is the court of last appeal.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what we call the speaker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is really young Owen saying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his hinged poem, which quickly slips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from hope to a knot of a question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then swings us back to the title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that we knew from the start,</a:t>
            </a:r>
            <a:endParaRPr lang="cs-CZ" dirty="0"/>
          </a:p>
          <a:p>
            <a:endParaRPr lang="cs-CZ" dirty="0"/>
          </a:p>
          <a:p>
            <a:pPr marL="137160" indent="0">
              <a:buNone/>
            </a:pPr>
            <a:r>
              <a:rPr lang="en-GB" dirty="0"/>
              <a:t>a thorn we carried through the poem,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but takes us still by sad surprise.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If only he knew that in world wars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we are only up to number II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have a long way to go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before we show our final </a:t>
            </a:r>
            <a:r>
              <a:rPr lang="en-GB" dirty="0" err="1"/>
              <a:t>colors</a:t>
            </a:r>
            <a:r>
              <a:rPr lang="en-GB" dirty="0"/>
              <a:t> on a torn flag.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68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Study </a:t>
            </a:r>
            <a:r>
              <a:rPr lang="en-GB" dirty="0"/>
              <a:t>the titles of Owen’s poems </a:t>
            </a:r>
            <a:r>
              <a:rPr lang="en-GB" dirty="0" smtClean="0"/>
              <a:t>in </a:t>
            </a:r>
            <a:r>
              <a:rPr lang="en-GB" dirty="0"/>
              <a:t>relation to their actual contents.</a:t>
            </a:r>
            <a:endParaRPr lang="cs-CZ" dirty="0"/>
          </a:p>
          <a:p>
            <a:r>
              <a:rPr lang="en-GB" dirty="0" smtClean="0"/>
              <a:t>How </a:t>
            </a:r>
            <a:r>
              <a:rPr lang="en-GB" dirty="0"/>
              <a:t>does the sonnet form of Owen’s poems affect the reader’s ideological, intellectual and emotional response to them? </a:t>
            </a:r>
            <a:endParaRPr lang="cs-CZ" dirty="0"/>
          </a:p>
          <a:p>
            <a:r>
              <a:rPr lang="en-GB" dirty="0" smtClean="0"/>
              <a:t>Discuss </a:t>
            </a:r>
            <a:r>
              <a:rPr lang="en-GB" dirty="0"/>
              <a:t>the images and sound patterns that Owen uses to ‘speak the unspeakable’?</a:t>
            </a:r>
            <a:endParaRPr lang="cs-CZ" dirty="0"/>
          </a:p>
          <a:p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characteristics of femininity in </a:t>
            </a:r>
            <a:r>
              <a:rPr lang="en-GB" dirty="0" smtClean="0"/>
              <a:t>Owen’s poems.</a:t>
            </a:r>
            <a:endParaRPr lang="cs-CZ" dirty="0"/>
          </a:p>
          <a:p>
            <a:r>
              <a:rPr lang="en-GB" dirty="0" smtClean="0"/>
              <a:t>What </a:t>
            </a:r>
            <a:r>
              <a:rPr lang="en-GB" dirty="0"/>
              <a:t>is the function of allusions to the English literary canon in Collins’ poem?</a:t>
            </a:r>
            <a:endParaRPr lang="cs-CZ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392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Vrchol</vt:lpstr>
      <vt:lpstr>2. Wilfred owen (1893 – 1918)</vt:lpstr>
      <vt:lpstr>Education and upbringing</vt:lpstr>
      <vt:lpstr>War experience</vt:lpstr>
      <vt:lpstr>Shellshock and poetry</vt:lpstr>
      <vt:lpstr>Death</vt:lpstr>
      <vt:lpstr>Examples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Radek</cp:lastModifiedBy>
  <cp:revision>22</cp:revision>
  <dcterms:created xsi:type="dcterms:W3CDTF">2012-11-22T20:17:43Z</dcterms:created>
  <dcterms:modified xsi:type="dcterms:W3CDTF">2019-04-06T16:32:49Z</dcterms:modified>
</cp:coreProperties>
</file>