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</a:t>
            </a:r>
            <a:r>
              <a:rPr lang="cs-CZ" dirty="0" err="1" smtClean="0"/>
              <a:t>Ivor</a:t>
            </a:r>
            <a:r>
              <a:rPr lang="cs-CZ" dirty="0" smtClean="0"/>
              <a:t> </a:t>
            </a:r>
            <a:r>
              <a:rPr lang="cs-CZ" dirty="0" err="1" smtClean="0"/>
              <a:t>gurney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(1890 </a:t>
            </a:r>
            <a:r>
              <a:rPr lang="en-GB" smtClean="0"/>
              <a:t>– 1937)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Education and upbringing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Born in Gloucester into a family of low social status and education</a:t>
            </a:r>
            <a:endParaRPr lang="cs-CZ" dirty="0" smtClean="0"/>
          </a:p>
          <a:p>
            <a:r>
              <a:rPr lang="en-GB" dirty="0" smtClean="0"/>
              <a:t>Exposure to literature, music and landscape of his home fed his imagination all his life</a:t>
            </a:r>
            <a:endParaRPr lang="cs-CZ" dirty="0" smtClean="0"/>
          </a:p>
          <a:p>
            <a:r>
              <a:rPr lang="en-GB" dirty="0" smtClean="0"/>
              <a:t>He also studied the organ in the Gloucester Cathedral</a:t>
            </a:r>
            <a:endParaRPr lang="cs-CZ" dirty="0" smtClean="0"/>
          </a:p>
          <a:p>
            <a:r>
              <a:rPr lang="en-GB" dirty="0" smtClean="0"/>
              <a:t>Continued to study music and composition at the Royal College of Music</a:t>
            </a:r>
            <a:endParaRPr lang="cs-CZ" dirty="0" smtClean="0"/>
          </a:p>
          <a:p>
            <a:r>
              <a:rPr lang="en-GB" dirty="0" smtClean="0"/>
              <a:t>Became a truly accomplished young composer with influential friends from the world of music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breakdown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Gurney suffered from a bi-polar disorder with periods of frenetic exuberance followed by heavy depression</a:t>
            </a:r>
          </a:p>
          <a:p>
            <a:r>
              <a:rPr lang="en-GB" dirty="0" smtClean="0"/>
              <a:t>Had his first major breakdown in 1913 and had to return home</a:t>
            </a:r>
            <a:endParaRPr lang="en-US" dirty="0" smtClean="0"/>
          </a:p>
          <a:p>
            <a:r>
              <a:rPr lang="en-US" dirty="0" smtClean="0"/>
              <a:t>He got better in the familiar surroundings of home and resumed his studies at the Royal College of Music in July 1914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Joining the Army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Gurney volunteered for the Army immediately after war was declared but was first rejected due to his </a:t>
            </a:r>
            <a:r>
              <a:rPr lang="en-GB" dirty="0" smtClean="0"/>
              <a:t>p</a:t>
            </a:r>
            <a:r>
              <a:rPr lang="cs-CZ" smtClean="0"/>
              <a:t>oor</a:t>
            </a:r>
            <a:r>
              <a:rPr lang="en-GB" smtClean="0"/>
              <a:t> </a:t>
            </a:r>
            <a:r>
              <a:rPr lang="en-GB" dirty="0" smtClean="0"/>
              <a:t>eyesight</a:t>
            </a:r>
          </a:p>
          <a:p>
            <a:r>
              <a:rPr lang="en-GB" dirty="0" smtClean="0"/>
              <a:t>As the recruitment process became less picky by 1915, he was finally accepted into service</a:t>
            </a:r>
          </a:p>
          <a:p>
            <a:r>
              <a:rPr lang="en-GB" dirty="0" smtClean="0"/>
              <a:t>Apart from his serious and dangerous work in the trenches, he began serious work on writing poetry</a:t>
            </a:r>
          </a:p>
          <a:p>
            <a:r>
              <a:rPr lang="en-GB" dirty="0" smtClean="0"/>
              <a:t>The year 1917 was deeply traumatic for Gurney as he was shot in the shoulder, made a quick recovery, then felt guilty about killing an enemy soldier (whom he saw as a mirror image of himself, as expressed in his poems)</a:t>
            </a:r>
          </a:p>
          <a:p>
            <a:r>
              <a:rPr lang="en-GB" dirty="0" smtClean="0"/>
              <a:t>He was badly gassed later on that year and after a failed suicide attempt was honourably discharged from the Army in October 1918</a:t>
            </a:r>
          </a:p>
          <a:p>
            <a:r>
              <a:rPr lang="en-GB" dirty="0" smtClean="0"/>
              <a:t>It is still hotly debated whether his military service worsened, or in fact stabilized his mental condition</a:t>
            </a:r>
          </a:p>
          <a:p>
            <a:r>
              <a:rPr lang="en-GB" dirty="0" smtClean="0"/>
              <a:t>Still, Gurney’s experience of the war was deeply traumatic &gt; he was a depressed, wounded, shell-shocked soldier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88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Post-war years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After the war, Gurney went back to composing music and continued to write verse</a:t>
            </a:r>
          </a:p>
          <a:p>
            <a:r>
              <a:rPr lang="en-GB" dirty="0" smtClean="0"/>
              <a:t>His published work gained him wide recognition but his mental stability was now completely shattered</a:t>
            </a:r>
          </a:p>
          <a:p>
            <a:r>
              <a:rPr lang="en-GB" dirty="0" smtClean="0"/>
              <a:t>After a prolonged period of depression he made another suicide attempt and was confined to an asylum for his own safety in 1922</a:t>
            </a:r>
          </a:p>
          <a:p>
            <a:r>
              <a:rPr lang="en-GB" dirty="0" smtClean="0"/>
              <a:t>He remained confined to various mental institutions for the rest of his life, in spite of several escapes&gt; by then his fate began to resemble that of the Romantic poet John Clare</a:t>
            </a:r>
          </a:p>
          <a:p>
            <a:r>
              <a:rPr lang="en-GB" dirty="0" smtClean="0"/>
              <a:t>Ivor Gurney died of tuberculosis in December 1937 in the City of London Mental Hospital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64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GB" b="1" dirty="0"/>
              <a:t>Ivor Gurney, ‘To His Love</a:t>
            </a:r>
            <a:r>
              <a:rPr lang="en-GB" b="1" dirty="0" smtClean="0"/>
              <a:t>‘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en-GB" dirty="0"/>
              <a:t>He's gone, and all our plans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Are useless indeed.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We'll walk no more on Cotswold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Where the sheep feed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Quietly and take no heed.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His body that was so quick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Is not as you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Knew it, on Severn river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Under the blue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Driving our small boat through.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You would not know him now ...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But still he died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Nobly, so cover him over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With violets of pride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Purple from Severn side.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Cover him, cover him soon!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And with thick-set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Masses of </a:t>
            </a:r>
            <a:r>
              <a:rPr lang="en-GB" dirty="0" err="1"/>
              <a:t>memoried</a:t>
            </a:r>
            <a:r>
              <a:rPr lang="en-GB" dirty="0"/>
              <a:t> flowers—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Hide that red wet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Thing I must somehow forget.</a:t>
            </a:r>
            <a:endParaRPr lang="cs-CZ" dirty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869" y="692696"/>
            <a:ext cx="8229600" cy="4709160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GB" b="1" dirty="0"/>
              <a:t>Ivor Gurney, ‘The Not-Returning’</a:t>
            </a:r>
            <a:endParaRPr lang="cs-CZ" dirty="0"/>
          </a:p>
          <a:p>
            <a:pPr marL="137160" indent="0">
              <a:buNone/>
            </a:pPr>
            <a:r>
              <a:rPr lang="en-GB" b="1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 smtClean="0"/>
              <a:t>Never </a:t>
            </a:r>
            <a:r>
              <a:rPr lang="en-GB" dirty="0"/>
              <a:t>comes now the through-and-through clear</a:t>
            </a:r>
            <a:br>
              <a:rPr lang="en-GB" dirty="0"/>
            </a:br>
            <a:r>
              <a:rPr lang="en-GB" dirty="0"/>
              <a:t>Tiredness of body on crisp straw down laid,</a:t>
            </a:r>
            <a:br>
              <a:rPr lang="en-GB" dirty="0"/>
            </a:br>
            <a:r>
              <a:rPr lang="en-GB" dirty="0"/>
              <a:t>Nor the tired thing said</a:t>
            </a:r>
            <a:br>
              <a:rPr lang="en-GB" dirty="0"/>
            </a:br>
            <a:r>
              <a:rPr lang="en-GB" dirty="0"/>
              <a:t>Content before the clean sleep close the eyes,</a:t>
            </a:r>
            <a:br>
              <a:rPr lang="en-GB" dirty="0"/>
            </a:br>
            <a:r>
              <a:rPr lang="en-GB" dirty="0"/>
              <a:t>Or ever resistless rise</a:t>
            </a:r>
            <a:br>
              <a:rPr lang="en-GB" dirty="0"/>
            </a:br>
            <a:r>
              <a:rPr lang="en-GB" dirty="0"/>
              <a:t>Pictures of far country westward, westward out of sight of the eyes.</a:t>
            </a:r>
            <a:br>
              <a:rPr lang="en-GB" dirty="0"/>
            </a:br>
            <a:r>
              <a:rPr lang="en-GB" dirty="0"/>
              <a:t>Never more delight comes of the roof dark lit</a:t>
            </a:r>
            <a:br>
              <a:rPr lang="en-GB" dirty="0"/>
            </a:br>
            <a:r>
              <a:rPr lang="en-GB" dirty="0"/>
              <a:t>With under-candle-flicker nor rich gloom on it,</a:t>
            </a:r>
            <a:br>
              <a:rPr lang="en-GB" dirty="0"/>
            </a:br>
            <a:r>
              <a:rPr lang="en-GB" dirty="0"/>
              <a:t>The limned faces and moving hands shuffling the cards,</a:t>
            </a:r>
            <a:br>
              <a:rPr lang="en-GB" dirty="0"/>
            </a:br>
            <a:r>
              <a:rPr lang="en-GB" dirty="0"/>
              <a:t>The clear conscience, the free mind moving towards</a:t>
            </a:r>
            <a:br>
              <a:rPr lang="en-GB" dirty="0"/>
            </a:br>
            <a:r>
              <a:rPr lang="en-GB" dirty="0"/>
              <a:t>Poetry, friends, the old earthly rewards.</a:t>
            </a:r>
            <a:br>
              <a:rPr lang="en-GB" dirty="0"/>
            </a:br>
            <a:r>
              <a:rPr lang="en-GB" dirty="0"/>
              <a:t>No more they come. No more.</a:t>
            </a:r>
            <a:br>
              <a:rPr lang="en-GB" dirty="0"/>
            </a:br>
            <a:r>
              <a:rPr lang="en-GB" dirty="0"/>
              <a:t>Only the restless searching, the bitter labour,</a:t>
            </a:r>
            <a:br>
              <a:rPr lang="en-GB" dirty="0"/>
            </a:br>
            <a:r>
              <a:rPr lang="en-GB" dirty="0"/>
              <a:t>The going out to watch stars, stumbling blind through the difficult door.</a:t>
            </a:r>
            <a:endParaRPr lang="cs-CZ" dirty="0"/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143" y="1124744"/>
            <a:ext cx="8229600" cy="4709160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GB" b="1" dirty="0" smtClean="0"/>
              <a:t>Ivor </a:t>
            </a:r>
            <a:r>
              <a:rPr lang="en-GB" b="1" dirty="0"/>
              <a:t>Gurney, ‘Ballad of the Three Spectres</a:t>
            </a:r>
            <a:r>
              <a:rPr lang="en-GB" b="1" dirty="0" smtClean="0"/>
              <a:t>’</a:t>
            </a:r>
          </a:p>
          <a:p>
            <a:endParaRPr lang="cs-CZ" dirty="0"/>
          </a:p>
          <a:p>
            <a:pPr marL="137160" indent="0">
              <a:buNone/>
            </a:pPr>
            <a:r>
              <a:rPr lang="en-GB" dirty="0"/>
              <a:t>As I went up by </a:t>
            </a:r>
            <a:r>
              <a:rPr lang="en-GB" dirty="0" err="1"/>
              <a:t>Ovillers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In mud and water cold to the knee,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There went three jeering, fleering spectres,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That walked abreast and talked of me.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first said, ‘Here’s a right brave soldier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That walks the dark </a:t>
            </a:r>
            <a:r>
              <a:rPr lang="en-GB" dirty="0" err="1"/>
              <a:t>unfearingly</a:t>
            </a:r>
            <a:r>
              <a:rPr lang="en-GB" dirty="0"/>
              <a:t>;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Soon he’ll come back on a fine stretcher,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And laughing for a nice </a:t>
            </a:r>
            <a:r>
              <a:rPr lang="en-GB" dirty="0" err="1"/>
              <a:t>Blighty</a:t>
            </a:r>
            <a:r>
              <a:rPr lang="en-GB" dirty="0"/>
              <a:t>.’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second, ‘Read his face, old comrade,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No kind of lucky chance I see;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One day he’ll freeze in mud to the marrow,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Then look his last on Picardie.’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Though bitter the word of these first twain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Curses the third spat venomously;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‘He’ll stay untouched till the war’s last dawning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Then live one hour of agony.’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Liars the first two were. Behold me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At sloping arms by one – two – three;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Waiting the time I shall discover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Whether the third </a:t>
            </a:r>
            <a:r>
              <a:rPr lang="en-GB" dirty="0" err="1"/>
              <a:t>spake</a:t>
            </a:r>
            <a:r>
              <a:rPr lang="en-GB" dirty="0"/>
              <a:t> verity.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49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Characterize the tone of Gurney’s poems.</a:t>
            </a:r>
            <a:endParaRPr lang="cs-CZ" dirty="0"/>
          </a:p>
          <a:p>
            <a:pPr lvl="0"/>
            <a:r>
              <a:rPr lang="en-GB" dirty="0"/>
              <a:t>How is Gurney’s mental condition registered in the texts?</a:t>
            </a:r>
            <a:endParaRPr lang="cs-CZ" dirty="0"/>
          </a:p>
          <a:p>
            <a:pPr lvl="0"/>
            <a:r>
              <a:rPr lang="en-GB" dirty="0"/>
              <a:t>How would you interpret the rhythmic discords that Gurney brings into his poems?</a:t>
            </a:r>
            <a:endParaRPr lang="cs-CZ" dirty="0"/>
          </a:p>
          <a:p>
            <a:pPr lvl="0"/>
            <a:r>
              <a:rPr lang="en-GB" dirty="0"/>
              <a:t>To what extent are the landscapes that Gurney paints transformed or distorted by the war-experience?</a:t>
            </a:r>
            <a:endParaRPr lang="cs-CZ" dirty="0"/>
          </a:p>
          <a:p>
            <a:pPr lvl="0"/>
            <a:r>
              <a:rPr lang="en-GB" dirty="0"/>
              <a:t>Think of the significance of syntactical oddities so abundant in Gurney’s poems. </a:t>
            </a:r>
            <a:endParaRPr lang="cs-CZ" dirty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491</Words>
  <Application>Microsoft Office PowerPoint</Application>
  <PresentationFormat>Předvádění na obrazovce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Vrchol</vt:lpstr>
      <vt:lpstr>3. Ivor gurney (1890 – 1937)</vt:lpstr>
      <vt:lpstr>Education and upbringing</vt:lpstr>
      <vt:lpstr>Mental breakdown</vt:lpstr>
      <vt:lpstr>Joining the Army</vt:lpstr>
      <vt:lpstr>Post-war years</vt:lpstr>
      <vt:lpstr>Examples</vt:lpstr>
      <vt:lpstr>Prezentace aplikace PowerPoint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Dáša Krásná</cp:lastModifiedBy>
  <cp:revision>29</cp:revision>
  <dcterms:created xsi:type="dcterms:W3CDTF">2012-11-22T20:17:43Z</dcterms:created>
  <dcterms:modified xsi:type="dcterms:W3CDTF">2019-04-15T10:31:50Z</dcterms:modified>
</cp:coreProperties>
</file>