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8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Isaac </a:t>
            </a:r>
            <a:r>
              <a:rPr lang="cs-CZ" dirty="0" err="1" smtClean="0"/>
              <a:t>rosenberg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(1890 – 19</a:t>
            </a:r>
            <a:r>
              <a:rPr lang="cs-CZ" dirty="0" smtClean="0"/>
              <a:t>1</a:t>
            </a:r>
            <a:r>
              <a:rPr lang="cs-CZ" dirty="0"/>
              <a:t>8</a:t>
            </a:r>
            <a:r>
              <a:rPr lang="en-GB" dirty="0" smtClean="0"/>
              <a:t>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Identify echoes of the war in ‘Dead Man’s Dump’.</a:t>
            </a:r>
            <a:endParaRPr lang="cs-CZ" dirty="0"/>
          </a:p>
          <a:p>
            <a:pPr lvl="0"/>
            <a:r>
              <a:rPr lang="en-GB" dirty="0"/>
              <a:t>What does ‘earth’ symbolize in the poem?</a:t>
            </a:r>
            <a:endParaRPr lang="cs-CZ" dirty="0"/>
          </a:p>
          <a:p>
            <a:pPr lvl="0"/>
            <a:r>
              <a:rPr lang="en-GB" dirty="0"/>
              <a:t>How do men and the rat compare in ‘Break of Day in the Trenches’?</a:t>
            </a:r>
            <a:endParaRPr lang="cs-CZ" dirty="0"/>
          </a:p>
          <a:p>
            <a:pPr lvl="0"/>
            <a:r>
              <a:rPr lang="en-GB" dirty="0"/>
              <a:t>Could it be said that the poem sheds a new light on </a:t>
            </a:r>
            <a:r>
              <a:rPr lang="cs-CZ" dirty="0" smtClean="0"/>
              <a:t>Robert </a:t>
            </a:r>
            <a:r>
              <a:rPr lang="cs-CZ" smtClean="0"/>
              <a:t>Burns</a:t>
            </a:r>
            <a:r>
              <a:rPr lang="en-GB" smtClean="0"/>
              <a:t>’ </a:t>
            </a:r>
            <a:r>
              <a:rPr lang="en-GB" dirty="0"/>
              <a:t>‘To a Mouse’? State your arguments.</a:t>
            </a:r>
            <a:endParaRPr lang="cs-CZ" dirty="0"/>
          </a:p>
          <a:p>
            <a:pPr lvl="0"/>
            <a:r>
              <a:rPr lang="en-GB" dirty="0"/>
              <a:t>Discuss the various ways in </a:t>
            </a:r>
            <a:r>
              <a:rPr lang="en-GB" dirty="0" smtClean="0"/>
              <a:t>which the two poems register </a:t>
            </a:r>
            <a:r>
              <a:rPr lang="en-GB" dirty="0"/>
              <a:t>Rosenberg’s ‘otherness’.</a:t>
            </a:r>
            <a:endParaRPr lang="cs-CZ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Debated</a:t>
            </a:r>
            <a:r>
              <a:rPr lang="cs-CZ" dirty="0" smtClean="0"/>
              <a:t>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Since</a:t>
            </a:r>
            <a:r>
              <a:rPr lang="cs-CZ" dirty="0" smtClean="0"/>
              <a:t> he </a:t>
            </a:r>
            <a:r>
              <a:rPr lang="cs-CZ" dirty="0" err="1" smtClean="0"/>
              <a:t>died</a:t>
            </a:r>
            <a:r>
              <a:rPr lang="cs-CZ" dirty="0" smtClean="0"/>
              <a:t> </a:t>
            </a:r>
            <a:r>
              <a:rPr lang="en-GB" dirty="0" smtClean="0"/>
              <a:t>at the age of 28, there are ongoing  debates about how his poetry would evolve had he lived longer</a:t>
            </a:r>
            <a:endParaRPr lang="cs-CZ" dirty="0" smtClean="0"/>
          </a:p>
          <a:p>
            <a:r>
              <a:rPr lang="en-GB" dirty="0" smtClean="0"/>
              <a:t>His poetic status is unclear: he was a Jewish poet, he was an English poet, he was a war poet, he was a young poet, he was a great poet, he was a minor poet</a:t>
            </a:r>
            <a:endParaRPr lang="cs-CZ" dirty="0" smtClean="0"/>
          </a:p>
          <a:p>
            <a:r>
              <a:rPr lang="en-GB" dirty="0" smtClean="0"/>
              <a:t>He left us a small selection of poems and lots of questions with them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Isaac Rosenberg was born in Bristol into a family of Jewish immigrants from Russia</a:t>
            </a:r>
          </a:p>
          <a:p>
            <a:r>
              <a:rPr lang="en-GB" dirty="0" smtClean="0"/>
              <a:t>The family then moved to London’s Jewish ghetto where they first open a butcher’s shop, then went on to work as itinerants after the shop’s confiscation</a:t>
            </a:r>
            <a:endParaRPr lang="en-US" dirty="0" smtClean="0"/>
          </a:p>
          <a:p>
            <a:r>
              <a:rPr lang="en-US" dirty="0" smtClean="0"/>
              <a:t>Isaac only attended school very briefly</a:t>
            </a:r>
          </a:p>
          <a:p>
            <a:r>
              <a:rPr lang="en-US" dirty="0" smtClean="0"/>
              <a:t>At the age of fourteen, he started to work as an engraver’s apprentice and began to show promise in painting and other visual arts</a:t>
            </a:r>
          </a:p>
          <a:p>
            <a:r>
              <a:rPr lang="en-US" dirty="0" smtClean="0"/>
              <a:t>He showed so much talent that he was granted funds to attend the Slade Art School, a significant aesthetic </a:t>
            </a:r>
            <a:r>
              <a:rPr lang="en-US" dirty="0" err="1" smtClean="0"/>
              <a:t>centre</a:t>
            </a:r>
            <a:r>
              <a:rPr lang="en-US" dirty="0" smtClean="0"/>
              <a:t> where they valued originality and vision over anything else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Rosenberg the Romantic poet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 early poetry, as exemplified by collections  </a:t>
            </a:r>
            <a:r>
              <a:rPr lang="en-GB" i="1" dirty="0" smtClean="0"/>
              <a:t>Night and Day </a:t>
            </a:r>
            <a:r>
              <a:rPr lang="en-GB" dirty="0" smtClean="0"/>
              <a:t>(1912) and </a:t>
            </a:r>
            <a:r>
              <a:rPr lang="en-GB" i="1" dirty="0" smtClean="0"/>
              <a:t>Youth </a:t>
            </a:r>
            <a:r>
              <a:rPr lang="en-GB" dirty="0" smtClean="0"/>
              <a:t>(1915), shows a lot of promise and great poetic vision but arguably too much influence of Romantic poets like Shelley or Keats: in the choice of poetic-sounding words, imagery and diction</a:t>
            </a:r>
          </a:p>
          <a:p>
            <a:r>
              <a:rPr lang="en-GB" dirty="0" smtClean="0"/>
              <a:t>It was the war experience that helped him zoom in on smaller matters rather than the large matters his earlier poetry had focused 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8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Rosenberg the War Poet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Isaac Rosenberg fought in World War I between the years 1915 and 1918</a:t>
            </a:r>
          </a:p>
          <a:p>
            <a:r>
              <a:rPr lang="en-GB" dirty="0" smtClean="0"/>
              <a:t>During this period, his poetic voice became truly distinctive and his work reached a kind of early maturity</a:t>
            </a:r>
          </a:p>
          <a:p>
            <a:r>
              <a:rPr lang="en-GB" dirty="0" smtClean="0"/>
              <a:t>This distinctive voice derives both from his Jewish identity and his war experience</a:t>
            </a:r>
          </a:p>
          <a:p>
            <a:r>
              <a:rPr lang="en-GB" dirty="0" smtClean="0"/>
              <a:t>His final poems are definitely more than just English-Jewish poems or war poems&gt; the war becomes a tragic universe where he expresses his undoubtedly Jewish but also unique moral vision and attains a poetic maturity</a:t>
            </a:r>
          </a:p>
          <a:p>
            <a:r>
              <a:rPr lang="en-GB" dirty="0" smtClean="0"/>
              <a:t>Isaac Rosenberg died in the Battle of Arras in April 1918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37160" indent="0">
              <a:buNone/>
            </a:pPr>
            <a:r>
              <a:rPr lang="en-GB" b="1" dirty="0"/>
              <a:t>Isaac Rosenberg, ‘Dead Man’s Dump</a:t>
            </a:r>
            <a:r>
              <a:rPr lang="en-GB" b="1" dirty="0" smtClean="0"/>
              <a:t>’</a:t>
            </a:r>
          </a:p>
          <a:p>
            <a:endParaRPr lang="cs-CZ" b="1" dirty="0"/>
          </a:p>
          <a:p>
            <a:pPr marL="137160" indent="0">
              <a:buNone/>
            </a:pPr>
            <a:r>
              <a:rPr lang="en-GB" dirty="0"/>
              <a:t>The plunging limbers over the shattered track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Racketed with their rusty freight,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Stuck out like many crowns of thorns,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the rusty stakes like sceptres old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To stay the flood of brutish men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Upon our brothers dear.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wheels lurched over sprawled dead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But pained them not, though their bones crunched,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Their shut mouths made no moan.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They lie there huddled, friend and foeman,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Man born of man, and born of woman,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shells go crying over them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From night till night and now.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 has waited for them,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All the time of their growth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Fretting for their decay: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Now she has them at last!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In the strength of their strength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Suspended—stopped and held.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What fierce imaginings their dark souls lit?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Earth! have they gone into you!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Somewhere they must have gone,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flung on your hard back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Is their soul’s sack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Emptied of God-</a:t>
            </a:r>
            <a:r>
              <a:rPr lang="en-GB" dirty="0" err="1"/>
              <a:t>ancestralled</a:t>
            </a:r>
            <a:r>
              <a:rPr lang="en-GB" dirty="0"/>
              <a:t> essences.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Who hurled them out? Who hurled? </a:t>
            </a:r>
            <a:endParaRPr lang="cs-CZ" dirty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9160"/>
          </a:xfrm>
        </p:spPr>
        <p:txBody>
          <a:bodyPr>
            <a:normAutofit fontScale="32500" lnSpcReduction="20000"/>
          </a:bodyPr>
          <a:lstStyle/>
          <a:p>
            <a:pPr marL="137160" indent="0">
              <a:buNone/>
            </a:pPr>
            <a:r>
              <a:rPr lang="en-GB" dirty="0"/>
              <a:t>None saw their spirits’ shadow shake the grass,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Or stood aside for the half used life to pass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Out of those doomed nostrils and the doomed mouth,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When the swift iron burning bee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Drained the wild honey of their youth.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What of us who, flung on the shrieking pyre,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Walk, our usual thoughts untouched,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Our lucky limbs as on ichor fed,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Immortal seeming ever?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Perhaps when the flames beat loud on us,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fear may choke in our veins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the startled blood may stop.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</a:t>
            </a:r>
            <a:r>
              <a:rPr lang="en-GB" dirty="0" smtClean="0"/>
              <a:t>air is </a:t>
            </a:r>
            <a:r>
              <a:rPr lang="en-GB" dirty="0"/>
              <a:t>loud with death,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dark air spurts with fire,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explosions ceaseless are.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Timelessly now, some minutes past,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Those dead strode time with vigorous life,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Till the shrapnel called ‘An end!’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But not to all. In bleeding pangs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Some borne on stretchers dreamed of home,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Dear things, war-blotted from their hearts.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Maniac Earth! howling and flying, your bowel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Seared by the jagged fire, the iron love,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impetuous storm of savage love.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Dark Earth! dark Heavens! swinging in chemic smoke,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What dead are born when you kiss each soundless soul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With lightning and thunder from your mined heart, 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Which man’s self dug, and his blind fingers loosed?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46138"/>
            <a:ext cx="82296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GB" sz="800" dirty="0"/>
              <a:t>A man’s brains splattered on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A stretcher-bearer’s face;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His shook shoulders slipped their load,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But when they bent to look again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 drowning soul was sunk too deep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For human tenderness.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 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They left this dead with the older dead,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Stretched at the cross roads.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 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Burnt black by strange decay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Their sinister faces lie,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 lid over each eye,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 grass and coloured clay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More motion have than they,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Joined to the great sunk silences.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 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 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Here is one not long dead;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His dark hearing caught our far wheels,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And the choked soul stretched weak hands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To reach the living word the far wheels said,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 blood-dazed intelligence beating for light,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Crying through the suspense of the far torturing wheels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Swift for the end to break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Or the wheels to break,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Cried as the tide of the world broke over his sight. </a:t>
            </a:r>
            <a:endParaRPr lang="cs-CZ" sz="800" dirty="0"/>
          </a:p>
          <a:p>
            <a:pPr marL="137160" indent="0">
              <a:buNone/>
            </a:pP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Will they come? Will they ever come?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Even as the mixed hoofs of the mules,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The quivering-bellied mules,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And the rushing wheels all mixed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With his tortured upturned sight.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So we crashed round the bend,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We heard his weak scream,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We heard his very last sound, </a:t>
            </a:r>
            <a:endParaRPr lang="cs-CZ" sz="800" dirty="0"/>
          </a:p>
          <a:p>
            <a:pPr marL="137160" indent="0">
              <a:buNone/>
            </a:pPr>
            <a:r>
              <a:rPr lang="en-GB" sz="800" dirty="0"/>
              <a:t>And our wheels grazed his dead face.</a:t>
            </a:r>
            <a:endParaRPr lang="cs-CZ" sz="800" dirty="0"/>
          </a:p>
          <a:p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44313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GB" sz="1050" b="1" dirty="0"/>
              <a:t>Isaac Rosenberg, ‘Break of Day in the Trenches</a:t>
            </a:r>
            <a:r>
              <a:rPr lang="en-GB" sz="1050" b="1" dirty="0" smtClean="0"/>
              <a:t>’</a:t>
            </a:r>
          </a:p>
          <a:p>
            <a:endParaRPr lang="cs-CZ" sz="1050" b="1" dirty="0"/>
          </a:p>
          <a:p>
            <a:pPr marL="137160" indent="0">
              <a:buNone/>
            </a:pPr>
            <a:r>
              <a:rPr lang="en-GB" sz="1050" dirty="0"/>
              <a:t>The darkness crumbles away.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It is the same old druid Time as ever,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Only a live thing leaps my hand,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A queer sardonic rat,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As I pull the parapet’s poppy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To stick behind my ear.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Droll rat, they would shoot you if they knew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Your cosmopolitan sympathies.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Now you have touched this English hand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You will do the same to a German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Soon, no doubt, if it be your pleasure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To cross the sleeping green between.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It seems you inwardly grin as you pass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Strong eyes, fine limbs, haughty athletes,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Less chanced than you for life,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Bonds to the whims of murder,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Sprawled in the bowels of the earth,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The torn fields of France.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What do you see in our eyes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At the shrieking iron and flame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Hurled through still heavens? </a:t>
            </a:r>
            <a:endParaRPr lang="cs-CZ" sz="1050" dirty="0" smtClean="0"/>
          </a:p>
          <a:p>
            <a:pPr marL="137160" indent="0">
              <a:buNone/>
            </a:pPr>
            <a:r>
              <a:rPr lang="en-GB" sz="1050" dirty="0" smtClean="0"/>
              <a:t>What quaver—what heart aghast? </a:t>
            </a:r>
            <a:endParaRPr lang="cs-CZ" sz="1050" dirty="0" smtClean="0"/>
          </a:p>
          <a:p>
            <a:pPr marL="137160" indent="0">
              <a:buNone/>
            </a:pPr>
            <a:r>
              <a:rPr lang="en-GB" sz="1050" dirty="0" smtClean="0"/>
              <a:t>Poppies </a:t>
            </a:r>
            <a:r>
              <a:rPr lang="en-GB" sz="1050" dirty="0"/>
              <a:t>whose roots are in man’s veins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Drop, and are ever dropping;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But mine in my ear is safe— </a:t>
            </a:r>
            <a:endParaRPr lang="cs-CZ" sz="1050" dirty="0"/>
          </a:p>
          <a:p>
            <a:pPr marL="137160" indent="0">
              <a:buNone/>
            </a:pPr>
            <a:r>
              <a:rPr lang="en-GB" sz="1050" dirty="0"/>
              <a:t>Just a little white with the dust.</a:t>
            </a:r>
            <a:endParaRPr lang="cs-CZ" sz="1050" dirty="0"/>
          </a:p>
          <a:p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9419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340</TotalTime>
  <Words>763</Words>
  <Application>Microsoft Office PowerPoint</Application>
  <PresentationFormat>Předvádění na obrazovce (4:3)</PresentationFormat>
  <Paragraphs>156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Book Antiqua</vt:lpstr>
      <vt:lpstr>Lucida Sans</vt:lpstr>
      <vt:lpstr>Wingdings</vt:lpstr>
      <vt:lpstr>Wingdings 2</vt:lpstr>
      <vt:lpstr>Wingdings 3</vt:lpstr>
      <vt:lpstr>Vrchol</vt:lpstr>
      <vt:lpstr>4. Isaac rosenberg (1890 – 1918)</vt:lpstr>
      <vt:lpstr>Debated status</vt:lpstr>
      <vt:lpstr>Early years</vt:lpstr>
      <vt:lpstr>Rosenberg the Romantic poet</vt:lpstr>
      <vt:lpstr>Rosenberg the War Poet</vt:lpstr>
      <vt:lpstr>Examples</vt:lpstr>
      <vt:lpstr>Prezentace aplikace PowerPoint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Dáša Krásná</cp:lastModifiedBy>
  <cp:revision>38</cp:revision>
  <dcterms:created xsi:type="dcterms:W3CDTF">2012-11-22T20:17:43Z</dcterms:created>
  <dcterms:modified xsi:type="dcterms:W3CDTF">2019-04-15T10:31:26Z</dcterms:modified>
</cp:coreProperties>
</file>