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6" r:id="rId6"/>
    <p:sldId id="261" r:id="rId7"/>
    <p:sldId id="268" r:id="rId8"/>
    <p:sldId id="270" r:id="rId9"/>
    <p:sldId id="271" r:id="rId10"/>
    <p:sldId id="263"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cs-CZ" smtClean="0"/>
              <a:t>Klepnutím lze upravit styl předlohy nadpisů.</a:t>
            </a:r>
            <a:endParaRPr kumimoji="0" lang="en-US"/>
          </a:p>
        </p:txBody>
      </p:sp>
      <p:sp>
        <p:nvSpPr>
          <p:cNvPr id="28" name="Zástupný symbol pro datum 27"/>
          <p:cNvSpPr>
            <a:spLocks noGrp="1"/>
          </p:cNvSpPr>
          <p:nvPr>
            <p:ph type="dt" sz="half" idx="10"/>
          </p:nvPr>
        </p:nvSpPr>
        <p:spPr/>
        <p:txBody>
          <a:bodyPr/>
          <a:lstStyle/>
          <a:p>
            <a:fld id="{995C8A8F-D3E2-44C2-A6E6-10001C0A144D}" type="datetimeFigureOut">
              <a:rPr lang="cs-CZ" smtClean="0"/>
              <a:pPr/>
              <a:t>15. 4. 2019</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a:lstStyle/>
          <a:p>
            <a:fld id="{622EF559-8282-49B0-A81B-457E585A8107}" type="slidenum">
              <a:rPr lang="cs-CZ" smtClean="0"/>
              <a:pPr/>
              <a:t>‹#›</a:t>
            </a:fld>
            <a:endParaRPr lang="cs-CZ"/>
          </a:p>
        </p:txBody>
      </p:sp>
      <p:sp>
        <p:nvSpPr>
          <p:cNvPr id="9" name="Podnadpis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15. 4. 2019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15. 4. 2019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15. 4. 2019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3">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15. 4. 2019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7924800" y="6416675"/>
            <a:ext cx="762000" cy="365125"/>
          </a:xfrm>
        </p:spPr>
        <p:txBody>
          <a:bodyPr/>
          <a:lstStyle/>
          <a:p>
            <a:fld id="{622EF559-8282-49B0-A81B-457E585A8107}"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95C8A8F-D3E2-44C2-A6E6-10001C0A144D}" type="datetimeFigureOut">
              <a:rPr lang="cs-CZ" smtClean="0"/>
              <a:pPr/>
              <a:t>15. 4. 2019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995C8A8F-D3E2-44C2-A6E6-10001C0A144D}" type="datetimeFigureOut">
              <a:rPr lang="cs-CZ" smtClean="0"/>
              <a:pPr/>
              <a:t>15. 4. 2019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995C8A8F-D3E2-44C2-A6E6-10001C0A144D}" type="datetimeFigureOut">
              <a:rPr lang="cs-CZ" smtClean="0"/>
              <a:pPr/>
              <a:t>15. 4. 2019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95C8A8F-D3E2-44C2-A6E6-10001C0A144D}" type="datetimeFigureOut">
              <a:rPr lang="cs-CZ" smtClean="0"/>
              <a:pPr/>
              <a:t>15. 4. 2019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95C8A8F-D3E2-44C2-A6E6-10001C0A144D}" type="datetimeFigureOut">
              <a:rPr lang="cs-CZ" smtClean="0"/>
              <a:pPr/>
              <a:t>15. 4. 2019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cs-CZ" smtClean="0">
                <a:solidFill>
                  <a:schemeClr val="lt1"/>
                </a:solidFill>
                <a:latin typeface="+mn-lt"/>
                <a:ea typeface="+mn-ea"/>
                <a:cs typeface="+mn-cs"/>
              </a:rPr>
              <a:t>Klepnutím na ikonu přidáte obrázek.</a:t>
            </a:r>
            <a:endParaRPr kumimoji="0" lang="en-US" dirty="0">
              <a:solidFill>
                <a:schemeClr val="lt1"/>
              </a:solidFill>
              <a:latin typeface="+mn-lt"/>
              <a:ea typeface="+mn-ea"/>
              <a:cs typeface="+mn-cs"/>
            </a:endParaRPr>
          </a:p>
        </p:txBody>
      </p:sp>
      <p:sp>
        <p:nvSpPr>
          <p:cNvPr id="4" name="Zástupný symbol pro tex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995C8A8F-D3E2-44C2-A6E6-10001C0A144D}" type="datetimeFigureOut">
              <a:rPr lang="cs-CZ" smtClean="0"/>
              <a:pPr/>
              <a:t>15. 4. 2019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95C8A8F-D3E2-44C2-A6E6-10001C0A144D}" type="datetimeFigureOut">
              <a:rPr lang="cs-CZ" smtClean="0"/>
              <a:pPr/>
              <a:t>15. 4. 2019</a:t>
            </a:fld>
            <a:endParaRPr lang="cs-CZ"/>
          </a:p>
        </p:txBody>
      </p:sp>
      <p:sp>
        <p:nvSpPr>
          <p:cNvPr id="3" name="Zástupný symbol pro zápatí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cs-CZ"/>
          </a:p>
        </p:txBody>
      </p:sp>
      <p:sp>
        <p:nvSpPr>
          <p:cNvPr id="23" name="Zástupný symbol pro číslo snímk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22EF559-8282-49B0-A81B-457E585A8107}"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en-GB" dirty="0"/>
              <a:t>5</a:t>
            </a:r>
            <a:r>
              <a:rPr lang="cs-CZ" smtClean="0"/>
              <a:t>. </a:t>
            </a:r>
            <a:r>
              <a:rPr lang="cs-CZ" dirty="0" smtClean="0"/>
              <a:t>Siegfried </a:t>
            </a:r>
            <a:r>
              <a:rPr lang="cs-CZ" dirty="0" err="1" smtClean="0"/>
              <a:t>sassoon</a:t>
            </a:r>
            <a:r>
              <a:rPr lang="cs-CZ" dirty="0" smtClean="0"/>
              <a:t/>
            </a:r>
            <a:br>
              <a:rPr lang="cs-CZ" dirty="0" smtClean="0"/>
            </a:br>
            <a:r>
              <a:rPr lang="en-GB" dirty="0" smtClean="0"/>
              <a:t>(18</a:t>
            </a:r>
            <a:r>
              <a:rPr lang="cs-CZ" dirty="0" smtClean="0"/>
              <a:t>86</a:t>
            </a:r>
            <a:r>
              <a:rPr lang="en-GB" dirty="0" smtClean="0"/>
              <a:t> – 19</a:t>
            </a:r>
            <a:r>
              <a:rPr lang="cs-CZ" dirty="0" smtClean="0"/>
              <a:t>67</a:t>
            </a:r>
            <a:r>
              <a:rPr lang="en-GB" dirty="0" smtClean="0"/>
              <a:t>)</a:t>
            </a: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Study questions</a:t>
            </a:r>
            <a:endParaRPr lang="cs-CZ" dirty="0"/>
          </a:p>
        </p:txBody>
      </p:sp>
      <p:sp>
        <p:nvSpPr>
          <p:cNvPr id="3" name="Zástupný symbol pro obsah 2"/>
          <p:cNvSpPr>
            <a:spLocks noGrp="1"/>
          </p:cNvSpPr>
          <p:nvPr>
            <p:ph idx="1"/>
          </p:nvPr>
        </p:nvSpPr>
        <p:spPr/>
        <p:txBody>
          <a:bodyPr>
            <a:normAutofit fontScale="92500" lnSpcReduction="10000"/>
          </a:bodyPr>
          <a:lstStyle/>
          <a:p>
            <a:pPr lvl="0"/>
            <a:r>
              <a:rPr lang="en-GB" dirty="0"/>
              <a:t>Sassoon’s poems have often been characterized as verse-satires. Identify and analyse their satirical elements.</a:t>
            </a:r>
            <a:endParaRPr lang="cs-CZ" b="1" dirty="0"/>
          </a:p>
          <a:p>
            <a:pPr lvl="0"/>
            <a:r>
              <a:rPr lang="en-GB" dirty="0"/>
              <a:t>In what ways do Sassoon’s poems expose the official pro-war propaganda?</a:t>
            </a:r>
            <a:endParaRPr lang="cs-CZ" b="1" dirty="0"/>
          </a:p>
          <a:p>
            <a:pPr lvl="0"/>
            <a:r>
              <a:rPr lang="en-GB" dirty="0"/>
              <a:t>Apart from anger, which other emotions can be detected in the tone of Sassoon’s predominantly documentary poems?</a:t>
            </a:r>
            <a:endParaRPr lang="cs-CZ" b="1" dirty="0"/>
          </a:p>
          <a:p>
            <a:pPr lvl="0"/>
            <a:r>
              <a:rPr lang="en-GB" dirty="0"/>
              <a:t>Which historical moment does ‘Everyone Sang’ symbolize?</a:t>
            </a:r>
            <a:endParaRPr lang="cs-CZ" b="1" dirty="0"/>
          </a:p>
          <a:p>
            <a:pPr lvl="0"/>
            <a:r>
              <a:rPr lang="en-GB" dirty="0"/>
              <a:t>What does the ‘Declaration’ reveal about Sassoon’s attitude to the war?</a:t>
            </a:r>
            <a:endParaRPr lang="cs-CZ" dirty="0"/>
          </a:p>
          <a:p>
            <a:pPr>
              <a:buNone/>
            </a:pPr>
            <a:endParaRPr lang="en-US" dirty="0" smtClean="0"/>
          </a:p>
          <a:p>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Early </a:t>
            </a:r>
            <a:r>
              <a:rPr lang="cs-CZ" dirty="0" err="1" smtClean="0"/>
              <a:t>life</a:t>
            </a:r>
            <a:endParaRPr lang="cs-CZ" dirty="0"/>
          </a:p>
        </p:txBody>
      </p:sp>
      <p:sp>
        <p:nvSpPr>
          <p:cNvPr id="3" name="Zástupný symbol pro obsah 2"/>
          <p:cNvSpPr>
            <a:spLocks noGrp="1"/>
          </p:cNvSpPr>
          <p:nvPr>
            <p:ph idx="1"/>
          </p:nvPr>
        </p:nvSpPr>
        <p:spPr/>
        <p:txBody>
          <a:bodyPr>
            <a:normAutofit/>
          </a:bodyPr>
          <a:lstStyle/>
          <a:p>
            <a:r>
              <a:rPr lang="cs-CZ" dirty="0" smtClean="0"/>
              <a:t>Born </a:t>
            </a:r>
            <a:r>
              <a:rPr lang="cs-CZ" dirty="0" err="1" smtClean="0"/>
              <a:t>into</a:t>
            </a:r>
            <a:r>
              <a:rPr lang="cs-CZ" dirty="0" smtClean="0"/>
              <a:t> a very </a:t>
            </a:r>
            <a:r>
              <a:rPr lang="en-GB" dirty="0" smtClean="0"/>
              <a:t>wealthy Jewish family</a:t>
            </a:r>
          </a:p>
          <a:p>
            <a:r>
              <a:rPr lang="en-GB" dirty="0" smtClean="0"/>
              <a:t>Before the outbrea</a:t>
            </a:r>
            <a:r>
              <a:rPr lang="en-GB" dirty="0" smtClean="0"/>
              <a:t>k of WWI, he lived an easy life of a country gentleman, pursuing his two major interests: fox hunting and poetry</a:t>
            </a:r>
          </a:p>
          <a:p>
            <a:r>
              <a:rPr lang="en-GB" dirty="0" smtClean="0"/>
              <a:t>His early poetry tends to be rather imitative, particularly of the poet John Masefield</a:t>
            </a:r>
            <a:endParaRPr lang="cs-CZ"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War experience</a:t>
            </a:r>
            <a:endParaRPr lang="cs-CZ" dirty="0"/>
          </a:p>
        </p:txBody>
      </p:sp>
      <p:sp>
        <p:nvSpPr>
          <p:cNvPr id="3" name="Zástupný symbol pro obsah 2"/>
          <p:cNvSpPr>
            <a:spLocks noGrp="1"/>
          </p:cNvSpPr>
          <p:nvPr>
            <p:ph idx="1"/>
          </p:nvPr>
        </p:nvSpPr>
        <p:spPr/>
        <p:txBody>
          <a:bodyPr>
            <a:normAutofit fontScale="92500" lnSpcReduction="20000"/>
          </a:bodyPr>
          <a:lstStyle/>
          <a:p>
            <a:r>
              <a:rPr lang="en-GB" dirty="0" smtClean="0"/>
              <a:t>In WWI, he saw action in France in late 1915</a:t>
            </a:r>
          </a:p>
          <a:p>
            <a:r>
              <a:rPr lang="en-GB" dirty="0" smtClean="0"/>
              <a:t>He received a Military Cross for bringing back a wounded soldier during heavy fire</a:t>
            </a:r>
          </a:p>
          <a:p>
            <a:r>
              <a:rPr lang="en-GB" dirty="0" smtClean="0"/>
              <a:t>After being wounded, he wrote an open letter of protest to the war department, refusing to fight anymore and declaring that the war could be ended by peaceful negotiations</a:t>
            </a:r>
          </a:p>
          <a:p>
            <a:r>
              <a:rPr lang="en-GB" dirty="0" smtClean="0"/>
              <a:t>This letter was even read in the British Parliament</a:t>
            </a:r>
          </a:p>
          <a:p>
            <a:r>
              <a:rPr lang="en-GB" dirty="0" smtClean="0"/>
              <a:t> In response, Sassoon was nearly court-martialled, but the poet Robert Graves intervened on his behalf and Sassoon was hospitalized in a mental asylum. It was here that he met and influenced Wilfred Owen</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Sassoon’s war poetry</a:t>
            </a:r>
            <a:endParaRPr lang="cs-CZ" dirty="0"/>
          </a:p>
        </p:txBody>
      </p:sp>
      <p:sp>
        <p:nvSpPr>
          <p:cNvPr id="3" name="Zástupný symbol pro obsah 2"/>
          <p:cNvSpPr>
            <a:spLocks noGrp="1"/>
          </p:cNvSpPr>
          <p:nvPr>
            <p:ph idx="1"/>
          </p:nvPr>
        </p:nvSpPr>
        <p:spPr/>
        <p:txBody>
          <a:bodyPr>
            <a:normAutofit fontScale="77500" lnSpcReduction="20000"/>
          </a:bodyPr>
          <a:lstStyle/>
          <a:p>
            <a:r>
              <a:rPr lang="en-GB" dirty="0" smtClean="0"/>
              <a:t>His </a:t>
            </a:r>
            <a:r>
              <a:rPr lang="en-GB" dirty="0" smtClean="0"/>
              <a:t>collection </a:t>
            </a:r>
            <a:r>
              <a:rPr lang="en-GB" i="1" dirty="0" smtClean="0"/>
              <a:t>Counter-Attack and Other Poems </a:t>
            </a:r>
            <a:r>
              <a:rPr lang="en-GB" dirty="0" smtClean="0"/>
              <a:t>contains some of the best Sassoon’s poems</a:t>
            </a:r>
          </a:p>
          <a:p>
            <a:r>
              <a:rPr lang="en-GB" dirty="0" smtClean="0"/>
              <a:t>The general public was shocked but attracted by his bitterly satirical and realistic depiction of the horrors of the trench warfare</a:t>
            </a:r>
          </a:p>
          <a:p>
            <a:r>
              <a:rPr lang="en-GB" dirty="0" smtClean="0"/>
              <a:t>In his best poems, he captures the feelings of the soldiers and their weariness of a war that seemed to never end</a:t>
            </a:r>
          </a:p>
          <a:p>
            <a:r>
              <a:rPr lang="en-GB" dirty="0" smtClean="0"/>
              <a:t>There is no room in his poems for sentimentality or patriotism. Instead there’s a lot of empathy with the soldiers and anger at the politicians, generals and churchmen for their uncritical support of the war</a:t>
            </a:r>
          </a:p>
          <a:p>
            <a:r>
              <a:rPr lang="en-GB" dirty="0" smtClean="0"/>
              <a:t>His poems are often violent and satirical at the same time; under the layer of cynicism , there’s a whole world of feeling</a:t>
            </a:r>
            <a:endParaRPr lang="cs-CZ" dirty="0"/>
          </a:p>
        </p:txBody>
      </p:sp>
    </p:spTree>
    <p:extLst>
      <p:ext uri="{BB962C8B-B14F-4D97-AF65-F5344CB8AC3E}">
        <p14:creationId xmlns:p14="http://schemas.microsoft.com/office/powerpoint/2010/main" val="2239886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After the war</a:t>
            </a:r>
            <a:endParaRPr lang="cs-CZ" dirty="0"/>
          </a:p>
        </p:txBody>
      </p:sp>
      <p:sp>
        <p:nvSpPr>
          <p:cNvPr id="3" name="Zástupný symbol pro obsah 2"/>
          <p:cNvSpPr>
            <a:spLocks noGrp="1"/>
          </p:cNvSpPr>
          <p:nvPr>
            <p:ph idx="1"/>
          </p:nvPr>
        </p:nvSpPr>
        <p:spPr/>
        <p:txBody>
          <a:bodyPr>
            <a:normAutofit/>
          </a:bodyPr>
          <a:lstStyle/>
          <a:p>
            <a:r>
              <a:rPr lang="en-GB" dirty="0" smtClean="0"/>
              <a:t>After WWI, Sassoon became involved with Labour Party Politics</a:t>
            </a:r>
          </a:p>
          <a:p>
            <a:r>
              <a:rPr lang="en-GB" dirty="0" smtClean="0"/>
              <a:t>He lectured on pacifism</a:t>
            </a:r>
          </a:p>
          <a:p>
            <a:r>
              <a:rPr lang="en-GB" dirty="0" smtClean="0"/>
              <a:t>Continued to write successfully: poems, novels and memoirs</a:t>
            </a:r>
          </a:p>
          <a:p>
            <a:r>
              <a:rPr lang="en-GB" dirty="0" smtClean="0"/>
              <a:t>He is now considered to be a magnificent writer who in many ways epitomized the mood and tragedy of a whole generation</a:t>
            </a:r>
            <a:endParaRPr lang="cs-CZ" dirty="0"/>
          </a:p>
        </p:txBody>
      </p:sp>
    </p:spTree>
    <p:extLst>
      <p:ext uri="{BB962C8B-B14F-4D97-AF65-F5344CB8AC3E}">
        <p14:creationId xmlns:p14="http://schemas.microsoft.com/office/powerpoint/2010/main" val="3380643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Examples</a:t>
            </a:r>
            <a:endParaRPr lang="cs-CZ" dirty="0"/>
          </a:p>
        </p:txBody>
      </p:sp>
      <p:sp>
        <p:nvSpPr>
          <p:cNvPr id="3" name="Zástupný symbol pro obsah 2"/>
          <p:cNvSpPr>
            <a:spLocks noGrp="1"/>
          </p:cNvSpPr>
          <p:nvPr>
            <p:ph idx="1"/>
          </p:nvPr>
        </p:nvSpPr>
        <p:spPr>
          <a:xfrm>
            <a:off x="457200" y="1124744"/>
            <a:ext cx="8229600" cy="4709160"/>
          </a:xfrm>
        </p:spPr>
        <p:txBody>
          <a:bodyPr>
            <a:normAutofit fontScale="62500" lnSpcReduction="20000"/>
          </a:bodyPr>
          <a:lstStyle/>
          <a:p>
            <a:pPr marL="137160" indent="0">
              <a:buNone/>
            </a:pPr>
            <a:endParaRPr lang="cs-CZ" b="1" dirty="0" smtClean="0"/>
          </a:p>
          <a:p>
            <a:pPr marL="137160" indent="0">
              <a:buNone/>
            </a:pPr>
            <a:r>
              <a:rPr lang="en-US" b="1" dirty="0" smtClean="0"/>
              <a:t>Siegfried </a:t>
            </a:r>
            <a:r>
              <a:rPr lang="en-US" b="1" dirty="0"/>
              <a:t>Sassoon, ‘</a:t>
            </a:r>
            <a:r>
              <a:rPr lang="en-GB" b="1" dirty="0"/>
              <a:t>“They”</a:t>
            </a:r>
            <a:r>
              <a:rPr lang="en-US" b="1" dirty="0" smtClean="0"/>
              <a:t>’</a:t>
            </a:r>
            <a:endParaRPr lang="cs-CZ" b="1" dirty="0" smtClean="0"/>
          </a:p>
          <a:p>
            <a:pPr marL="137160" indent="0">
              <a:buNone/>
            </a:pPr>
            <a:endParaRPr lang="cs-CZ" b="1" dirty="0"/>
          </a:p>
          <a:p>
            <a:pPr marL="137160" indent="0">
              <a:buNone/>
            </a:pPr>
            <a:r>
              <a:rPr lang="en-GB" dirty="0"/>
              <a:t>The Bishop tells us: 'When the boys come back</a:t>
            </a:r>
            <a:endParaRPr lang="cs-CZ" dirty="0"/>
          </a:p>
          <a:p>
            <a:pPr marL="137160" indent="0">
              <a:buNone/>
            </a:pPr>
            <a:r>
              <a:rPr lang="en-GB" dirty="0"/>
              <a:t>They will not be the same; for they'll have fought</a:t>
            </a:r>
            <a:endParaRPr lang="cs-CZ" dirty="0"/>
          </a:p>
          <a:p>
            <a:pPr marL="137160" indent="0">
              <a:buNone/>
            </a:pPr>
            <a:r>
              <a:rPr lang="en-GB" dirty="0"/>
              <a:t>In a just cause: they lead the last attack</a:t>
            </a:r>
            <a:endParaRPr lang="cs-CZ" dirty="0"/>
          </a:p>
          <a:p>
            <a:pPr marL="137160" indent="0">
              <a:buNone/>
            </a:pPr>
            <a:r>
              <a:rPr lang="en-GB" dirty="0"/>
              <a:t>On Anti-Christ; their comrades' blood has bought</a:t>
            </a:r>
            <a:endParaRPr lang="cs-CZ" dirty="0"/>
          </a:p>
          <a:p>
            <a:pPr marL="137160" indent="0">
              <a:buNone/>
            </a:pPr>
            <a:r>
              <a:rPr lang="en-GB" dirty="0"/>
              <a:t>New right to breed an honourable race,</a:t>
            </a:r>
            <a:endParaRPr lang="cs-CZ" dirty="0"/>
          </a:p>
          <a:p>
            <a:pPr marL="137160" indent="0">
              <a:buNone/>
            </a:pPr>
            <a:r>
              <a:rPr lang="en-GB" dirty="0"/>
              <a:t>They have challenged Death and dared him face to face.'</a:t>
            </a:r>
            <a:endParaRPr lang="cs-CZ" dirty="0"/>
          </a:p>
          <a:p>
            <a:pPr marL="137160" indent="0">
              <a:buNone/>
            </a:pPr>
            <a:r>
              <a:rPr lang="en-GB" dirty="0"/>
              <a:t> </a:t>
            </a:r>
            <a:endParaRPr lang="cs-CZ" dirty="0"/>
          </a:p>
          <a:p>
            <a:pPr marL="137160" indent="0">
              <a:buNone/>
            </a:pPr>
            <a:r>
              <a:rPr lang="en-GB" dirty="0"/>
              <a:t>'We're none of us the same!' the boys reply.</a:t>
            </a:r>
            <a:endParaRPr lang="cs-CZ" dirty="0"/>
          </a:p>
          <a:p>
            <a:pPr marL="137160" indent="0">
              <a:buNone/>
            </a:pPr>
            <a:r>
              <a:rPr lang="en-GB" dirty="0"/>
              <a:t>'For George lost both his legs; and Bill's stone blind;</a:t>
            </a:r>
            <a:endParaRPr lang="cs-CZ" dirty="0"/>
          </a:p>
          <a:p>
            <a:pPr marL="137160" indent="0">
              <a:buNone/>
            </a:pPr>
            <a:r>
              <a:rPr lang="en-GB" dirty="0"/>
              <a:t>Poor Jim's shot through the lungs and like to die;</a:t>
            </a:r>
            <a:endParaRPr lang="cs-CZ" dirty="0"/>
          </a:p>
          <a:p>
            <a:pPr marL="137160" indent="0">
              <a:buNone/>
            </a:pPr>
            <a:r>
              <a:rPr lang="en-GB" dirty="0"/>
              <a:t>And Bert's gone syphilitic: you'll not find</a:t>
            </a:r>
            <a:endParaRPr lang="cs-CZ" dirty="0"/>
          </a:p>
          <a:p>
            <a:pPr marL="137160" indent="0">
              <a:buNone/>
            </a:pPr>
            <a:r>
              <a:rPr lang="en-GB" dirty="0"/>
              <a:t>A chap who's served that hasn't found some change.’</a:t>
            </a:r>
            <a:endParaRPr lang="cs-CZ" dirty="0"/>
          </a:p>
          <a:p>
            <a:pPr marL="137160" indent="0">
              <a:buNone/>
            </a:pPr>
            <a:r>
              <a:rPr lang="en-GB" dirty="0"/>
              <a:t>And the Bishop said: 'The ways of God are strange!'</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124744"/>
            <a:ext cx="8229600" cy="4709160"/>
          </a:xfrm>
        </p:spPr>
        <p:txBody>
          <a:bodyPr>
            <a:normAutofit fontScale="85000" lnSpcReduction="10000"/>
          </a:bodyPr>
          <a:lstStyle/>
          <a:p>
            <a:pPr marL="137160" indent="0">
              <a:buNone/>
            </a:pPr>
            <a:r>
              <a:rPr lang="en-US" b="1" dirty="0"/>
              <a:t>Siegfried Sassoon, ‘</a:t>
            </a:r>
            <a:r>
              <a:rPr lang="en-GB" b="1" dirty="0"/>
              <a:t>Everyone Sang</a:t>
            </a:r>
            <a:r>
              <a:rPr lang="en-US" b="1" dirty="0" smtClean="0"/>
              <a:t>’</a:t>
            </a:r>
            <a:endParaRPr lang="cs-CZ" b="1" dirty="0" smtClean="0"/>
          </a:p>
          <a:p>
            <a:pPr marL="137160" indent="0">
              <a:buNone/>
            </a:pPr>
            <a:endParaRPr lang="cs-CZ" b="1" dirty="0"/>
          </a:p>
          <a:p>
            <a:pPr marL="137160" indent="0">
              <a:buNone/>
            </a:pPr>
            <a:r>
              <a:rPr lang="en-GB" dirty="0"/>
              <a:t>Everyone suddenly burst out singing:</a:t>
            </a:r>
            <a:br>
              <a:rPr lang="en-GB" dirty="0"/>
            </a:br>
            <a:r>
              <a:rPr lang="en-GB" dirty="0"/>
              <a:t>And I was filled with such delight</a:t>
            </a:r>
            <a:br>
              <a:rPr lang="en-GB" dirty="0"/>
            </a:br>
            <a:r>
              <a:rPr lang="en-GB" dirty="0"/>
              <a:t>As prisoned birds must find in freedom,</a:t>
            </a:r>
            <a:br>
              <a:rPr lang="en-GB" dirty="0"/>
            </a:br>
            <a:r>
              <a:rPr lang="en-GB" dirty="0"/>
              <a:t>Winging wildly across the white</a:t>
            </a:r>
            <a:br>
              <a:rPr lang="en-GB" dirty="0"/>
            </a:br>
            <a:r>
              <a:rPr lang="en-GB" dirty="0"/>
              <a:t>Orchards and dark-green fields: on--on--and out of sight.</a:t>
            </a:r>
            <a:endParaRPr lang="cs-CZ" dirty="0"/>
          </a:p>
          <a:p>
            <a:pPr marL="137160" indent="0">
              <a:buNone/>
            </a:pPr>
            <a:r>
              <a:rPr lang="en-GB" dirty="0"/>
              <a:t>Everyone's voice was suddenly lifted;</a:t>
            </a:r>
            <a:br>
              <a:rPr lang="en-GB" dirty="0"/>
            </a:br>
            <a:r>
              <a:rPr lang="en-GB" dirty="0"/>
              <a:t>And beauty came like the setting sun;</a:t>
            </a:r>
            <a:br>
              <a:rPr lang="en-GB" dirty="0"/>
            </a:br>
            <a:r>
              <a:rPr lang="en-GB" dirty="0"/>
              <a:t>My heart was shaken with tears: and horror</a:t>
            </a:r>
            <a:br>
              <a:rPr lang="en-GB" dirty="0"/>
            </a:br>
            <a:r>
              <a:rPr lang="en-GB" dirty="0"/>
              <a:t>Drifted away. . .O, but Everyone</a:t>
            </a:r>
            <a:br>
              <a:rPr lang="en-GB" dirty="0"/>
            </a:br>
            <a:r>
              <a:rPr lang="en-GB" dirty="0"/>
              <a:t>Was a bird; and the song was wordless; the singing will never be done.</a:t>
            </a:r>
            <a:endParaRPr lang="cs-CZ" dirty="0"/>
          </a:p>
          <a:p>
            <a:endParaRPr lang="cs-CZ" dirty="0"/>
          </a:p>
        </p:txBody>
      </p:sp>
    </p:spTree>
    <p:extLst>
      <p:ext uri="{BB962C8B-B14F-4D97-AF65-F5344CB8AC3E}">
        <p14:creationId xmlns:p14="http://schemas.microsoft.com/office/powerpoint/2010/main" val="1007274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6083"/>
            <a:ext cx="8229600" cy="4709160"/>
          </a:xfrm>
        </p:spPr>
        <p:txBody>
          <a:bodyPr>
            <a:noAutofit/>
          </a:bodyPr>
          <a:lstStyle/>
          <a:p>
            <a:pPr marL="137160" indent="0">
              <a:buNone/>
            </a:pPr>
            <a:r>
              <a:rPr lang="en-US" b="1" dirty="0"/>
              <a:t>Siegfried Sassoon, ‘Survivors’</a:t>
            </a:r>
            <a:endParaRPr lang="cs-CZ" b="1" dirty="0"/>
          </a:p>
          <a:p>
            <a:pPr marL="137160" indent="0">
              <a:buNone/>
            </a:pPr>
            <a:r>
              <a:rPr lang="en-GB" dirty="0"/>
              <a:t>No doubt they'll soon get well; the shock and strain</a:t>
            </a:r>
            <a:br>
              <a:rPr lang="en-GB" dirty="0"/>
            </a:br>
            <a:r>
              <a:rPr lang="en-GB" dirty="0"/>
              <a:t>Have caused their stammering, disconnected talk.</a:t>
            </a:r>
            <a:br>
              <a:rPr lang="en-GB" dirty="0"/>
            </a:br>
            <a:r>
              <a:rPr lang="en-GB" dirty="0"/>
              <a:t>Of course they're 'longing to go out again,' –</a:t>
            </a:r>
            <a:br>
              <a:rPr lang="en-GB" dirty="0"/>
            </a:br>
            <a:r>
              <a:rPr lang="en-GB" dirty="0"/>
              <a:t>These boys with old, scared faces, learning to walk.</a:t>
            </a:r>
            <a:br>
              <a:rPr lang="en-GB" dirty="0"/>
            </a:br>
            <a:r>
              <a:rPr lang="en-GB" dirty="0"/>
              <a:t>They'll soon forget their haunted nights; their cowed</a:t>
            </a:r>
            <a:br>
              <a:rPr lang="en-GB" dirty="0"/>
            </a:br>
            <a:r>
              <a:rPr lang="en-GB" dirty="0"/>
              <a:t>Subjection to the ghosts of friends who died, –</a:t>
            </a:r>
            <a:br>
              <a:rPr lang="en-GB" dirty="0"/>
            </a:br>
            <a:r>
              <a:rPr lang="en-GB" dirty="0"/>
              <a:t>Their dreams that drip with murder; and they'll be proud</a:t>
            </a:r>
            <a:br>
              <a:rPr lang="en-GB" dirty="0"/>
            </a:br>
            <a:r>
              <a:rPr lang="en-GB" dirty="0"/>
              <a:t>Of glorious war that </a:t>
            </a:r>
            <a:r>
              <a:rPr lang="en-GB" dirty="0" err="1"/>
              <a:t>shatter'd</a:t>
            </a:r>
            <a:r>
              <a:rPr lang="en-GB" dirty="0"/>
              <a:t> all their pride …</a:t>
            </a:r>
            <a:br>
              <a:rPr lang="en-GB" dirty="0"/>
            </a:br>
            <a:r>
              <a:rPr lang="en-GB" dirty="0"/>
              <a:t>Men who went out to battle, grim and glad;</a:t>
            </a:r>
            <a:br>
              <a:rPr lang="en-GB" dirty="0"/>
            </a:br>
            <a:r>
              <a:rPr lang="en-GB" dirty="0"/>
              <a:t>Children, with eyes that hate you, broken and mad.</a:t>
            </a:r>
            <a:endParaRPr lang="cs-CZ" b="1" dirty="0"/>
          </a:p>
          <a:p>
            <a:endParaRPr lang="cs-CZ" sz="1050" dirty="0"/>
          </a:p>
        </p:txBody>
      </p:sp>
    </p:spTree>
    <p:extLst>
      <p:ext uri="{BB962C8B-B14F-4D97-AF65-F5344CB8AC3E}">
        <p14:creationId xmlns:p14="http://schemas.microsoft.com/office/powerpoint/2010/main" val="2941989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143000"/>
          </a:xfrm>
        </p:spPr>
        <p:txBody>
          <a:bodyPr/>
          <a:lstStyle/>
          <a:p>
            <a:endParaRPr lang="cs-CZ"/>
          </a:p>
        </p:txBody>
      </p:sp>
      <p:sp>
        <p:nvSpPr>
          <p:cNvPr id="3" name="Zástupný symbol pro obsah 2"/>
          <p:cNvSpPr>
            <a:spLocks noGrp="1"/>
          </p:cNvSpPr>
          <p:nvPr>
            <p:ph idx="1"/>
          </p:nvPr>
        </p:nvSpPr>
        <p:spPr/>
        <p:txBody>
          <a:bodyPr>
            <a:normAutofit fontScale="47500" lnSpcReduction="20000"/>
          </a:bodyPr>
          <a:lstStyle/>
          <a:p>
            <a:pPr marL="137160" indent="0">
              <a:buNone/>
            </a:pPr>
            <a:r>
              <a:rPr lang="en-GB" b="1" dirty="0"/>
              <a:t>Siegfried Sassoon, ‘A Soldier’s Declaration</a:t>
            </a:r>
            <a:r>
              <a:rPr lang="en-GB" b="1" dirty="0" smtClean="0"/>
              <a:t>’:</a:t>
            </a:r>
            <a:endParaRPr lang="cs-CZ" b="1" dirty="0" smtClean="0"/>
          </a:p>
          <a:p>
            <a:endParaRPr lang="cs-CZ" b="1" dirty="0"/>
          </a:p>
          <a:p>
            <a:pPr marL="137160" indent="0">
              <a:buNone/>
            </a:pPr>
            <a:r>
              <a:rPr lang="en-GB" dirty="0"/>
              <a:t>“I am making this statement as an act of wilful defiance of military authority, because I believe that the war is being deliberately prolonged by those who have the power to end it.</a:t>
            </a:r>
            <a:endParaRPr lang="cs-CZ" dirty="0"/>
          </a:p>
          <a:p>
            <a:pPr marL="137160" indent="0">
              <a:buNone/>
            </a:pPr>
            <a:endParaRPr lang="cs-CZ" dirty="0" smtClean="0"/>
          </a:p>
          <a:p>
            <a:pPr marL="137160" indent="0">
              <a:buNone/>
            </a:pPr>
            <a:r>
              <a:rPr lang="en-GB" dirty="0" smtClean="0"/>
              <a:t>I </a:t>
            </a:r>
            <a:r>
              <a:rPr lang="en-GB" dirty="0"/>
              <a:t>am a soldier, convinced that I am acting on behalf of soldiers. I believe that this war, upon which I entered as a war of defence and liberation, has now become a war of aggression and conquest. I believe that the purposes for which I and my fellow soldiers entered upon this war should have been so clearly stated as to have made it impossible to change them, and that, had this been done, the objects which actuated us would now be attainable by negotiation.</a:t>
            </a:r>
            <a:endParaRPr lang="cs-CZ" dirty="0"/>
          </a:p>
          <a:p>
            <a:pPr marL="137160" indent="0">
              <a:buNone/>
            </a:pPr>
            <a:endParaRPr lang="cs-CZ" dirty="0" smtClean="0"/>
          </a:p>
          <a:p>
            <a:pPr marL="137160" indent="0">
              <a:buNone/>
            </a:pPr>
            <a:r>
              <a:rPr lang="cs-CZ" dirty="0" smtClean="0"/>
              <a:t>I </a:t>
            </a:r>
            <a:r>
              <a:rPr lang="en-GB" dirty="0" smtClean="0"/>
              <a:t>have </a:t>
            </a:r>
            <a:r>
              <a:rPr lang="en-GB" dirty="0"/>
              <a:t>seen and endured the sufferings of the troops, and I can no longer be a party to prolong these sufferings for ends which I believe to be evil and unjust.</a:t>
            </a:r>
            <a:endParaRPr lang="cs-CZ" dirty="0"/>
          </a:p>
          <a:p>
            <a:pPr marL="137160" indent="0">
              <a:buNone/>
            </a:pPr>
            <a:endParaRPr lang="cs-CZ" dirty="0"/>
          </a:p>
          <a:p>
            <a:pPr marL="137160" indent="0">
              <a:buNone/>
            </a:pPr>
            <a:r>
              <a:rPr lang="en-GB" dirty="0" smtClean="0"/>
              <a:t>I </a:t>
            </a:r>
            <a:r>
              <a:rPr lang="en-GB" dirty="0"/>
              <a:t>am not protesting against the conduct of the war, but against the political errors and insincerities for which the fighting men are being sacrificed.</a:t>
            </a:r>
            <a:endParaRPr lang="cs-CZ" dirty="0"/>
          </a:p>
          <a:p>
            <a:pPr marL="137160" indent="0">
              <a:buNone/>
            </a:pPr>
            <a:endParaRPr lang="cs-CZ" dirty="0" smtClean="0"/>
          </a:p>
          <a:p>
            <a:pPr marL="137160" indent="0">
              <a:buNone/>
            </a:pPr>
            <a:r>
              <a:rPr lang="en-GB" dirty="0" smtClean="0"/>
              <a:t>On </a:t>
            </a:r>
            <a:r>
              <a:rPr lang="en-GB" dirty="0"/>
              <a:t>behalf of those who are suffering now I make this protest against the deception which is being practised on them; also I believe that I may help to destroy the callous complacence with which the majority of those at home regard the continuance of agonies which they do not share, and which they have not sufficient imagination to realise.”                                                                 </a:t>
            </a:r>
            <a:endParaRPr lang="cs-CZ" dirty="0"/>
          </a:p>
          <a:p>
            <a:r>
              <a:rPr lang="en-GB" dirty="0"/>
              <a:t>                                                                                                                           (July 1917)</a:t>
            </a:r>
            <a:endParaRPr lang="cs-CZ" dirty="0"/>
          </a:p>
          <a:p>
            <a:endParaRPr lang="cs-CZ" dirty="0"/>
          </a:p>
        </p:txBody>
      </p:sp>
    </p:spTree>
    <p:extLst>
      <p:ext uri="{BB962C8B-B14F-4D97-AF65-F5344CB8AC3E}">
        <p14:creationId xmlns:p14="http://schemas.microsoft.com/office/powerpoint/2010/main" val="19449527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chol">
  <a:themeElements>
    <a:clrScheme name="Vrchol">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chol">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chol">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414</TotalTime>
  <Words>767</Words>
  <Application>Microsoft Office PowerPoint</Application>
  <PresentationFormat>Předvádění na obrazovce (4:3)</PresentationFormat>
  <Paragraphs>63</Paragraphs>
  <Slides>10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10</vt:i4>
      </vt:variant>
    </vt:vector>
  </HeadingPairs>
  <TitlesOfParts>
    <vt:vector size="16" baseType="lpstr">
      <vt:lpstr>Book Antiqua</vt:lpstr>
      <vt:lpstr>Lucida Sans</vt:lpstr>
      <vt:lpstr>Wingdings</vt:lpstr>
      <vt:lpstr>Wingdings 2</vt:lpstr>
      <vt:lpstr>Wingdings 3</vt:lpstr>
      <vt:lpstr>Vrchol</vt:lpstr>
      <vt:lpstr>5. Siegfried sassoon (1886 – 1967)</vt:lpstr>
      <vt:lpstr>Early life</vt:lpstr>
      <vt:lpstr>War experience</vt:lpstr>
      <vt:lpstr>Sassoon’s war poetry</vt:lpstr>
      <vt:lpstr>After the war</vt:lpstr>
      <vt:lpstr>Examples</vt:lpstr>
      <vt:lpstr>Prezentace aplikace PowerPoint</vt:lpstr>
      <vt:lpstr>Prezentace aplikace PowerPoint</vt:lpstr>
      <vt:lpstr>Prezentace aplikace PowerPoint</vt:lpstr>
      <vt:lpstr>Study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 English Literature (7th century – 1066)</dc:title>
  <dc:creator>oem</dc:creator>
  <cp:lastModifiedBy>Radek</cp:lastModifiedBy>
  <cp:revision>45</cp:revision>
  <dcterms:created xsi:type="dcterms:W3CDTF">2012-11-22T20:17:43Z</dcterms:created>
  <dcterms:modified xsi:type="dcterms:W3CDTF">2019-04-15T21:21:35Z</dcterms:modified>
</cp:coreProperties>
</file>