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61" r:id="rId7"/>
    <p:sldId id="263"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622EF559-8282-49B0-A81B-457E585A8107}"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622EF559-8282-49B0-A81B-457E585A8107}"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95C8A8F-D3E2-44C2-A6E6-10001C0A144D}" type="datetimeFigureOut">
              <a:rPr lang="cs-CZ" smtClean="0"/>
              <a:pPr/>
              <a:t>16. 4. 2019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2EF559-8282-49B0-A81B-457E585A810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5C8A8F-D3E2-44C2-A6E6-10001C0A144D}" type="datetimeFigureOut">
              <a:rPr lang="cs-CZ" smtClean="0"/>
              <a:pPr/>
              <a:t>16. 4. 2019</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2EF559-8282-49B0-A81B-457E585A810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GB" dirty="0"/>
              <a:t>6</a:t>
            </a:r>
            <a:r>
              <a:rPr lang="cs-CZ" dirty="0" smtClean="0"/>
              <a:t>. </a:t>
            </a:r>
            <a:r>
              <a:rPr lang="en-GB" dirty="0" smtClean="0"/>
              <a:t>Robert graves</a:t>
            </a:r>
            <a:r>
              <a:rPr lang="cs-CZ" dirty="0" smtClean="0"/>
              <a:t/>
            </a:r>
            <a:br>
              <a:rPr lang="cs-CZ" dirty="0" smtClean="0"/>
            </a:br>
            <a:r>
              <a:rPr lang="en-GB" dirty="0" smtClean="0"/>
              <a:t>(</a:t>
            </a:r>
            <a:r>
              <a:rPr lang="en-GB" dirty="0" smtClean="0"/>
              <a:t>18</a:t>
            </a:r>
            <a:r>
              <a:rPr lang="en-GB" dirty="0" smtClean="0"/>
              <a:t>95</a:t>
            </a:r>
            <a:r>
              <a:rPr lang="en-GB" dirty="0" smtClean="0"/>
              <a:t> </a:t>
            </a:r>
            <a:r>
              <a:rPr lang="en-GB" dirty="0" smtClean="0"/>
              <a:t>– </a:t>
            </a:r>
            <a:r>
              <a:rPr lang="en-GB" dirty="0" smtClean="0"/>
              <a:t>19</a:t>
            </a:r>
            <a:r>
              <a:rPr lang="en-GB" dirty="0" smtClean="0"/>
              <a:t>85</a:t>
            </a:r>
            <a:r>
              <a:rPr lang="en-GB" dirty="0" smtClean="0"/>
              <a:t>)</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smtClean="0"/>
              <a:t>Essential information</a:t>
            </a:r>
            <a:r>
              <a:rPr lang="en-GB" dirty="0" smtClean="0"/>
              <a:t> </a:t>
            </a:r>
            <a:endParaRPr lang="cs-CZ" dirty="0"/>
          </a:p>
        </p:txBody>
      </p:sp>
      <p:sp>
        <p:nvSpPr>
          <p:cNvPr id="3" name="Zástupný symbol pro obsah 2"/>
          <p:cNvSpPr>
            <a:spLocks noGrp="1"/>
          </p:cNvSpPr>
          <p:nvPr>
            <p:ph idx="1"/>
          </p:nvPr>
        </p:nvSpPr>
        <p:spPr/>
        <p:txBody>
          <a:bodyPr>
            <a:normAutofit/>
          </a:bodyPr>
          <a:lstStyle/>
          <a:p>
            <a:r>
              <a:rPr lang="cs-CZ" dirty="0" smtClean="0"/>
              <a:t>Born </a:t>
            </a:r>
            <a:r>
              <a:rPr lang="cs-CZ" dirty="0" err="1" smtClean="0"/>
              <a:t>into</a:t>
            </a:r>
            <a:r>
              <a:rPr lang="cs-CZ" dirty="0" smtClean="0"/>
              <a:t> a </a:t>
            </a:r>
            <a:r>
              <a:rPr lang="en-GB" dirty="0" smtClean="0"/>
              <a:t>well-to-do family in Wimbledon, London</a:t>
            </a:r>
            <a:endParaRPr lang="en-GB" dirty="0" smtClean="0"/>
          </a:p>
          <a:p>
            <a:r>
              <a:rPr lang="en-GB" dirty="0" smtClean="0"/>
              <a:t>Rober</a:t>
            </a:r>
            <a:r>
              <a:rPr lang="en-GB" dirty="0" smtClean="0"/>
              <a:t>t Graves was a versatile and prolific man of letters: poet, novelist, biographer, mythographer, classical scholar and translator</a:t>
            </a:r>
            <a:endParaRPr lang="en-GB" dirty="0" smtClean="0"/>
          </a:p>
          <a:p>
            <a:r>
              <a:rPr lang="en-GB" dirty="0" smtClean="0"/>
              <a:t>He nearly died for his country in WWI and went through similar traumas as his contemporaries Edward Thomas, Siegfried Sassoon or Wilfred Owen (whom he greatly admired) but wrote about it very differently</a:t>
            </a:r>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War experience</a:t>
            </a:r>
            <a:endParaRPr lang="cs-CZ" dirty="0"/>
          </a:p>
        </p:txBody>
      </p:sp>
      <p:sp>
        <p:nvSpPr>
          <p:cNvPr id="3" name="Zástupný symbol pro obsah 2"/>
          <p:cNvSpPr>
            <a:spLocks noGrp="1"/>
          </p:cNvSpPr>
          <p:nvPr>
            <p:ph idx="1"/>
          </p:nvPr>
        </p:nvSpPr>
        <p:spPr/>
        <p:txBody>
          <a:bodyPr>
            <a:normAutofit fontScale="77500" lnSpcReduction="20000"/>
          </a:bodyPr>
          <a:lstStyle/>
          <a:p>
            <a:r>
              <a:rPr lang="en-GB" dirty="0" smtClean="0"/>
              <a:t>The best source for a description of his war experiences is his poetry</a:t>
            </a:r>
          </a:p>
          <a:p>
            <a:r>
              <a:rPr lang="en-GB" dirty="0" smtClean="0"/>
              <a:t>In WWI, he found neither glory nor manhood but only terror and madness</a:t>
            </a:r>
          </a:p>
          <a:p>
            <a:r>
              <a:rPr lang="en-GB" dirty="0" smtClean="0"/>
              <a:t>He was badly wounded and pronounced dead by his surgeon in the field; his commanding officer wrote a letter to his parents and a report to the Times informing of his death &gt; Graves made a miraculous recovery and read the report of his own demise later</a:t>
            </a:r>
          </a:p>
          <a:p>
            <a:r>
              <a:rPr lang="en-GB" dirty="0" smtClean="0"/>
              <a:t>Subsequently, he was assured of home-service for the duration of the war, but bore the dubious honour with a sense of guilt</a:t>
            </a:r>
          </a:p>
          <a:p>
            <a:r>
              <a:rPr lang="en-GB" dirty="0" smtClean="0"/>
              <a:t>He continued to try and make himself useful in the war somehow and showed a lot of support to his fellow poets (Sassoon)</a:t>
            </a:r>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W</a:t>
            </a:r>
            <a:r>
              <a:rPr lang="en-GB" dirty="0" smtClean="0"/>
              <a:t>ar </a:t>
            </a:r>
            <a:r>
              <a:rPr lang="en-GB" dirty="0" smtClean="0"/>
              <a:t>poetry</a:t>
            </a:r>
            <a:endParaRPr lang="cs-CZ" dirty="0"/>
          </a:p>
        </p:txBody>
      </p:sp>
      <p:sp>
        <p:nvSpPr>
          <p:cNvPr id="3" name="Zástupný symbol pro obsah 2"/>
          <p:cNvSpPr>
            <a:spLocks noGrp="1"/>
          </p:cNvSpPr>
          <p:nvPr>
            <p:ph idx="1"/>
          </p:nvPr>
        </p:nvSpPr>
        <p:spPr/>
        <p:txBody>
          <a:bodyPr>
            <a:normAutofit/>
          </a:bodyPr>
          <a:lstStyle/>
          <a:p>
            <a:r>
              <a:rPr lang="en-GB" dirty="0" smtClean="0"/>
              <a:t>He was a poet of strong moral and religious principles</a:t>
            </a:r>
          </a:p>
          <a:p>
            <a:r>
              <a:rPr lang="en-GB" dirty="0" smtClean="0"/>
              <a:t>His poetry tries transcend the trauma of the war and restore faith in people, the world and God</a:t>
            </a:r>
          </a:p>
          <a:p>
            <a:r>
              <a:rPr lang="en-GB" dirty="0" smtClean="0"/>
              <a:t>His poetry was what he thought the world needed the most &gt; a voice of sanity in a world gone horribly wrong</a:t>
            </a:r>
            <a:endParaRPr lang="cs-CZ" dirty="0"/>
          </a:p>
        </p:txBody>
      </p:sp>
    </p:spTree>
    <p:extLst>
      <p:ext uri="{BB962C8B-B14F-4D97-AF65-F5344CB8AC3E}">
        <p14:creationId xmlns:p14="http://schemas.microsoft.com/office/powerpoint/2010/main" val="223988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After the war</a:t>
            </a:r>
            <a:endParaRPr lang="cs-CZ" dirty="0"/>
          </a:p>
        </p:txBody>
      </p:sp>
      <p:sp>
        <p:nvSpPr>
          <p:cNvPr id="3" name="Zástupný symbol pro obsah 2"/>
          <p:cNvSpPr>
            <a:spLocks noGrp="1"/>
          </p:cNvSpPr>
          <p:nvPr>
            <p:ph idx="1"/>
          </p:nvPr>
        </p:nvSpPr>
        <p:spPr/>
        <p:txBody>
          <a:bodyPr>
            <a:normAutofit lnSpcReduction="10000"/>
          </a:bodyPr>
          <a:lstStyle/>
          <a:p>
            <a:r>
              <a:rPr lang="en-GB" dirty="0" smtClean="0"/>
              <a:t>In the post-war years, his shell-shocked and traumatized condition persisted and he lived a very unstable life on all fronts, including a very problematic family life and a conflict-ridden relationship with his parents</a:t>
            </a:r>
          </a:p>
          <a:p>
            <a:r>
              <a:rPr lang="en-GB" dirty="0" smtClean="0"/>
              <a:t>Nevertheless, he achieved a celebrity status and had many celebrity friends including famous actors and writers</a:t>
            </a:r>
          </a:p>
          <a:p>
            <a:r>
              <a:rPr lang="en-GB" dirty="0" smtClean="0"/>
              <a:t>Later in life, his television appearances and radios programmes always guaranteed a good audience</a:t>
            </a:r>
            <a:endParaRPr lang="cs-CZ" dirty="0"/>
          </a:p>
        </p:txBody>
      </p:sp>
    </p:spTree>
    <p:extLst>
      <p:ext uri="{BB962C8B-B14F-4D97-AF65-F5344CB8AC3E}">
        <p14:creationId xmlns:p14="http://schemas.microsoft.com/office/powerpoint/2010/main" val="3380643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Examples</a:t>
            </a:r>
            <a:endParaRPr lang="cs-CZ" dirty="0"/>
          </a:p>
        </p:txBody>
      </p:sp>
      <p:sp>
        <p:nvSpPr>
          <p:cNvPr id="3" name="Zástupný symbol pro obsah 2"/>
          <p:cNvSpPr>
            <a:spLocks noGrp="1"/>
          </p:cNvSpPr>
          <p:nvPr>
            <p:ph idx="1"/>
          </p:nvPr>
        </p:nvSpPr>
        <p:spPr>
          <a:xfrm>
            <a:off x="457200" y="1124744"/>
            <a:ext cx="8229600" cy="4709160"/>
          </a:xfrm>
        </p:spPr>
        <p:txBody>
          <a:bodyPr>
            <a:normAutofit fontScale="62500" lnSpcReduction="20000"/>
          </a:bodyPr>
          <a:lstStyle/>
          <a:p>
            <a:pPr marL="137160" indent="0">
              <a:buNone/>
            </a:pPr>
            <a:endParaRPr lang="cs-CZ" b="1" dirty="0" smtClean="0"/>
          </a:p>
          <a:p>
            <a:pPr marL="137160" indent="0">
              <a:buNone/>
            </a:pPr>
            <a:r>
              <a:rPr lang="en-GB" b="1" dirty="0"/>
              <a:t>Robert Graves, ‘A Dead </a:t>
            </a:r>
            <a:r>
              <a:rPr lang="en-GB" b="1" dirty="0" err="1"/>
              <a:t>Boche</a:t>
            </a:r>
            <a:r>
              <a:rPr lang="en-GB" b="1" dirty="0"/>
              <a:t>’</a:t>
            </a:r>
            <a:endParaRPr lang="cs-CZ" b="1" dirty="0"/>
          </a:p>
          <a:p>
            <a:pPr marL="137160" indent="0">
              <a:buNone/>
            </a:pPr>
            <a:r>
              <a:rPr lang="en-GB" b="1" dirty="0"/>
              <a:t> </a:t>
            </a:r>
            <a:endParaRPr lang="cs-CZ" b="1" dirty="0"/>
          </a:p>
          <a:p>
            <a:pPr marL="137160" indent="0">
              <a:buNone/>
            </a:pPr>
            <a:r>
              <a:rPr lang="en-GB" dirty="0"/>
              <a:t>To you who’d read my songs of War </a:t>
            </a:r>
            <a:endParaRPr lang="cs-CZ" dirty="0"/>
          </a:p>
          <a:p>
            <a:pPr marL="137160" indent="0">
              <a:buNone/>
            </a:pPr>
            <a:r>
              <a:rPr lang="en-GB" dirty="0"/>
              <a:t>     And only hear of blood and fame, </a:t>
            </a:r>
            <a:endParaRPr lang="cs-CZ" dirty="0"/>
          </a:p>
          <a:p>
            <a:pPr marL="137160" indent="0">
              <a:buNone/>
            </a:pPr>
            <a:r>
              <a:rPr lang="en-GB" dirty="0"/>
              <a:t>I’ll say (you’ve heard it said before) </a:t>
            </a:r>
            <a:endParaRPr lang="cs-CZ" dirty="0"/>
          </a:p>
          <a:p>
            <a:pPr marL="137160" indent="0">
              <a:buNone/>
            </a:pPr>
            <a:r>
              <a:rPr lang="en-GB" b="1" dirty="0"/>
              <a:t>    ‘</a:t>
            </a:r>
            <a:r>
              <a:rPr lang="en-GB" dirty="0"/>
              <a:t>War’s Hell!’ and if you doubt the same, </a:t>
            </a:r>
            <a:endParaRPr lang="cs-CZ" dirty="0"/>
          </a:p>
          <a:p>
            <a:pPr marL="137160" indent="0">
              <a:buNone/>
            </a:pPr>
            <a:r>
              <a:rPr lang="en-GB" dirty="0"/>
              <a:t>Today I found in </a:t>
            </a:r>
            <a:r>
              <a:rPr lang="en-GB" dirty="0" err="1"/>
              <a:t>Mametz</a:t>
            </a:r>
            <a:r>
              <a:rPr lang="en-GB" dirty="0"/>
              <a:t> Wood </a:t>
            </a:r>
            <a:endParaRPr lang="cs-CZ" dirty="0"/>
          </a:p>
          <a:p>
            <a:pPr marL="137160" indent="0">
              <a:buNone/>
            </a:pPr>
            <a:r>
              <a:rPr lang="en-GB" dirty="0"/>
              <a:t>A certain cure for lust of blood: </a:t>
            </a:r>
            <a:endParaRPr lang="cs-CZ" dirty="0"/>
          </a:p>
          <a:p>
            <a:pPr marL="137160" indent="0">
              <a:buNone/>
            </a:pPr>
            <a:r>
              <a:rPr lang="en-GB" dirty="0"/>
              <a:t> </a:t>
            </a:r>
            <a:endParaRPr lang="cs-CZ" dirty="0"/>
          </a:p>
          <a:p>
            <a:pPr marL="137160" indent="0">
              <a:buNone/>
            </a:pPr>
            <a:r>
              <a:rPr lang="en-GB" dirty="0"/>
              <a:t>Where, propped against a shattered trunk, </a:t>
            </a:r>
            <a:endParaRPr lang="cs-CZ" dirty="0"/>
          </a:p>
          <a:p>
            <a:pPr marL="137160" indent="0">
              <a:buNone/>
            </a:pPr>
            <a:r>
              <a:rPr lang="en-GB" dirty="0"/>
              <a:t>      In a great mess of things unclean, </a:t>
            </a:r>
            <a:endParaRPr lang="cs-CZ" dirty="0"/>
          </a:p>
          <a:p>
            <a:pPr marL="137160" indent="0">
              <a:buNone/>
            </a:pPr>
            <a:r>
              <a:rPr lang="en-GB" dirty="0"/>
              <a:t>Sat a dead </a:t>
            </a:r>
            <a:r>
              <a:rPr lang="en-GB" dirty="0" err="1"/>
              <a:t>Boche</a:t>
            </a:r>
            <a:r>
              <a:rPr lang="en-GB" dirty="0"/>
              <a:t>; he scowled and stunk </a:t>
            </a:r>
            <a:endParaRPr lang="cs-CZ" dirty="0"/>
          </a:p>
          <a:p>
            <a:pPr marL="137160" indent="0">
              <a:buNone/>
            </a:pPr>
            <a:r>
              <a:rPr lang="en-GB" dirty="0"/>
              <a:t>      With clothes and face a sodden green, </a:t>
            </a:r>
            <a:endParaRPr lang="cs-CZ" dirty="0"/>
          </a:p>
          <a:p>
            <a:pPr marL="137160" indent="0">
              <a:buNone/>
            </a:pPr>
            <a:r>
              <a:rPr lang="en-GB" dirty="0"/>
              <a:t>Big-bellied, spectacled, crop-haired, </a:t>
            </a:r>
            <a:endParaRPr lang="cs-CZ" dirty="0"/>
          </a:p>
          <a:p>
            <a:pPr marL="137160" indent="0">
              <a:buNone/>
            </a:pPr>
            <a:r>
              <a:rPr lang="en-GB" dirty="0"/>
              <a:t>Dribbling black blood from nose and beard. </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Study questions</a:t>
            </a:r>
            <a:endParaRPr lang="cs-CZ" dirty="0"/>
          </a:p>
        </p:txBody>
      </p:sp>
      <p:sp>
        <p:nvSpPr>
          <p:cNvPr id="3" name="Zástupný symbol pro obsah 2"/>
          <p:cNvSpPr>
            <a:spLocks noGrp="1"/>
          </p:cNvSpPr>
          <p:nvPr>
            <p:ph idx="1"/>
          </p:nvPr>
        </p:nvSpPr>
        <p:spPr/>
        <p:txBody>
          <a:bodyPr>
            <a:normAutofit lnSpcReduction="10000"/>
          </a:bodyPr>
          <a:lstStyle/>
          <a:p>
            <a:pPr lvl="0"/>
            <a:r>
              <a:rPr lang="en-GB" dirty="0"/>
              <a:t>How does the poem depict the horrors of war?</a:t>
            </a:r>
            <a:endParaRPr lang="cs-CZ" dirty="0"/>
          </a:p>
          <a:p>
            <a:pPr lvl="0"/>
            <a:r>
              <a:rPr lang="en-GB" dirty="0"/>
              <a:t>What is the effect of the disparaging title on the poem itself?</a:t>
            </a:r>
            <a:endParaRPr lang="cs-CZ" dirty="0"/>
          </a:p>
          <a:p>
            <a:pPr lvl="0"/>
            <a:r>
              <a:rPr lang="en-GB" dirty="0"/>
              <a:t>In what ways is the reader implicated in the text?</a:t>
            </a:r>
            <a:endParaRPr lang="cs-CZ" dirty="0"/>
          </a:p>
          <a:p>
            <a:pPr lvl="0"/>
            <a:r>
              <a:rPr lang="en-GB" dirty="0"/>
              <a:t>Why does the text display such an apparent lack of sympathy for the dead body of the German soldier?</a:t>
            </a:r>
            <a:endParaRPr lang="cs-CZ" dirty="0"/>
          </a:p>
          <a:p>
            <a:pPr lvl="0"/>
            <a:r>
              <a:rPr lang="en-GB" dirty="0"/>
              <a:t>Study the formal aspects of the poem (metre, rhythm, rhyme) and relate them to its ideological contents.</a:t>
            </a:r>
            <a:endParaRPr lang="cs-CZ" dirty="0"/>
          </a:p>
          <a:p>
            <a:pPr>
              <a:buNone/>
            </a:pPr>
            <a:endParaRPr lang="en-US" dirty="0" smtClean="0"/>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456</TotalTime>
  <Words>410</Words>
  <Application>Microsoft Office PowerPoint</Application>
  <PresentationFormat>Předvádění na obrazovce (4:3)</PresentationFormat>
  <Paragraphs>42</Paragraphs>
  <Slides>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7</vt:i4>
      </vt:variant>
    </vt:vector>
  </HeadingPairs>
  <TitlesOfParts>
    <vt:vector size="13" baseType="lpstr">
      <vt:lpstr>Book Antiqua</vt:lpstr>
      <vt:lpstr>Lucida Sans</vt:lpstr>
      <vt:lpstr>Wingdings</vt:lpstr>
      <vt:lpstr>Wingdings 2</vt:lpstr>
      <vt:lpstr>Wingdings 3</vt:lpstr>
      <vt:lpstr>Vrchol</vt:lpstr>
      <vt:lpstr>6. Robert graves (1895 – 1985)</vt:lpstr>
      <vt:lpstr>Essential information </vt:lpstr>
      <vt:lpstr>War experience</vt:lpstr>
      <vt:lpstr>War poetry</vt:lpstr>
      <vt:lpstr>After the war</vt:lpstr>
      <vt:lpstr>Examples</vt:lpstr>
      <vt:lpstr>Study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English Literature (7th century – 1066)</dc:title>
  <dc:creator>oem</dc:creator>
  <cp:lastModifiedBy>Radek</cp:lastModifiedBy>
  <cp:revision>50</cp:revision>
  <dcterms:created xsi:type="dcterms:W3CDTF">2012-11-22T20:17:43Z</dcterms:created>
  <dcterms:modified xsi:type="dcterms:W3CDTF">2019-04-16T04:29:00Z</dcterms:modified>
</cp:coreProperties>
</file>