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61" r:id="rId7"/>
    <p:sldId id="267" r:id="rId8"/>
    <p:sldId id="268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16. 4. 2019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</a:t>
            </a:r>
            <a:r>
              <a:rPr lang="cs-CZ" dirty="0" smtClean="0"/>
              <a:t>. </a:t>
            </a:r>
            <a:r>
              <a:rPr lang="en-GB" dirty="0" smtClean="0"/>
              <a:t>Edward </a:t>
            </a:r>
            <a:r>
              <a:rPr lang="en-GB" dirty="0" err="1" smtClean="0"/>
              <a:t>thomas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(</a:t>
            </a:r>
            <a:r>
              <a:rPr lang="en-GB" dirty="0" smtClean="0"/>
              <a:t>1878 </a:t>
            </a:r>
            <a:r>
              <a:rPr lang="en-GB" dirty="0" smtClean="0"/>
              <a:t>– </a:t>
            </a:r>
            <a:r>
              <a:rPr lang="en-GB" dirty="0" smtClean="0"/>
              <a:t>1917)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Early life and education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Born </a:t>
            </a:r>
            <a:r>
              <a:rPr lang="cs-CZ" dirty="0" err="1" smtClean="0"/>
              <a:t>into</a:t>
            </a:r>
            <a:r>
              <a:rPr lang="cs-CZ" dirty="0" smtClean="0"/>
              <a:t> a </a:t>
            </a:r>
            <a:r>
              <a:rPr lang="en-GB" dirty="0" smtClean="0"/>
              <a:t>Welsh family in Lambeth, London</a:t>
            </a:r>
          </a:p>
          <a:p>
            <a:r>
              <a:rPr lang="en-GB" dirty="0" smtClean="0"/>
              <a:t>As a child, he spent a lot of time both in Wales and England</a:t>
            </a:r>
          </a:p>
          <a:p>
            <a:r>
              <a:rPr lang="en-GB" dirty="0" smtClean="0"/>
              <a:t>Well-educated at several London schools</a:t>
            </a:r>
          </a:p>
          <a:p>
            <a:r>
              <a:rPr lang="en-GB" dirty="0" smtClean="0"/>
              <a:t>Instead of pursuing career in civil service (his father’s wish), he started to write and publish essays, e.g. about his long walks in the woods</a:t>
            </a:r>
          </a:p>
          <a:p>
            <a:r>
              <a:rPr lang="en-GB" dirty="0" smtClean="0"/>
              <a:t>Already as a young father, he won a scholarship at Oxford, but later dragged his family from place to place through a series of poorly paid jobs, e.g. reviews, reprints, critical essays</a:t>
            </a:r>
          </a:p>
          <a:p>
            <a:r>
              <a:rPr lang="en-GB" dirty="0" smtClean="0"/>
              <a:t>The constant stress and financial strain took a toll on his physical and mental health &gt; he suffered several breakdowns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Meeting Robert Frost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family’s situation greatly improved after their move to Steep Village in 1913 where Edward Thomas started writing more creative work</a:t>
            </a:r>
          </a:p>
          <a:p>
            <a:r>
              <a:rPr lang="en-GB" dirty="0" smtClean="0"/>
              <a:t>Here he met the young American poet Robert Frost who was staying with his family in a nearby cottage&gt; the two men developed a strong friendship and enjoyed their longs walks and talks in the woods</a:t>
            </a:r>
          </a:p>
          <a:p>
            <a:r>
              <a:rPr lang="en-GB" dirty="0" smtClean="0"/>
              <a:t>Frost finally persuaded Thomas to start writing poetry; in return, Thomas helped build Frost’s poetic reputation both in Britain and the US by writing favourable reviews of his poetry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 years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July 1915, Edward Thomas joined the Artists’ Rifles </a:t>
            </a:r>
          </a:p>
          <a:p>
            <a:r>
              <a:rPr lang="en-GB" dirty="0" smtClean="0"/>
              <a:t>By November 1916 he became a Second Lieutenant and was sent for service to northern France</a:t>
            </a:r>
          </a:p>
          <a:p>
            <a:r>
              <a:rPr lang="en-GB" dirty="0" smtClean="0"/>
              <a:t>On 9 April 1917, on the first day of the Battle of Arras, he was killed by a shell blast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8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 poetry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During two years of active war service, Edward Thomas wrote more than 140 poems</a:t>
            </a:r>
          </a:p>
          <a:p>
            <a:r>
              <a:rPr lang="en-GB" dirty="0" smtClean="0"/>
              <a:t>These poems are a blend of meditative recollections of his beloved countryside and his experiences in battle </a:t>
            </a:r>
          </a:p>
          <a:p>
            <a:r>
              <a:rPr lang="en-GB" dirty="0" smtClean="0"/>
              <a:t>Many of the poems feature a first-person narrator tramping along in the vast countryside, getting absolutely nowhere</a:t>
            </a:r>
          </a:p>
          <a:p>
            <a:r>
              <a:rPr lang="en-GB" dirty="0" smtClean="0"/>
              <a:t>These environmental tropes often function as antidotes to British imperialism and destructiveness of war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6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09160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cs-CZ" b="1" dirty="0" smtClean="0"/>
          </a:p>
          <a:p>
            <a:pPr marL="137160" indent="0">
              <a:buNone/>
            </a:pPr>
            <a:r>
              <a:rPr lang="en-GB" b="1" dirty="0"/>
              <a:t>Edward Thomas, ‘As the Team’s Head Brass</a:t>
            </a:r>
            <a:r>
              <a:rPr lang="en-GB" b="1" dirty="0" smtClean="0"/>
              <a:t>’</a:t>
            </a:r>
          </a:p>
          <a:p>
            <a:pPr marL="137160" indent="0">
              <a:buNone/>
            </a:pPr>
            <a:endParaRPr lang="cs-CZ" b="1" dirty="0"/>
          </a:p>
          <a:p>
            <a:pPr marL="137160" indent="0">
              <a:buNone/>
            </a:pPr>
            <a:r>
              <a:rPr lang="en-GB" dirty="0"/>
              <a:t>As the team’s head-brass flashed out on the turn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lovers disappeared into the wood.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 sat among the boughs of the fallen elm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That strewed an angle of the fallow, and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Watched the plough narrowing a yellow square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Of charlock. Every time the horses turned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Instead of treading me down, the ploughman leaned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Upon the handles to say or ask a word,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About the weather, next about the war.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Scraping the share he faced towards the wood,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And screwed along the furrow till the brass flashed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Once more.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                       The blizzard felled the elm whose crest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 sat in, by a woodpecker’s round hole,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ploughman said. “When will they take it away?”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“When the war’s over.” So the talk began—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One minute and an interval of ten,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 minute more and the same interval.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“Have you been out?” “No.” “And don’t want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to, perhaps?”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709160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GB" dirty="0"/>
              <a:t>“If I could only come back again, I should.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 could spare an arm. I shouldn’t want to lose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 leg. If I should lose my head, why, so,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 should want nothing more. . . . Have many gone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From here?” “Yes.” “Many lost?” “Yes, a good few.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Only two teams work on the farm this year.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One of my mates is dead. The second day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In France they killed him. It was back in March,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very night of the blizzard, too. Now if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He had stayed here we should have moved the tree.”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“And I should not have sat here. Everything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Would have been different. For it would have been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Another world.” “Ay, and a better, though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If we could see all </a:t>
            </a:r>
            <a:r>
              <a:rPr lang="en-GB" dirty="0" err="1"/>
              <a:t>all</a:t>
            </a:r>
            <a:r>
              <a:rPr lang="en-GB" dirty="0"/>
              <a:t> might seem good.” Then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lovers came out of the wood again: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The horses started and for the last time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I watched the clods crumble and topple over</a:t>
            </a:r>
            <a:endParaRPr lang="cs-CZ" dirty="0"/>
          </a:p>
          <a:p>
            <a:pPr marL="137160" indent="0">
              <a:buNone/>
            </a:pPr>
            <a:r>
              <a:rPr lang="en-GB" dirty="0"/>
              <a:t>After the ploughshare and the stumbling team.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978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09160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en-GB" b="1" dirty="0"/>
              <a:t>Seamus Heaney, ‘In a field</a:t>
            </a:r>
            <a:r>
              <a:rPr lang="en-GB" b="1" dirty="0" smtClean="0"/>
              <a:t>’</a:t>
            </a:r>
          </a:p>
          <a:p>
            <a:pPr marL="137160" indent="0">
              <a:buNone/>
            </a:pPr>
            <a:endParaRPr lang="cs-CZ" b="1" dirty="0"/>
          </a:p>
          <a:p>
            <a:pPr marL="137160" indent="0">
              <a:buNone/>
            </a:pPr>
            <a:r>
              <a:rPr lang="en-GB" dirty="0"/>
              <a:t>And there I was in the middle of a field,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The furrows once called ‘scores’ still with their gloss,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The tractor with its hoisted plough just gone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Snarling at an unexpected speed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Out on the road. Last of the jobs,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The windings had been ploughed, furrows turned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Three ply or four round each of the four sides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Of the breathing land, to mark it off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And out. Within that boundary now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Step the fleshy earth and follow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The long healed footprints of one who arrived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From nowhere, unfamiliar and de-mobbed,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In buttoned khaki and buffed army boots,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Bruising the turned-up acres of our back field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To stumble from the windings’ magic ring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And take me by a hand to lead me back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Through the same old gate into the yard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Where everyone has suddenly appeared,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 </a:t>
            </a:r>
            <a:endParaRPr lang="cs-CZ" b="1" dirty="0"/>
          </a:p>
          <a:p>
            <a:pPr marL="137160" indent="0">
              <a:buNone/>
            </a:pPr>
            <a:r>
              <a:rPr lang="en-GB" dirty="0"/>
              <a:t>All standing waiting.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78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Based on your reading of ‘As the Team’s Head Brass’, why do you think Thomas is often quoted as the first ‘ecological’ poet?</a:t>
            </a:r>
            <a:endParaRPr lang="cs-CZ" b="1" dirty="0"/>
          </a:p>
          <a:p>
            <a:pPr lvl="0"/>
            <a:r>
              <a:rPr lang="en-GB" dirty="0"/>
              <a:t>Does the poem subordinate humanity to earth, or vice versa? State your arguments.</a:t>
            </a:r>
            <a:endParaRPr lang="cs-CZ" b="1" dirty="0"/>
          </a:p>
          <a:p>
            <a:pPr lvl="0"/>
            <a:r>
              <a:rPr lang="en-GB" dirty="0"/>
              <a:t>How is the war incorporated into the overall vision of the text?</a:t>
            </a:r>
            <a:endParaRPr lang="cs-CZ" b="1" dirty="0"/>
          </a:p>
          <a:p>
            <a:pPr lvl="0"/>
            <a:r>
              <a:rPr lang="en-GB" dirty="0"/>
              <a:t>Identify and discuss parallels between ‘As the Team’s Head Brass’ and ‘In a field’.</a:t>
            </a:r>
            <a:endParaRPr lang="cs-CZ" b="1" dirty="0"/>
          </a:p>
          <a:p>
            <a:pPr lvl="0"/>
            <a:r>
              <a:rPr lang="en-GB" dirty="0"/>
              <a:t>What are the links between the present and the past in Heaney’s poem?</a:t>
            </a:r>
            <a:endParaRPr lang="cs-CZ" b="1" dirty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518</TotalTime>
  <Words>635</Words>
  <Application>Microsoft Office PowerPoint</Application>
  <PresentationFormat>Předvádění na obrazovce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Book Antiqua</vt:lpstr>
      <vt:lpstr>Lucida Sans</vt:lpstr>
      <vt:lpstr>Wingdings</vt:lpstr>
      <vt:lpstr>Wingdings 2</vt:lpstr>
      <vt:lpstr>Wingdings 3</vt:lpstr>
      <vt:lpstr>Vrchol</vt:lpstr>
      <vt:lpstr>7. Edward thomas (1878 – 1917)</vt:lpstr>
      <vt:lpstr>Early life and education</vt:lpstr>
      <vt:lpstr>Meeting Robert Frost</vt:lpstr>
      <vt:lpstr>War years</vt:lpstr>
      <vt:lpstr>War poetry</vt:lpstr>
      <vt:lpstr>Examples</vt:lpstr>
      <vt:lpstr>Prezentace aplikace PowerPoint</vt:lpstr>
      <vt:lpstr>Prezentace aplikace PowerPoint</vt:lpstr>
      <vt:lpstr>Study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Radek</cp:lastModifiedBy>
  <cp:revision>55</cp:revision>
  <dcterms:created xsi:type="dcterms:W3CDTF">2012-11-22T20:17:43Z</dcterms:created>
  <dcterms:modified xsi:type="dcterms:W3CDTF">2019-04-16T05:30:33Z</dcterms:modified>
</cp:coreProperties>
</file>