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1" r:id="rId6"/>
    <p:sldId id="267" r:id="rId7"/>
    <p:sldId id="268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8</a:t>
            </a:r>
            <a:r>
              <a:rPr lang="cs-CZ" dirty="0" smtClean="0"/>
              <a:t>. </a:t>
            </a:r>
            <a:r>
              <a:rPr lang="en-GB" dirty="0" smtClean="0"/>
              <a:t>Charles Hamilton </a:t>
            </a:r>
            <a:r>
              <a:rPr lang="en-GB" dirty="0" err="1" smtClean="0"/>
              <a:t>sorley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(</a:t>
            </a:r>
            <a:r>
              <a:rPr lang="en-GB" dirty="0" smtClean="0"/>
              <a:t>1895 </a:t>
            </a:r>
            <a:r>
              <a:rPr lang="en-GB" dirty="0" smtClean="0"/>
              <a:t>– </a:t>
            </a:r>
            <a:r>
              <a:rPr lang="en-GB" dirty="0" smtClean="0"/>
              <a:t>1915)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Early life </a:t>
            </a:r>
            <a:r>
              <a:rPr lang="en-GB" dirty="0" smtClean="0"/>
              <a:t>and education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Born </a:t>
            </a:r>
            <a:r>
              <a:rPr lang="en-GB" dirty="0" smtClean="0"/>
              <a:t>in Aberdeen, Scotland, where his father was a professor of moral philosophy at University</a:t>
            </a:r>
          </a:p>
          <a:p>
            <a:r>
              <a:rPr lang="en-GB" dirty="0" smtClean="0"/>
              <a:t>The family then moved to England where the father was appointed a professor at Cambridge</a:t>
            </a:r>
          </a:p>
          <a:p>
            <a:r>
              <a:rPr lang="en-GB" dirty="0" smtClean="0"/>
              <a:t>Sorley was originally home-schooled, particularly in reading poetry and ballads</a:t>
            </a:r>
          </a:p>
          <a:p>
            <a:r>
              <a:rPr lang="en-GB" dirty="0" smtClean="0"/>
              <a:t>He was always fond of long solitary walks and runs, e.g. in his beloved Wiltshire Downs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 experience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He spent the year before the war in Germany&gt; it was a happy time before he was due to take up scholarship at Oxford</a:t>
            </a:r>
          </a:p>
          <a:p>
            <a:r>
              <a:rPr lang="en-GB" dirty="0" smtClean="0"/>
              <a:t>During the last week oh his stay in Germany, war was declared and he was briefly arrested on his way back to England</a:t>
            </a:r>
          </a:p>
          <a:p>
            <a:r>
              <a:rPr lang="en-GB" dirty="0" smtClean="0"/>
              <a:t>Upon arrival back home, he immediately enlisted for the army, even though he actually admired the German people and culture</a:t>
            </a:r>
          </a:p>
          <a:p>
            <a:r>
              <a:rPr lang="en-GB" dirty="0" smtClean="0"/>
              <a:t>By September 1915 he was a Captain. His regiment went to France where he was killed in battle on 13 October </a:t>
            </a:r>
            <a:endParaRPr lang="en-GB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Sorley’s poetry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young Sorley was very critical of his own writing and thought of it as premature</a:t>
            </a:r>
          </a:p>
          <a:p>
            <a:r>
              <a:rPr lang="en-GB" dirty="0" smtClean="0"/>
              <a:t>Yet he continued to send verses home from the front but was reluctant to the idea of them being published</a:t>
            </a:r>
          </a:p>
          <a:p>
            <a:r>
              <a:rPr lang="en-GB" dirty="0" smtClean="0"/>
              <a:t>After his death, his parents decided to publish his poems and later on even his letters, to great success and public interest</a:t>
            </a:r>
          </a:p>
          <a:p>
            <a:r>
              <a:rPr lang="en-GB" dirty="0" smtClean="0"/>
              <a:t>His poems show enormous promise, intelligence and spirit, as well as the ability to see what’s below the surface </a:t>
            </a:r>
          </a:p>
          <a:p>
            <a:r>
              <a:rPr lang="en-GB" dirty="0" smtClean="0"/>
              <a:t>The tone of his poem is satirical, often mocking the hypocrisy surrounding the Great War</a:t>
            </a:r>
          </a:p>
          <a:p>
            <a:r>
              <a:rPr lang="en-GB" dirty="0"/>
              <a:t>As his father said </a:t>
            </a:r>
            <a:r>
              <a:rPr lang="en-GB" dirty="0" smtClean="0"/>
              <a:t>of his own dead son, </a:t>
            </a:r>
            <a:r>
              <a:rPr lang="en-GB" dirty="0"/>
              <a:t>‘He looked on the world with clear eyes and the surface show did not deceive him.’ </a:t>
            </a:r>
            <a:r>
              <a:rPr lang="en-GB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8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09160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cs-CZ" b="1" dirty="0" smtClean="0"/>
          </a:p>
          <a:p>
            <a:pPr marL="137160" indent="0">
              <a:buNone/>
            </a:pPr>
            <a:r>
              <a:rPr lang="en-GB" b="1" dirty="0"/>
              <a:t>Charles Hamilton Sorley, ‘All the hills and vales along</a:t>
            </a:r>
            <a:r>
              <a:rPr lang="en-GB" b="1" dirty="0" smtClean="0"/>
              <a:t>’</a:t>
            </a:r>
          </a:p>
          <a:p>
            <a:pPr marL="137160" indent="0">
              <a:buNone/>
            </a:pPr>
            <a:endParaRPr lang="cs-CZ" b="1" dirty="0"/>
          </a:p>
          <a:p>
            <a:pPr marL="137160" indent="0">
              <a:buNone/>
            </a:pPr>
            <a:r>
              <a:rPr lang="en-GB" dirty="0"/>
              <a:t>All the hills and vales along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Earth is bursting into song,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the singers are the chaps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Who are going to die perhaps,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O sing, marching men,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Till the valleys ring again.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Give your gladness to earth's keeping,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So be glad, when you are sleeping.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Cast away regret and rue,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Think what you are marching to.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Little live, great pass.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Jesus Christ and Barabbas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Were found the same day.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This died, that went his way.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So sing with joyful breath,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For why, you are going to death.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Teeming earth will surely store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All the gladness that you pour.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709160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en-GB" dirty="0"/>
              <a:t>Earth that never doubts nor fears,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Earth that knows of death, not tears,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Earth that bore with joyful ease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Hemlock for Socrates,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Earth that blossomed and was glad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'Neath the cross that Christ had,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Shall rejoice and blossom too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When the bullet reaches you.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Wherefore, men marching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On the road to death, sing!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Pour your gladness on earth's head,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So be merry, so be dead.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From the hills and valleys earth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Shouts back the sound of mirth,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Tramp of feet and lilt of song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Ringing all the road along.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All the music of their going,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Ringing swinging glad song-throwing,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Earth will echo still, when foot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Lies numb and voice mute.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On, marching men, on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To the gates of death with song.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Sow your gladness for earth's reaping,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So you may be glad, though sleeping.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Strew your gladness on earth's bed,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   So be merry, so be dead.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97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11560" y="1417638"/>
            <a:ext cx="6131807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sz="1400" b="1" dirty="0"/>
              <a:t>Charles Hamilton Sorley, ‘When you see millions of the mouthless dead’</a:t>
            </a:r>
            <a:endParaRPr lang="cs-CZ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see millions of the mouthless dead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Across your dreams in pale battalions go,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 not soft things as other men have said,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you'll remember. For you need not so.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 them not praise. For, deaf, how should they know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 is not curses heaped on each gashed head?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 tears. Their blind eyes see not your tears flow.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 honour. It is easy to be dead.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 only this, 'They are dead.' Then add thereto,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‘Yet many a better one has died before.'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Then, scanning all the </a:t>
            </a:r>
            <a:r>
              <a:rPr kumimoji="0" lang="en-GB" alt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o'ercrowded</a:t>
            </a: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mass, should you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Perceive one face that you loved heretofore,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 is a spook. None wears the face you knew.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Great death has made all his for evermore. </a:t>
            </a:r>
            <a:endParaRPr kumimoji="0" lang="en-GB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9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Why is the tone of ‘All the hills and vales along’ so bitterly ironic?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lvl="0"/>
            <a:r>
              <a:rPr lang="en-GB" dirty="0"/>
              <a:t>What are the effects of the perfectly regular ‘</a:t>
            </a:r>
            <a:r>
              <a:rPr lang="en-GB" dirty="0" err="1"/>
              <a:t>aabb</a:t>
            </a:r>
            <a:r>
              <a:rPr lang="en-GB" dirty="0"/>
              <a:t>’ rhyming structure across the whole poem?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lvl="0"/>
            <a:r>
              <a:rPr lang="en-GB" dirty="0"/>
              <a:t>How does earth respond to human suffering and death in the poem?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lvl="0"/>
            <a:r>
              <a:rPr lang="en-GB" dirty="0"/>
              <a:t>Discuss the ways in which ‘When you see millions of the mouthless dead’ undermines the language of commemoration.</a:t>
            </a:r>
            <a:endParaRPr lang="cs-CZ" dirty="0"/>
          </a:p>
          <a:p>
            <a:endParaRPr lang="cs-CZ" dirty="0"/>
          </a:p>
          <a:p>
            <a:pPr lvl="0"/>
            <a:r>
              <a:rPr lang="en-GB" dirty="0"/>
              <a:t>What kind of poetry does the poem criticize? Why and how?           </a:t>
            </a:r>
            <a:endParaRPr lang="cs-CZ" dirty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650</TotalTime>
  <Words>620</Words>
  <Application>Microsoft Office PowerPoint</Application>
  <PresentationFormat>Předvádění na obrazovce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Vrchol</vt:lpstr>
      <vt:lpstr>8. Charles Hamilton sorley (1895 – 1915)</vt:lpstr>
      <vt:lpstr>Early life and education</vt:lpstr>
      <vt:lpstr>War experience</vt:lpstr>
      <vt:lpstr>Sorley’s poetry</vt:lpstr>
      <vt:lpstr>Examples</vt:lpstr>
      <vt:lpstr>Prezentace aplikace PowerPoint</vt:lpstr>
      <vt:lpstr>Prezentace aplikace PowerPoint</vt:lpstr>
      <vt:lpstr>Study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Literature (7th century – 1066)</dc:title>
  <dc:creator>oem</dc:creator>
  <cp:lastModifiedBy>Radek</cp:lastModifiedBy>
  <cp:revision>60</cp:revision>
  <dcterms:created xsi:type="dcterms:W3CDTF">2012-11-22T20:17:43Z</dcterms:created>
  <dcterms:modified xsi:type="dcterms:W3CDTF">2019-04-16T07:44:42Z</dcterms:modified>
</cp:coreProperties>
</file>