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67" r:id="rId8"/>
    <p:sldId id="266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5C8A8F-D3E2-44C2-A6E6-10001C0A144D}" type="datetimeFigureOut">
              <a:rPr lang="cs-CZ" smtClean="0"/>
              <a:pPr/>
              <a:t>20.11.2020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4. </a:t>
            </a:r>
            <a:r>
              <a:rPr lang="cs-CZ" dirty="0" err="1" smtClean="0"/>
              <a:t>Carol</a:t>
            </a:r>
            <a:r>
              <a:rPr lang="cs-CZ" dirty="0" smtClean="0"/>
              <a:t> </a:t>
            </a:r>
            <a:r>
              <a:rPr lang="cs-CZ" dirty="0" err="1" smtClean="0"/>
              <a:t>ann</a:t>
            </a:r>
            <a:r>
              <a:rPr lang="cs-CZ" dirty="0" smtClean="0"/>
              <a:t> </a:t>
            </a:r>
            <a:r>
              <a:rPr lang="cs-CZ" dirty="0" err="1" smtClean="0"/>
              <a:t>duffy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b</a:t>
            </a:r>
            <a:r>
              <a:rPr lang="cs-CZ" dirty="0" smtClean="0"/>
              <a:t>. 1955)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characteristics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Former</a:t>
            </a:r>
            <a:r>
              <a:rPr lang="en-GB" dirty="0" smtClean="0"/>
              <a:t> Poet Laureate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en-GB" dirty="0" smtClean="0"/>
              <a:t>champion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GB" dirty="0" smtClean="0"/>
              <a:t>reading and writing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en-GB" dirty="0" smtClean="0"/>
              <a:t> poetry as well as addressing whichever public issues have seemed of importance to </a:t>
            </a:r>
            <a:r>
              <a:rPr lang="cs-CZ" dirty="0" smtClean="0"/>
              <a:t>her =</a:t>
            </a:r>
            <a:r>
              <a:rPr lang="en-GB" dirty="0" smtClean="0"/>
              <a:t> Duffy</a:t>
            </a:r>
            <a:r>
              <a:rPr lang="cs-CZ" dirty="0" smtClean="0"/>
              <a:t>‘s</a:t>
            </a:r>
            <a:r>
              <a:rPr lang="en-GB" dirty="0" smtClean="0"/>
              <a:t> poetry readings are extremely popular </a:t>
            </a:r>
            <a:endParaRPr lang="cs-CZ" dirty="0" smtClean="0"/>
          </a:p>
          <a:p>
            <a:r>
              <a:rPr lang="en-GB" dirty="0" smtClean="0"/>
              <a:t>Duffy successfully combines emotional and formal intensity</a:t>
            </a:r>
            <a:endParaRPr lang="cs-CZ" dirty="0" smtClean="0"/>
          </a:p>
          <a:p>
            <a:r>
              <a:rPr lang="cs-CZ" dirty="0" smtClean="0"/>
              <a:t>H</a:t>
            </a:r>
            <a:r>
              <a:rPr lang="en-GB" dirty="0" err="1" smtClean="0"/>
              <a:t>er</a:t>
            </a:r>
            <a:r>
              <a:rPr lang="en-GB" dirty="0" smtClean="0"/>
              <a:t> poems, always full of voices telling stories, fantasizing, formulating desires or praying, also function as drama or narrative </a:t>
            </a:r>
            <a:endParaRPr lang="cs-CZ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Duffy</a:t>
            </a:r>
            <a:r>
              <a:rPr lang="cs-CZ" dirty="0" smtClean="0"/>
              <a:t>‘s love </a:t>
            </a:r>
            <a:r>
              <a:rPr lang="cs-CZ" dirty="0" err="1" smtClean="0"/>
              <a:t>poems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Born</a:t>
            </a:r>
            <a:r>
              <a:rPr lang="cs-CZ" dirty="0" smtClean="0"/>
              <a:t> in Glasgow, </a:t>
            </a:r>
            <a:r>
              <a:rPr lang="cs-CZ" dirty="0" err="1" smtClean="0"/>
              <a:t>Scotland</a:t>
            </a:r>
            <a:r>
              <a:rPr lang="cs-CZ" dirty="0" smtClean="0"/>
              <a:t>, </a:t>
            </a:r>
            <a:r>
              <a:rPr lang="cs-CZ" dirty="0" err="1" smtClean="0"/>
              <a:t>Carol</a:t>
            </a:r>
            <a:r>
              <a:rPr lang="cs-CZ" dirty="0" smtClean="0"/>
              <a:t> </a:t>
            </a:r>
            <a:r>
              <a:rPr lang="cs-CZ" dirty="0" err="1" smtClean="0"/>
              <a:t>Ann</a:t>
            </a:r>
            <a:r>
              <a:rPr lang="cs-CZ" dirty="0" smtClean="0"/>
              <a:t> </a:t>
            </a:r>
            <a:r>
              <a:rPr lang="cs-CZ" dirty="0" err="1" smtClean="0"/>
              <a:t>Duffy</a:t>
            </a:r>
            <a:r>
              <a:rPr lang="cs-CZ" dirty="0" smtClean="0"/>
              <a:t> has </a:t>
            </a:r>
            <a:r>
              <a:rPr lang="cs-CZ" dirty="0" err="1" smtClean="0"/>
              <a:t>become</a:t>
            </a:r>
            <a:r>
              <a:rPr lang="cs-CZ" dirty="0" smtClean="0"/>
              <a:t> a major </a:t>
            </a:r>
            <a:r>
              <a:rPr lang="cs-CZ" dirty="0" err="1" smtClean="0"/>
              <a:t>poetic</a:t>
            </a:r>
            <a:r>
              <a:rPr lang="cs-CZ" dirty="0" smtClean="0"/>
              <a:t> </a:t>
            </a:r>
            <a:r>
              <a:rPr lang="cs-CZ" dirty="0" err="1" smtClean="0"/>
              <a:t>voice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Thatcher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post-</a:t>
            </a:r>
            <a:r>
              <a:rPr lang="cs-CZ" dirty="0" err="1" smtClean="0"/>
              <a:t>Thatcher</a:t>
            </a:r>
            <a:r>
              <a:rPr lang="cs-CZ" dirty="0" smtClean="0"/>
              <a:t> </a:t>
            </a:r>
            <a:r>
              <a:rPr lang="cs-CZ" dirty="0" err="1" smtClean="0"/>
              <a:t>Britain</a:t>
            </a:r>
            <a:endParaRPr lang="cs-CZ" dirty="0" smtClean="0"/>
          </a:p>
          <a:p>
            <a:r>
              <a:rPr lang="en-GB" dirty="0" smtClean="0"/>
              <a:t>Duffy is best known for writing love poems that often take the form of monologues </a:t>
            </a:r>
            <a:endParaRPr lang="cs-CZ" dirty="0" smtClean="0"/>
          </a:p>
          <a:p>
            <a:r>
              <a:rPr lang="en-GB" dirty="0" smtClean="0"/>
              <a:t>Her verses</a:t>
            </a:r>
            <a:r>
              <a:rPr lang="cs-CZ" dirty="0" smtClean="0"/>
              <a:t> are </a:t>
            </a:r>
            <a:r>
              <a:rPr lang="cs-CZ" dirty="0" err="1" smtClean="0"/>
              <a:t>typically</a:t>
            </a:r>
            <a:r>
              <a:rPr lang="cs-CZ" dirty="0" smtClean="0"/>
              <a:t> </a:t>
            </a:r>
            <a:r>
              <a:rPr lang="en-GB" dirty="0" smtClean="0"/>
              <a:t>spoken in the voices of the urban disaffected, people on the margins of society who </a:t>
            </a:r>
            <a:r>
              <a:rPr lang="cs-CZ" dirty="0" err="1" smtClean="0"/>
              <a:t>bear</a:t>
            </a:r>
            <a:r>
              <a:rPr lang="en-GB" dirty="0" smtClean="0"/>
              <a:t> resentments and grudges against the world</a:t>
            </a:r>
            <a:endParaRPr lang="cs-CZ" dirty="0" smtClean="0"/>
          </a:p>
          <a:p>
            <a:r>
              <a:rPr lang="en-GB" dirty="0" smtClean="0"/>
              <a:t>Although she knew she was a lesbian since her days at St. Joseph convent school, her early love poems give no indication of her homosexuality; the object of love in her verses is someone whose gender is not specified </a:t>
            </a:r>
            <a:endParaRPr lang="cs-CZ" dirty="0" smtClean="0"/>
          </a:p>
          <a:p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started</a:t>
            </a:r>
            <a:r>
              <a:rPr lang="cs-CZ" dirty="0" smtClean="0"/>
              <a:t> to </a:t>
            </a:r>
            <a:r>
              <a:rPr lang="cs-CZ" dirty="0" err="1" smtClean="0"/>
              <a:t>openly</a:t>
            </a:r>
            <a:r>
              <a:rPr lang="cs-CZ" dirty="0" smtClean="0"/>
              <a:t> </a:t>
            </a:r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lesbian</a:t>
            </a:r>
            <a:r>
              <a:rPr lang="cs-CZ" dirty="0" smtClean="0"/>
              <a:t> love in</a:t>
            </a:r>
            <a:r>
              <a:rPr lang="en-GB" dirty="0" smtClean="0"/>
              <a:t> her 1993 collection, </a:t>
            </a:r>
            <a:r>
              <a:rPr lang="en-GB" i="1" dirty="0" smtClean="0"/>
              <a:t>Mean Time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>
                <a:effectLst/>
              </a:rPr>
              <a:t>Standing</a:t>
            </a:r>
            <a:r>
              <a:rPr lang="cs-CZ" i="1" dirty="0" smtClean="0">
                <a:effectLst/>
              </a:rPr>
              <a:t> </a:t>
            </a:r>
            <a:r>
              <a:rPr lang="cs-CZ" i="1" dirty="0" err="1" smtClean="0">
                <a:effectLst/>
              </a:rPr>
              <a:t>Female</a:t>
            </a:r>
            <a:r>
              <a:rPr lang="cs-CZ" i="1" dirty="0" smtClean="0">
                <a:effectLst/>
              </a:rPr>
              <a:t> </a:t>
            </a:r>
            <a:r>
              <a:rPr lang="cs-CZ" i="1" dirty="0" err="1" smtClean="0">
                <a:effectLst/>
              </a:rPr>
              <a:t>Nude</a:t>
            </a:r>
            <a:endParaRPr lang="cs-CZ" i="1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Duffy's poetry has always had a strong feminist edge</a:t>
            </a:r>
            <a:endParaRPr lang="cs-CZ" dirty="0" smtClean="0"/>
          </a:p>
          <a:p>
            <a:r>
              <a:rPr lang="en-GB" dirty="0" smtClean="0"/>
              <a:t>This position is especially well captured in her</a:t>
            </a:r>
            <a:r>
              <a:rPr lang="cs-CZ" dirty="0" smtClean="0"/>
              <a:t> </a:t>
            </a:r>
            <a:r>
              <a:rPr lang="cs-CZ" dirty="0" err="1" smtClean="0"/>
              <a:t>collection</a:t>
            </a:r>
            <a:r>
              <a:rPr lang="en-GB" dirty="0" smtClean="0"/>
              <a:t> </a:t>
            </a:r>
            <a:r>
              <a:rPr lang="en-GB" i="1" dirty="0" smtClean="0"/>
              <a:t>Standing Female Nude</a:t>
            </a:r>
            <a:endParaRPr lang="cs-CZ" i="1" dirty="0" smtClean="0"/>
          </a:p>
          <a:p>
            <a:r>
              <a:rPr lang="cs-CZ" dirty="0" err="1" smtClean="0"/>
              <a:t>The</a:t>
            </a:r>
            <a:r>
              <a:rPr lang="cs-CZ" i="1" dirty="0" smtClean="0"/>
              <a:t> </a:t>
            </a:r>
            <a:r>
              <a:rPr lang="en-GB" dirty="0" smtClean="0"/>
              <a:t>title poem consists of an interior monologue comprising a female model's response to the male artist who is painting her image in a Cubist style</a:t>
            </a:r>
            <a:endParaRPr lang="cs-CZ" dirty="0" smtClean="0"/>
          </a:p>
          <a:p>
            <a:r>
              <a:rPr lang="en-GB" dirty="0" smtClean="0"/>
              <a:t>Although at first the conversation seems to indicate the model's acceptance of conventional attitudes about </a:t>
            </a:r>
            <a:r>
              <a:rPr lang="cs-CZ" dirty="0" err="1" smtClean="0"/>
              <a:t>female</a:t>
            </a:r>
            <a:r>
              <a:rPr lang="cs-CZ" dirty="0" smtClean="0"/>
              <a:t> </a:t>
            </a:r>
            <a:r>
              <a:rPr lang="en-GB" dirty="0" smtClean="0"/>
              <a:t>beauty </a:t>
            </a:r>
            <a:r>
              <a:rPr lang="cs-CZ" dirty="0" smtClean="0"/>
              <a:t>in </a:t>
            </a:r>
            <a:r>
              <a:rPr lang="cs-CZ" dirty="0" err="1" smtClean="0"/>
              <a:t>art</a:t>
            </a:r>
            <a:r>
              <a:rPr lang="cs-CZ" dirty="0" smtClean="0"/>
              <a:t>, </a:t>
            </a:r>
            <a:r>
              <a:rPr lang="en-GB" dirty="0" smtClean="0"/>
              <a:t>as the poem progresses</a:t>
            </a:r>
            <a:r>
              <a:rPr lang="cs-CZ" dirty="0" smtClean="0"/>
              <a:t>,</a:t>
            </a:r>
            <a:r>
              <a:rPr lang="en-GB" dirty="0" smtClean="0"/>
              <a:t> Duffy deconstructs these traditional beliefs </a:t>
            </a:r>
            <a:endParaRPr lang="cs-CZ" dirty="0" smtClean="0"/>
          </a:p>
          <a:p>
            <a:r>
              <a:rPr lang="cs-CZ" dirty="0" err="1" smtClean="0"/>
              <a:t>Tellingly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poem </a:t>
            </a:r>
            <a:r>
              <a:rPr lang="en-GB" dirty="0" smtClean="0"/>
              <a:t>ends with the model's final comment on the painting</a:t>
            </a:r>
            <a:r>
              <a:rPr lang="cs-CZ" dirty="0" smtClean="0"/>
              <a:t>:</a:t>
            </a:r>
            <a:r>
              <a:rPr lang="en-GB" dirty="0" smtClean="0"/>
              <a:t> 'It does not look like me</a:t>
            </a:r>
            <a:r>
              <a:rPr lang="cs-CZ" dirty="0" smtClean="0"/>
              <a:t>.</a:t>
            </a:r>
            <a:r>
              <a:rPr lang="en-GB" dirty="0" smtClean="0"/>
              <a:t>'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Laureateship</a:t>
            </a:r>
            <a:r>
              <a:rPr lang="cs-CZ" dirty="0" smtClean="0"/>
              <a:t> </a:t>
            </a:r>
            <a:r>
              <a:rPr lang="cs-CZ" dirty="0" err="1" smtClean="0"/>
              <a:t>controversy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b="1" dirty="0" smtClean="0"/>
              <a:t>Duffy</a:t>
            </a:r>
            <a:r>
              <a:rPr lang="cs-CZ" b="1" dirty="0" smtClean="0"/>
              <a:t> </a:t>
            </a:r>
            <a:r>
              <a:rPr lang="cs-CZ" b="1" dirty="0" err="1" smtClean="0"/>
              <a:t>was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British</a:t>
            </a:r>
            <a:r>
              <a:rPr lang="cs-CZ" b="1" dirty="0" smtClean="0"/>
              <a:t> Poet </a:t>
            </a:r>
            <a:r>
              <a:rPr lang="cs-CZ" b="1" dirty="0" err="1" smtClean="0"/>
              <a:t>Laureate</a:t>
            </a:r>
            <a:r>
              <a:rPr lang="cs-CZ" b="1" dirty="0" smtClean="0"/>
              <a:t> </a:t>
            </a:r>
            <a:r>
              <a:rPr lang="cs-CZ" b="1" dirty="0" err="1" smtClean="0"/>
              <a:t>from</a:t>
            </a:r>
            <a:r>
              <a:rPr lang="cs-CZ" b="1" dirty="0" smtClean="0"/>
              <a:t> 2009 to 2019</a:t>
            </a:r>
          </a:p>
          <a:p>
            <a:r>
              <a:rPr lang="cs-CZ" b="1" dirty="0" err="1" smtClean="0"/>
              <a:t>However</a:t>
            </a:r>
            <a:r>
              <a:rPr lang="cs-CZ" b="1" dirty="0" smtClean="0"/>
              <a:t>, </a:t>
            </a:r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en-GB" b="1" dirty="0" smtClean="0"/>
              <a:t>was </a:t>
            </a:r>
            <a:r>
              <a:rPr lang="cs-CZ" b="1" dirty="0" err="1" smtClean="0"/>
              <a:t>first</a:t>
            </a:r>
            <a:r>
              <a:rPr lang="cs-CZ" b="1" dirty="0" smtClean="0"/>
              <a:t> </a:t>
            </a:r>
            <a:r>
              <a:rPr lang="en-GB" b="1" dirty="0" smtClean="0"/>
              <a:t>seriously considered for the position </a:t>
            </a:r>
            <a:r>
              <a:rPr lang="cs-CZ" b="1" dirty="0" err="1" smtClean="0"/>
              <a:t>back</a:t>
            </a:r>
            <a:r>
              <a:rPr lang="cs-CZ" b="1" dirty="0" smtClean="0"/>
              <a:t> </a:t>
            </a:r>
            <a:r>
              <a:rPr lang="en-GB" b="1" dirty="0" smtClean="0"/>
              <a:t>in 1999</a:t>
            </a:r>
            <a:endParaRPr lang="cs-CZ" b="1" dirty="0" smtClean="0"/>
          </a:p>
          <a:p>
            <a:r>
              <a:rPr lang="en-GB" b="1" dirty="0" smtClean="0"/>
              <a:t>Prime Minister Tony Blair's administration had wanted a poet laureate who exemplified the new "Cool Britannia," not an establishment figure, and Duffy was certainly anything but establishment</a:t>
            </a:r>
            <a:endParaRPr lang="cs-CZ" b="1" dirty="0" smtClean="0"/>
          </a:p>
          <a:p>
            <a:r>
              <a:rPr lang="en-GB" b="1" dirty="0" smtClean="0"/>
              <a:t>She is the Scottish-born lesbian daughter of two Glasgow working-class radicals </a:t>
            </a:r>
            <a:endParaRPr lang="cs-CZ" b="1" dirty="0" smtClean="0"/>
          </a:p>
          <a:p>
            <a:r>
              <a:rPr lang="en-GB" b="1" dirty="0" smtClean="0"/>
              <a:t>Duffy has</a:t>
            </a:r>
            <a:r>
              <a:rPr lang="cs-CZ" b="1" dirty="0" smtClean="0"/>
              <a:t> </a:t>
            </a:r>
            <a:r>
              <a:rPr lang="cs-CZ" b="1" dirty="0" err="1" smtClean="0"/>
              <a:t>always</a:t>
            </a:r>
            <a:r>
              <a:rPr lang="cs-CZ" b="1" dirty="0" smtClean="0"/>
              <a:t> had</a:t>
            </a:r>
            <a:r>
              <a:rPr lang="en-GB" b="1" dirty="0" smtClean="0"/>
              <a:t> a strong following among young Britons,  but Blair was worried about how "middle England" would react to a </a:t>
            </a:r>
            <a:r>
              <a:rPr lang="cs-CZ" b="1" dirty="0" err="1" smtClean="0"/>
              <a:t>Scottish</a:t>
            </a:r>
            <a:r>
              <a:rPr lang="cs-CZ" b="1" dirty="0" smtClean="0"/>
              <a:t> </a:t>
            </a:r>
            <a:r>
              <a:rPr lang="cs-CZ" b="1" dirty="0" err="1" smtClean="0"/>
              <a:t>feminist</a:t>
            </a:r>
            <a:r>
              <a:rPr lang="cs-CZ" b="1" dirty="0" smtClean="0"/>
              <a:t> </a:t>
            </a:r>
            <a:r>
              <a:rPr lang="en-GB" b="1" dirty="0" smtClean="0"/>
              <a:t>lesbian poet laureate</a:t>
            </a:r>
            <a:endParaRPr lang="cs-CZ" b="1" dirty="0" smtClean="0"/>
          </a:p>
          <a:p>
            <a:r>
              <a:rPr lang="en-GB" b="1" dirty="0" smtClean="0"/>
              <a:t>There were also concerns in the administration about what Britain's notorious tabloids</a:t>
            </a:r>
            <a:r>
              <a:rPr lang="cs-CZ" b="1" dirty="0" smtClean="0"/>
              <a:t> (</a:t>
            </a:r>
            <a:r>
              <a:rPr lang="cs-CZ" b="1" dirty="0" err="1" smtClean="0"/>
              <a:t>The</a:t>
            </a:r>
            <a:r>
              <a:rPr lang="cs-CZ" b="1" dirty="0" smtClean="0"/>
              <a:t> Sun, </a:t>
            </a:r>
            <a:r>
              <a:rPr lang="cs-CZ" b="1" dirty="0" err="1" smtClean="0"/>
              <a:t>Daily</a:t>
            </a:r>
            <a:r>
              <a:rPr lang="cs-CZ" b="1" dirty="0" smtClean="0"/>
              <a:t> Mail)</a:t>
            </a:r>
            <a:r>
              <a:rPr lang="en-GB" b="1" dirty="0" smtClean="0"/>
              <a:t> would </a:t>
            </a:r>
            <a:r>
              <a:rPr lang="cs-CZ" b="1" dirty="0" err="1" smtClean="0"/>
              <a:t>say</a:t>
            </a:r>
            <a:r>
              <a:rPr lang="cs-CZ" b="1" dirty="0" smtClean="0"/>
              <a:t> </a:t>
            </a:r>
            <a:r>
              <a:rPr lang="cs-CZ" b="1" dirty="0" err="1" smtClean="0"/>
              <a:t>about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choice</a:t>
            </a:r>
            <a:endParaRPr lang="cs-CZ" b="1" dirty="0" smtClean="0"/>
          </a:p>
          <a:p>
            <a:r>
              <a:rPr lang="cs-CZ" b="1" dirty="0" err="1" smtClean="0"/>
              <a:t>For</a:t>
            </a:r>
            <a:r>
              <a:rPr lang="cs-CZ" b="1" dirty="0" smtClean="0"/>
              <a:t> these </a:t>
            </a:r>
            <a:r>
              <a:rPr lang="cs-CZ" b="1" dirty="0" err="1" smtClean="0"/>
              <a:t>reasons</a:t>
            </a:r>
            <a:r>
              <a:rPr lang="cs-CZ" b="1" dirty="0" smtClean="0"/>
              <a:t>, </a:t>
            </a:r>
            <a:r>
              <a:rPr lang="cs-CZ" b="1" dirty="0" err="1" smtClean="0"/>
              <a:t>she</a:t>
            </a:r>
            <a:r>
              <a:rPr lang="cs-CZ" b="1" dirty="0" smtClean="0"/>
              <a:t> </a:t>
            </a:r>
            <a:r>
              <a:rPr lang="cs-CZ" b="1" dirty="0" err="1" smtClean="0"/>
              <a:t>was</a:t>
            </a:r>
            <a:r>
              <a:rPr lang="cs-CZ" b="1" dirty="0" smtClean="0"/>
              <a:t> </a:t>
            </a:r>
            <a:r>
              <a:rPr lang="cs-CZ" b="1" dirty="0" err="1" smtClean="0"/>
              <a:t>rejected</a:t>
            </a:r>
            <a:r>
              <a:rPr lang="cs-CZ" b="1" dirty="0" smtClean="0"/>
              <a:t> in 1999 </a:t>
            </a:r>
            <a:r>
              <a:rPr lang="cs-CZ" b="1" dirty="0" err="1" smtClean="0"/>
              <a:t>but</a:t>
            </a:r>
            <a:r>
              <a:rPr lang="cs-CZ" b="1" dirty="0" smtClean="0"/>
              <a:t> </a:t>
            </a:r>
            <a:r>
              <a:rPr lang="cs-CZ" b="1" dirty="0" err="1" smtClean="0"/>
              <a:t>finally</a:t>
            </a:r>
            <a:r>
              <a:rPr lang="cs-CZ" b="1" dirty="0" smtClean="0"/>
              <a:t> </a:t>
            </a:r>
            <a:r>
              <a:rPr lang="cs-CZ" b="1" dirty="0" err="1" smtClean="0"/>
              <a:t>got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position</a:t>
            </a:r>
            <a:r>
              <a:rPr lang="cs-CZ" b="1" dirty="0" smtClean="0"/>
              <a:t> 10 </a:t>
            </a:r>
            <a:r>
              <a:rPr lang="cs-CZ" b="1" dirty="0" err="1" smtClean="0"/>
              <a:t>years</a:t>
            </a:r>
            <a:r>
              <a:rPr lang="cs-CZ" b="1" dirty="0" smtClean="0"/>
              <a:t> </a:t>
            </a:r>
            <a:r>
              <a:rPr lang="cs-CZ" b="1" dirty="0" err="1" smtClean="0"/>
              <a:t>later</a:t>
            </a:r>
            <a:endParaRPr lang="cs-CZ" b="1" dirty="0" smtClean="0"/>
          </a:p>
          <a:p>
            <a:r>
              <a:rPr lang="cs-CZ" b="1" dirty="0" err="1" smtClean="0"/>
              <a:t>Some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her </a:t>
            </a:r>
            <a:r>
              <a:rPr lang="cs-CZ" b="1" dirty="0" err="1" smtClean="0"/>
              <a:t>poems</a:t>
            </a:r>
            <a:r>
              <a:rPr lang="cs-CZ" b="1" dirty="0" smtClean="0"/>
              <a:t> are </a:t>
            </a:r>
            <a:r>
              <a:rPr lang="cs-CZ" b="1" dirty="0" err="1" smtClean="0"/>
              <a:t>now</a:t>
            </a:r>
            <a:r>
              <a:rPr lang="cs-CZ" b="1" dirty="0" smtClean="0"/>
              <a:t> part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</a:t>
            </a:r>
            <a:r>
              <a:rPr lang="cs-CZ" b="1" dirty="0" err="1" smtClean="0"/>
              <a:t>British</a:t>
            </a:r>
            <a:r>
              <a:rPr lang="cs-CZ" b="1" dirty="0" smtClean="0"/>
              <a:t> </a:t>
            </a:r>
            <a:r>
              <a:rPr lang="cs-CZ" b="1" dirty="0" err="1" smtClean="0"/>
              <a:t>school</a:t>
            </a:r>
            <a:r>
              <a:rPr lang="cs-CZ" b="1" dirty="0" smtClean="0"/>
              <a:t> curriculum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GB" b="1" dirty="0" smtClean="0"/>
              <a:t>‘Warming Her Pearls’</a:t>
            </a: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en-GB" dirty="0" smtClean="0"/>
              <a:t>Next to my own skin, her pearls. My mistress 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bids me wear them, warm them, until evening 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when I'll brush her hair. At six, I place them 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round her cool, white throat. All day I think of her,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resting in the Yellow Room, contemplating silk 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or taffeta, which gown tonight? She fans herself 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whilst I work willingly, my slow heat entering 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each pearl. Slack on my neck, her rope.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She's beautiful. I dream about her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in my attic bed; picture her dancing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with tall men, puzzled by my faint, persistent scent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beneath her French perfume, her milky stones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I dust her shoulders with a rabbit's foot, 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watch the soft blush seep through her skin 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like an indolent sigh. In her looking-glass 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my red lips part as though I want to speak.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Full moon. Her carriage brings her home. I see 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her every movement in my head.... Undressing, 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taking off her jewels, her slim hand reaching 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for the case, slipping naked into bed, the way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she always does.... And I lie here awake, 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knowing the pearls are cooling even now 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in the room where my mistress sleeps. All night 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I feel their absence and I burn.</a:t>
            </a:r>
            <a:endParaRPr lang="cs-CZ" dirty="0" smtClean="0"/>
          </a:p>
          <a:p>
            <a:pPr>
              <a:buNone/>
            </a:pPr>
            <a:r>
              <a:rPr lang="en-GB" dirty="0" smtClean="0"/>
              <a:t> </a:t>
            </a:r>
            <a:endParaRPr lang="cs-CZ" dirty="0" smtClean="0"/>
          </a:p>
          <a:p>
            <a:pPr marL="137160" indent="0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7091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b="1" dirty="0" smtClean="0"/>
              <a:t>‘Drunk’</a:t>
            </a:r>
            <a:endParaRPr lang="cs-CZ" b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en-GB" dirty="0" smtClean="0"/>
              <a:t>Suddenly the rain is hilarious.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The moon wobbles in the dusk.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What a laugh. Unseen frogs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belch in the damp grass.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The strange perfumes of darkening trees.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Cheap red wine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and the whole world a mouth.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Give me a double, a kiss.</a:t>
            </a:r>
            <a:endParaRPr lang="cs-CZ" b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470916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sz="5600" b="1" dirty="0" smtClean="0"/>
              <a:t>        </a:t>
            </a:r>
            <a:r>
              <a:rPr lang="en-GB" sz="5600" b="1" dirty="0" smtClean="0"/>
              <a:t>‘Valentine’</a:t>
            </a:r>
            <a:endParaRPr lang="cs-CZ" sz="5600" b="1" dirty="0" smtClean="0"/>
          </a:p>
          <a:p>
            <a:pPr>
              <a:buNone/>
            </a:pPr>
            <a:endParaRPr lang="cs-CZ" sz="5600" b="1" dirty="0" smtClean="0"/>
          </a:p>
          <a:p>
            <a:pPr>
              <a:buNone/>
            </a:pPr>
            <a:r>
              <a:rPr lang="cs-CZ" sz="5600" dirty="0" smtClean="0"/>
              <a:t>         </a:t>
            </a:r>
            <a:r>
              <a:rPr lang="en-GB" sz="5600" dirty="0" smtClean="0"/>
              <a:t>Not a red rose or a satin heart.</a:t>
            </a:r>
            <a:br>
              <a:rPr lang="en-GB" sz="5600" dirty="0" smtClean="0"/>
            </a:br>
            <a:r>
              <a:rPr lang="en-GB" sz="5600" dirty="0" smtClean="0"/>
              <a:t/>
            </a:r>
            <a:br>
              <a:rPr lang="en-GB" sz="5600" dirty="0" smtClean="0"/>
            </a:br>
            <a:r>
              <a:rPr lang="en-GB" sz="5600" dirty="0" smtClean="0"/>
              <a:t>I give you an onion.</a:t>
            </a:r>
            <a:br>
              <a:rPr lang="en-GB" sz="5600" dirty="0" smtClean="0"/>
            </a:br>
            <a:r>
              <a:rPr lang="en-GB" sz="5600" dirty="0" smtClean="0"/>
              <a:t>It is a moon wrapped in brown paper.</a:t>
            </a:r>
            <a:br>
              <a:rPr lang="en-GB" sz="5600" dirty="0" smtClean="0"/>
            </a:br>
            <a:r>
              <a:rPr lang="en-GB" sz="5600" dirty="0" smtClean="0"/>
              <a:t>It promises light</a:t>
            </a:r>
            <a:br>
              <a:rPr lang="en-GB" sz="5600" dirty="0" smtClean="0"/>
            </a:br>
            <a:r>
              <a:rPr lang="en-GB" sz="5600" dirty="0" smtClean="0"/>
              <a:t>like the careful undressing of love.</a:t>
            </a:r>
            <a:br>
              <a:rPr lang="en-GB" sz="5600" dirty="0" smtClean="0"/>
            </a:br>
            <a:r>
              <a:rPr lang="en-GB" sz="5600" dirty="0" smtClean="0"/>
              <a:t/>
            </a:r>
            <a:br>
              <a:rPr lang="en-GB" sz="5600" dirty="0" smtClean="0"/>
            </a:br>
            <a:r>
              <a:rPr lang="en-GB" sz="5600" dirty="0" smtClean="0"/>
              <a:t>Here. </a:t>
            </a:r>
            <a:br>
              <a:rPr lang="en-GB" sz="5600" dirty="0" smtClean="0"/>
            </a:br>
            <a:r>
              <a:rPr lang="en-GB" sz="5600" dirty="0" smtClean="0"/>
              <a:t>It will blind you with tears </a:t>
            </a:r>
            <a:br>
              <a:rPr lang="en-GB" sz="5600" dirty="0" smtClean="0"/>
            </a:br>
            <a:r>
              <a:rPr lang="en-GB" sz="5600" dirty="0" smtClean="0"/>
              <a:t>like a lover.</a:t>
            </a:r>
            <a:br>
              <a:rPr lang="en-GB" sz="5600" dirty="0" smtClean="0"/>
            </a:br>
            <a:r>
              <a:rPr lang="en-GB" sz="5600" dirty="0" smtClean="0"/>
              <a:t>It will make your reflection</a:t>
            </a:r>
            <a:br>
              <a:rPr lang="en-GB" sz="5600" dirty="0" smtClean="0"/>
            </a:br>
            <a:r>
              <a:rPr lang="en-GB" sz="5600" dirty="0" smtClean="0"/>
              <a:t>a wobbling photo of grief.</a:t>
            </a:r>
            <a:br>
              <a:rPr lang="en-GB" sz="5600" dirty="0" smtClean="0"/>
            </a:br>
            <a:r>
              <a:rPr lang="en-GB" sz="5600" dirty="0" smtClean="0"/>
              <a:t/>
            </a:r>
            <a:br>
              <a:rPr lang="en-GB" sz="5600" dirty="0" smtClean="0"/>
            </a:br>
            <a:r>
              <a:rPr lang="en-GB" sz="5600" dirty="0" smtClean="0"/>
              <a:t>I am trying to be truthful.</a:t>
            </a:r>
            <a:br>
              <a:rPr lang="en-GB" sz="5600" dirty="0" smtClean="0"/>
            </a:br>
            <a:r>
              <a:rPr lang="en-GB" sz="5600" dirty="0" smtClean="0"/>
              <a:t/>
            </a:r>
            <a:br>
              <a:rPr lang="en-GB" sz="5600" dirty="0" smtClean="0"/>
            </a:br>
            <a:r>
              <a:rPr lang="en-GB" sz="5600" dirty="0" smtClean="0"/>
              <a:t>Not a cute card or a </a:t>
            </a:r>
            <a:r>
              <a:rPr lang="en-GB" sz="5600" dirty="0" err="1" smtClean="0"/>
              <a:t>kissogram</a:t>
            </a:r>
            <a:r>
              <a:rPr lang="en-GB" sz="5600" dirty="0" smtClean="0"/>
              <a:t>.</a:t>
            </a:r>
            <a:br>
              <a:rPr lang="en-GB" sz="5600" dirty="0" smtClean="0"/>
            </a:br>
            <a:r>
              <a:rPr lang="en-GB" sz="5600" dirty="0" smtClean="0"/>
              <a:t>I give you an onion.</a:t>
            </a:r>
            <a:br>
              <a:rPr lang="en-GB" sz="5600" dirty="0" smtClean="0"/>
            </a:br>
            <a:r>
              <a:rPr lang="en-GB" sz="5600" dirty="0" smtClean="0"/>
              <a:t>Its fierce kiss will stay on your lips,</a:t>
            </a:r>
            <a:br>
              <a:rPr lang="en-GB" sz="5600" dirty="0" smtClean="0"/>
            </a:br>
            <a:r>
              <a:rPr lang="en-GB" sz="5600" dirty="0" smtClean="0"/>
              <a:t>possessive and faithful</a:t>
            </a:r>
            <a:br>
              <a:rPr lang="en-GB" sz="5600" dirty="0" smtClean="0"/>
            </a:br>
            <a:r>
              <a:rPr lang="en-GB" sz="5600" dirty="0" smtClean="0"/>
              <a:t>as we are,</a:t>
            </a:r>
            <a:br>
              <a:rPr lang="en-GB" sz="5600" dirty="0" smtClean="0"/>
            </a:br>
            <a:r>
              <a:rPr lang="en-GB" sz="5600" dirty="0" smtClean="0"/>
              <a:t>for as long as we are.</a:t>
            </a:r>
            <a:br>
              <a:rPr lang="en-GB" sz="5600" dirty="0" smtClean="0"/>
            </a:br>
            <a:r>
              <a:rPr lang="en-GB" sz="5600" dirty="0" smtClean="0"/>
              <a:t/>
            </a:r>
            <a:br>
              <a:rPr lang="en-GB" sz="5600" dirty="0" smtClean="0"/>
            </a:br>
            <a:r>
              <a:rPr lang="en-GB" sz="5600" dirty="0" smtClean="0"/>
              <a:t>Take it.</a:t>
            </a:r>
            <a:br>
              <a:rPr lang="en-GB" sz="5600" dirty="0" smtClean="0"/>
            </a:br>
            <a:r>
              <a:rPr lang="en-GB" sz="5600" dirty="0" smtClean="0"/>
              <a:t>Its platinum loops shrink to a wedding-ring,</a:t>
            </a:r>
            <a:br>
              <a:rPr lang="en-GB" sz="5600" dirty="0" smtClean="0"/>
            </a:br>
            <a:r>
              <a:rPr lang="en-GB" sz="5600" dirty="0" smtClean="0"/>
              <a:t>if you like.</a:t>
            </a:r>
            <a:br>
              <a:rPr lang="en-GB" sz="5600" dirty="0" smtClean="0"/>
            </a:br>
            <a:r>
              <a:rPr lang="en-GB" sz="5600" dirty="0" smtClean="0"/>
              <a:t/>
            </a:r>
            <a:br>
              <a:rPr lang="en-GB" sz="5600" dirty="0" smtClean="0"/>
            </a:br>
            <a:r>
              <a:rPr lang="en-GB" sz="5600" dirty="0" smtClean="0"/>
              <a:t>Lethal.</a:t>
            </a:r>
            <a:br>
              <a:rPr lang="en-GB" sz="5600" dirty="0" smtClean="0"/>
            </a:br>
            <a:r>
              <a:rPr lang="en-GB" sz="5600" dirty="0" smtClean="0"/>
              <a:t>Its scent will cling to your fingers,</a:t>
            </a:r>
            <a:br>
              <a:rPr lang="en-GB" sz="5600" dirty="0" smtClean="0"/>
            </a:br>
            <a:r>
              <a:rPr lang="en-GB" sz="5600" dirty="0" smtClean="0"/>
              <a:t>cling to your knife.</a:t>
            </a:r>
            <a:r>
              <a:rPr lang="cs-CZ" sz="5600" b="1" dirty="0" smtClean="0"/>
              <a:t>             </a:t>
            </a:r>
          </a:p>
          <a:p>
            <a:pPr>
              <a:buNone/>
            </a:pPr>
            <a:endParaRPr lang="cs-CZ" sz="4400" b="1" dirty="0" smtClean="0"/>
          </a:p>
          <a:p>
            <a:pPr>
              <a:buNone/>
            </a:pPr>
            <a:endParaRPr lang="cs-CZ" sz="4400" b="1" dirty="0" smtClean="0"/>
          </a:p>
          <a:p>
            <a:pPr>
              <a:buNone/>
            </a:pPr>
            <a:endParaRPr lang="cs-CZ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b="1" dirty="0" smtClean="0"/>
          </a:p>
          <a:p>
            <a:pPr lvl="0"/>
            <a:r>
              <a:rPr lang="en-GB" dirty="0" smtClean="0"/>
              <a:t>What kinds of ‘intensity’ can you find in Duffy’s poetry?</a:t>
            </a:r>
            <a:endParaRPr lang="cs-CZ" b="1" dirty="0" smtClean="0"/>
          </a:p>
          <a:p>
            <a:pPr lvl="0"/>
            <a:r>
              <a:rPr lang="en-GB" dirty="0" smtClean="0"/>
              <a:t>Identify and discuss examples of the interplay between verse-form, narration and drama in the texts.</a:t>
            </a:r>
            <a:endParaRPr lang="cs-CZ" b="1" dirty="0" smtClean="0"/>
          </a:p>
          <a:p>
            <a:pPr lvl="0"/>
            <a:r>
              <a:rPr lang="en-GB" dirty="0" smtClean="0"/>
              <a:t>Try to imagine and characterize the human figures whose voices speak through Duffy’s poems.</a:t>
            </a:r>
            <a:endParaRPr lang="cs-CZ" b="1" dirty="0" smtClean="0"/>
          </a:p>
          <a:p>
            <a:pPr lvl="0"/>
            <a:r>
              <a:rPr lang="en-GB" dirty="0" smtClean="0"/>
              <a:t>How far would you agree with the statement that all three poems are essentially love-stories? Which aspects of love do they present?</a:t>
            </a:r>
            <a:endParaRPr lang="cs-CZ" b="1" dirty="0" smtClean="0"/>
          </a:p>
          <a:p>
            <a:r>
              <a:rPr lang="en-GB" dirty="0" smtClean="0"/>
              <a:t>How is sexual passion registered in the texts? Think of subject matter, form, imagery, rhythm, tone, texture, etc.</a:t>
            </a: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289</TotalTime>
  <Words>1011</Words>
  <Application>Microsoft Office PowerPoint</Application>
  <PresentationFormat>Předvádění na obrazovce (4:3)</PresentationFormat>
  <Paragraphs>86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Book Antiqua</vt:lpstr>
      <vt:lpstr>Lucida Sans</vt:lpstr>
      <vt:lpstr>Wingdings</vt:lpstr>
      <vt:lpstr>Wingdings 2</vt:lpstr>
      <vt:lpstr>Wingdings 3</vt:lpstr>
      <vt:lpstr>Vrchol</vt:lpstr>
      <vt:lpstr>4. Carol ann duffy (b. 1955)</vt:lpstr>
      <vt:lpstr>General characteristics</vt:lpstr>
      <vt:lpstr>Duffy‘s love poems</vt:lpstr>
      <vt:lpstr>Standing Female Nude</vt:lpstr>
      <vt:lpstr>The Laureateship controversy</vt:lpstr>
      <vt:lpstr>Examples</vt:lpstr>
      <vt:lpstr>Prezentace aplikace PowerPoint</vt:lpstr>
      <vt:lpstr>Prezentace aplikace PowerPoint</vt:lpstr>
      <vt:lpstr>Study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English Literature (7th century – 1066)</dc:title>
  <dc:creator>oem</dc:creator>
  <cp:lastModifiedBy>A330-SKORVANEK</cp:lastModifiedBy>
  <cp:revision>35</cp:revision>
  <dcterms:created xsi:type="dcterms:W3CDTF">2012-11-22T20:17:43Z</dcterms:created>
  <dcterms:modified xsi:type="dcterms:W3CDTF">2020-11-20T10:13:28Z</dcterms:modified>
</cp:coreProperties>
</file>