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4" r:id="rId6"/>
    <p:sldId id="261" r:id="rId7"/>
    <p:sldId id="267" r:id="rId8"/>
    <p:sldId id="266" r:id="rId9"/>
    <p:sldId id="263"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622EF559-8282-49B0-A81B-457E585A8107}"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622EF559-8282-49B0-A81B-457E585A810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12.11.2020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5C8A8F-D3E2-44C2-A6E6-10001C0A144D}" type="datetimeFigureOut">
              <a:rPr lang="cs-CZ" smtClean="0"/>
              <a:pPr/>
              <a:t>12.11.2020</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2EF559-8282-49B0-A81B-457E585A810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5</a:t>
            </a:r>
            <a:r>
              <a:rPr lang="cs-CZ" smtClean="0"/>
              <a:t>. </a:t>
            </a:r>
            <a:r>
              <a:rPr lang="cs-CZ" dirty="0" smtClean="0"/>
              <a:t>Jo </a:t>
            </a:r>
            <a:r>
              <a:rPr lang="cs-CZ" dirty="0" err="1" smtClean="0"/>
              <a:t>shapcott</a:t>
            </a:r>
            <a:r>
              <a:rPr lang="cs-CZ" dirty="0" smtClean="0"/>
              <a:t/>
            </a:r>
            <a:br>
              <a:rPr lang="cs-CZ" dirty="0" smtClean="0"/>
            </a:br>
            <a:r>
              <a:rPr lang="cs-CZ" dirty="0" smtClean="0"/>
              <a:t>(</a:t>
            </a:r>
            <a:r>
              <a:rPr lang="cs-CZ" dirty="0" err="1" smtClean="0"/>
              <a:t>b</a:t>
            </a:r>
            <a:r>
              <a:rPr lang="cs-CZ" dirty="0" smtClean="0"/>
              <a:t>. 1953)</a:t>
            </a:r>
            <a:endParaRPr lang="en-GB"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General</a:t>
            </a:r>
            <a:r>
              <a:rPr lang="cs-CZ" dirty="0" smtClean="0"/>
              <a:t> </a:t>
            </a:r>
            <a:r>
              <a:rPr lang="cs-CZ" dirty="0" err="1" smtClean="0"/>
              <a:t>characteristics</a:t>
            </a:r>
            <a:endParaRPr lang="cs-CZ" dirty="0"/>
          </a:p>
        </p:txBody>
      </p:sp>
      <p:sp>
        <p:nvSpPr>
          <p:cNvPr id="3" name="Zástupný symbol pro obsah 2"/>
          <p:cNvSpPr>
            <a:spLocks noGrp="1"/>
          </p:cNvSpPr>
          <p:nvPr>
            <p:ph idx="1"/>
          </p:nvPr>
        </p:nvSpPr>
        <p:spPr/>
        <p:txBody>
          <a:bodyPr>
            <a:normAutofit/>
          </a:bodyPr>
          <a:lstStyle/>
          <a:p>
            <a:r>
              <a:rPr lang="cs-CZ" dirty="0" err="1" smtClean="0"/>
              <a:t>Shapcott</a:t>
            </a:r>
            <a:r>
              <a:rPr lang="cs-CZ" dirty="0" smtClean="0"/>
              <a:t> </a:t>
            </a:r>
            <a:r>
              <a:rPr lang="cs-CZ" dirty="0" err="1" smtClean="0"/>
              <a:t>is</a:t>
            </a:r>
            <a:r>
              <a:rPr lang="cs-CZ" dirty="0" smtClean="0"/>
              <a:t> a </a:t>
            </a:r>
            <a:r>
              <a:rPr lang="cs-CZ" dirty="0" err="1" smtClean="0"/>
              <a:t>highly</a:t>
            </a:r>
            <a:r>
              <a:rPr lang="cs-CZ" dirty="0" smtClean="0"/>
              <a:t> </a:t>
            </a:r>
            <a:r>
              <a:rPr lang="cs-CZ" dirty="0" err="1" smtClean="0"/>
              <a:t>acclaimed</a:t>
            </a:r>
            <a:r>
              <a:rPr lang="cs-CZ" dirty="0" smtClean="0"/>
              <a:t> </a:t>
            </a:r>
            <a:r>
              <a:rPr lang="cs-CZ" dirty="0" err="1" smtClean="0"/>
              <a:t>English</a:t>
            </a:r>
            <a:r>
              <a:rPr lang="cs-CZ" dirty="0" smtClean="0"/>
              <a:t> poet</a:t>
            </a:r>
          </a:p>
          <a:p>
            <a:r>
              <a:rPr lang="cs-CZ" dirty="0" err="1" smtClean="0"/>
              <a:t>She</a:t>
            </a:r>
            <a:r>
              <a:rPr lang="cs-CZ" dirty="0" smtClean="0"/>
              <a:t> </a:t>
            </a:r>
            <a:r>
              <a:rPr lang="cs-CZ" dirty="0" err="1" smtClean="0"/>
              <a:t>treats</a:t>
            </a:r>
            <a:r>
              <a:rPr lang="en-US" dirty="0" smtClean="0"/>
              <a:t> poetry as a zone where aesthetics and science meet </a:t>
            </a:r>
            <a:endParaRPr lang="cs-CZ" dirty="0" smtClean="0"/>
          </a:p>
          <a:p>
            <a:r>
              <a:rPr lang="en-US" dirty="0" smtClean="0"/>
              <a:t>Since she has always approached every poem of hers as a new structural experiment</a:t>
            </a:r>
            <a:endParaRPr lang="cs-CZ" dirty="0" smtClean="0"/>
          </a:p>
          <a:p>
            <a:r>
              <a:rPr lang="cs-CZ" dirty="0" smtClean="0"/>
              <a:t>H</a:t>
            </a:r>
            <a:r>
              <a:rPr lang="en-US" dirty="0" err="1" smtClean="0"/>
              <a:t>er</a:t>
            </a:r>
            <a:r>
              <a:rPr lang="en-US" dirty="0" smtClean="0"/>
              <a:t> poems as refreshingly creative, objective </a:t>
            </a:r>
            <a:r>
              <a:rPr lang="en-US" dirty="0" err="1" smtClean="0"/>
              <a:t>artefacts</a:t>
            </a:r>
            <a:r>
              <a:rPr lang="en-US" dirty="0" smtClean="0"/>
              <a:t>, provoking a train of associations</a:t>
            </a:r>
            <a:r>
              <a:rPr lang="cs-CZ" dirty="0" smtClean="0"/>
              <a:t> </a:t>
            </a:r>
            <a:r>
              <a:rPr lang="cs-CZ" dirty="0" err="1" smtClean="0"/>
              <a:t>and</a:t>
            </a:r>
            <a:r>
              <a:rPr lang="cs-CZ" dirty="0" smtClean="0"/>
              <a:t> a variety </a:t>
            </a:r>
            <a:r>
              <a:rPr lang="cs-CZ" dirty="0" err="1" smtClean="0"/>
              <a:t>of</a:t>
            </a:r>
            <a:r>
              <a:rPr lang="cs-CZ" dirty="0" smtClean="0"/>
              <a:t> </a:t>
            </a:r>
            <a:r>
              <a:rPr lang="cs-CZ" dirty="0" err="1" smtClean="0"/>
              <a:t>emotional</a:t>
            </a:r>
            <a:r>
              <a:rPr lang="cs-CZ" dirty="0" smtClean="0"/>
              <a:t> </a:t>
            </a:r>
            <a:r>
              <a:rPr lang="cs-CZ" dirty="0" err="1" smtClean="0"/>
              <a:t>responses</a:t>
            </a:r>
            <a:r>
              <a:rPr lang="cs-CZ" dirty="0" smtClean="0"/>
              <a:t> </a:t>
            </a:r>
            <a:r>
              <a:rPr lang="cs-CZ" dirty="0" err="1" smtClean="0"/>
              <a:t>from</a:t>
            </a:r>
            <a:r>
              <a:rPr lang="cs-CZ" dirty="0" smtClean="0"/>
              <a:t> </a:t>
            </a:r>
            <a:r>
              <a:rPr lang="cs-CZ" dirty="0" err="1" smtClean="0"/>
              <a:t>the</a:t>
            </a:r>
            <a:r>
              <a:rPr lang="cs-CZ" dirty="0" smtClean="0"/>
              <a:t> </a:t>
            </a:r>
            <a:r>
              <a:rPr lang="cs-CZ" dirty="0" err="1" smtClean="0"/>
              <a:t>reader</a:t>
            </a:r>
            <a:endParaRPr lang="en-US" dirty="0" smtClean="0"/>
          </a:p>
          <a:p>
            <a:pPr>
              <a:buNone/>
            </a:pPr>
            <a:r>
              <a:rPr lang="en-US" dirty="0"/>
              <a:t> </a:t>
            </a:r>
            <a:r>
              <a:rPr lang="en-US" dirty="0" smtClean="0"/>
              <a:t>                </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Career</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 </a:t>
            </a:r>
            <a:r>
              <a:rPr lang="cs-CZ" dirty="0" err="1" smtClean="0"/>
              <a:t>Shapcott</a:t>
            </a:r>
            <a:r>
              <a:rPr lang="cs-CZ" dirty="0" smtClean="0"/>
              <a:t> </a:t>
            </a:r>
            <a:r>
              <a:rPr lang="cs-CZ" dirty="0" err="1" smtClean="0"/>
              <a:t>is</a:t>
            </a:r>
            <a:r>
              <a:rPr lang="cs-CZ" dirty="0" smtClean="0"/>
              <a:t> </a:t>
            </a:r>
            <a:r>
              <a:rPr lang="cs-CZ" dirty="0" err="1" smtClean="0"/>
              <a:t>both</a:t>
            </a:r>
            <a:r>
              <a:rPr lang="cs-CZ" dirty="0" smtClean="0"/>
              <a:t> a </a:t>
            </a:r>
            <a:r>
              <a:rPr lang="cs-CZ" dirty="0" err="1" smtClean="0"/>
              <a:t>successful</a:t>
            </a:r>
            <a:r>
              <a:rPr lang="cs-CZ" dirty="0" smtClean="0"/>
              <a:t>  poet </a:t>
            </a:r>
            <a:r>
              <a:rPr lang="cs-CZ" dirty="0" err="1" smtClean="0"/>
              <a:t>and</a:t>
            </a:r>
            <a:r>
              <a:rPr lang="cs-CZ" dirty="0" smtClean="0"/>
              <a:t> </a:t>
            </a:r>
            <a:r>
              <a:rPr lang="cs-CZ" dirty="0" err="1" smtClean="0"/>
              <a:t>an</a:t>
            </a:r>
            <a:r>
              <a:rPr lang="cs-CZ" dirty="0" smtClean="0"/>
              <a:t> </a:t>
            </a:r>
            <a:r>
              <a:rPr lang="cs-CZ" dirty="0" err="1" smtClean="0"/>
              <a:t>accomplished</a:t>
            </a:r>
            <a:r>
              <a:rPr lang="cs-CZ" dirty="0" smtClean="0"/>
              <a:t> </a:t>
            </a:r>
            <a:r>
              <a:rPr lang="cs-CZ" dirty="0" err="1" smtClean="0"/>
              <a:t>academic</a:t>
            </a:r>
            <a:endParaRPr lang="cs-CZ" dirty="0" smtClean="0"/>
          </a:p>
          <a:p>
            <a:r>
              <a:rPr lang="cs-CZ" dirty="0" err="1" smtClean="0"/>
              <a:t>She</a:t>
            </a:r>
            <a:r>
              <a:rPr lang="cs-CZ" dirty="0" smtClean="0"/>
              <a:t> </a:t>
            </a:r>
            <a:r>
              <a:rPr lang="cs-CZ" dirty="0" err="1" smtClean="0"/>
              <a:t>studied</a:t>
            </a:r>
            <a:r>
              <a:rPr lang="cs-CZ" dirty="0" smtClean="0"/>
              <a:t> </a:t>
            </a:r>
            <a:r>
              <a:rPr lang="cs-CZ" dirty="0" err="1" smtClean="0"/>
              <a:t>at</a:t>
            </a:r>
            <a:r>
              <a:rPr lang="cs-CZ" dirty="0" smtClean="0"/>
              <a:t> Oxford, Harvard, </a:t>
            </a:r>
            <a:r>
              <a:rPr lang="cs-CZ" dirty="0" err="1" smtClean="0"/>
              <a:t>and</a:t>
            </a:r>
            <a:r>
              <a:rPr lang="cs-CZ" dirty="0" smtClean="0"/>
              <a:t> </a:t>
            </a:r>
            <a:r>
              <a:rPr lang="cs-CZ" dirty="0" err="1" smtClean="0"/>
              <a:t>currently</a:t>
            </a:r>
            <a:r>
              <a:rPr lang="cs-CZ" dirty="0" smtClean="0"/>
              <a:t> </a:t>
            </a:r>
            <a:r>
              <a:rPr lang="cs-CZ" dirty="0" err="1" smtClean="0"/>
              <a:t>teaches</a:t>
            </a:r>
            <a:r>
              <a:rPr lang="cs-CZ" dirty="0" smtClean="0"/>
              <a:t> </a:t>
            </a:r>
            <a:r>
              <a:rPr lang="cs-CZ" dirty="0" err="1" smtClean="0"/>
              <a:t>creative</a:t>
            </a:r>
            <a:r>
              <a:rPr lang="cs-CZ" dirty="0" smtClean="0"/>
              <a:t> </a:t>
            </a:r>
            <a:r>
              <a:rPr lang="cs-CZ" dirty="0" err="1" smtClean="0"/>
              <a:t>writing</a:t>
            </a:r>
            <a:r>
              <a:rPr lang="cs-CZ" dirty="0" smtClean="0"/>
              <a:t> </a:t>
            </a:r>
            <a:r>
              <a:rPr lang="cs-CZ" dirty="0" err="1" smtClean="0"/>
              <a:t>at</a:t>
            </a:r>
            <a:r>
              <a:rPr lang="cs-CZ" dirty="0" smtClean="0"/>
              <a:t> </a:t>
            </a:r>
            <a:r>
              <a:rPr lang="cs-CZ" dirty="0" err="1" smtClean="0"/>
              <a:t>the</a:t>
            </a:r>
            <a:r>
              <a:rPr lang="cs-CZ" dirty="0" smtClean="0"/>
              <a:t> University </a:t>
            </a:r>
            <a:r>
              <a:rPr lang="cs-CZ" dirty="0" err="1" smtClean="0"/>
              <a:t>of</a:t>
            </a:r>
            <a:r>
              <a:rPr lang="cs-CZ" dirty="0" smtClean="0"/>
              <a:t> London</a:t>
            </a:r>
          </a:p>
          <a:p>
            <a:r>
              <a:rPr lang="cs-CZ" dirty="0" err="1" smtClean="0"/>
              <a:t>She</a:t>
            </a:r>
            <a:r>
              <a:rPr lang="cs-CZ" dirty="0" smtClean="0"/>
              <a:t> </a:t>
            </a:r>
            <a:r>
              <a:rPr lang="cs-CZ" dirty="0" err="1" smtClean="0"/>
              <a:t>is</a:t>
            </a:r>
            <a:r>
              <a:rPr lang="cs-CZ" dirty="0" smtClean="0"/>
              <a:t> </a:t>
            </a:r>
            <a:r>
              <a:rPr lang="cs-CZ" dirty="0" err="1" smtClean="0"/>
              <a:t>also</a:t>
            </a:r>
            <a:r>
              <a:rPr lang="cs-CZ" dirty="0" smtClean="0"/>
              <a:t> </a:t>
            </a:r>
            <a:r>
              <a:rPr lang="cs-CZ" dirty="0" err="1" smtClean="0"/>
              <a:t>the</a:t>
            </a:r>
            <a:r>
              <a:rPr lang="cs-CZ" dirty="0" smtClean="0"/>
              <a:t> President </a:t>
            </a:r>
            <a:r>
              <a:rPr lang="cs-CZ" dirty="0" err="1" smtClean="0"/>
              <a:t>of</a:t>
            </a:r>
            <a:r>
              <a:rPr lang="cs-CZ" dirty="0" smtClean="0"/>
              <a:t> </a:t>
            </a:r>
            <a:r>
              <a:rPr lang="cs-CZ" dirty="0" err="1" smtClean="0"/>
              <a:t>the</a:t>
            </a:r>
            <a:r>
              <a:rPr lang="cs-CZ" dirty="0" smtClean="0"/>
              <a:t> </a:t>
            </a:r>
            <a:r>
              <a:rPr lang="cs-CZ" dirty="0" err="1" smtClean="0"/>
              <a:t>Poetry</a:t>
            </a:r>
            <a:r>
              <a:rPr lang="cs-CZ" dirty="0" smtClean="0"/>
              <a:t> Society</a:t>
            </a:r>
          </a:p>
          <a:p>
            <a:r>
              <a:rPr lang="en-GB" dirty="0" err="1" smtClean="0"/>
              <a:t>Shapcott</a:t>
            </a:r>
            <a:r>
              <a:rPr lang="en-GB" dirty="0" smtClean="0"/>
              <a:t> was appointed as CBE in 2002. She initially accepted the honour but decided to refuse during the period when the British government made preparations to invade Iraq </a:t>
            </a:r>
            <a:endParaRPr lang="cs-CZ" dirty="0" smtClean="0"/>
          </a:p>
          <a:p>
            <a:r>
              <a:rPr lang="en-GB" dirty="0" smtClean="0"/>
              <a:t>She wrote to the Cabinet Office saying "I can't possibly accept this." She commented, "I was being diagnosed and treated for cancer, so great public statements weren't on the cards really. I was just too ill."</a:t>
            </a:r>
            <a:endParaRPr lang="cs-CZ"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effectLst/>
              </a:rPr>
              <a:t>Shapcott</a:t>
            </a:r>
            <a:r>
              <a:rPr lang="cs-CZ" dirty="0" smtClean="0">
                <a:effectLst/>
              </a:rPr>
              <a:t>‘s </a:t>
            </a:r>
            <a:r>
              <a:rPr lang="cs-CZ" dirty="0" err="1" smtClean="0">
                <a:effectLst/>
              </a:rPr>
              <a:t>poetry</a:t>
            </a:r>
            <a:r>
              <a:rPr lang="cs-CZ" dirty="0" smtClean="0">
                <a:effectLst/>
              </a:rPr>
              <a:t>: </a:t>
            </a:r>
            <a:r>
              <a:rPr lang="cs-CZ" dirty="0" err="1" smtClean="0">
                <a:effectLst/>
              </a:rPr>
              <a:t>inspirations</a:t>
            </a:r>
            <a:endParaRPr lang="cs-CZ" dirty="0">
              <a:effectLst/>
            </a:endParaRPr>
          </a:p>
        </p:txBody>
      </p:sp>
      <p:sp>
        <p:nvSpPr>
          <p:cNvPr id="3" name="Zástupný symbol pro obsah 2"/>
          <p:cNvSpPr>
            <a:spLocks noGrp="1"/>
          </p:cNvSpPr>
          <p:nvPr>
            <p:ph idx="1"/>
          </p:nvPr>
        </p:nvSpPr>
        <p:spPr/>
        <p:txBody>
          <a:bodyPr>
            <a:normAutofit/>
          </a:bodyPr>
          <a:lstStyle/>
          <a:p>
            <a:r>
              <a:rPr lang="cs-CZ" dirty="0" err="1" smtClean="0"/>
              <a:t>She</a:t>
            </a:r>
            <a:r>
              <a:rPr lang="cs-CZ" dirty="0" smtClean="0"/>
              <a:t> </a:t>
            </a:r>
            <a:r>
              <a:rPr lang="cs-CZ" dirty="0" err="1" smtClean="0"/>
              <a:t>uses</a:t>
            </a:r>
            <a:r>
              <a:rPr lang="cs-CZ" dirty="0" smtClean="0"/>
              <a:t> </a:t>
            </a:r>
            <a:r>
              <a:rPr lang="en-GB" dirty="0" smtClean="0"/>
              <a:t> a precise, colloquial </a:t>
            </a:r>
            <a:endParaRPr lang="cs-CZ" dirty="0" smtClean="0"/>
          </a:p>
          <a:p>
            <a:r>
              <a:rPr lang="cs-CZ" dirty="0" smtClean="0"/>
              <a:t>D</a:t>
            </a:r>
            <a:r>
              <a:rPr lang="en-GB" dirty="0" err="1" smtClean="0"/>
              <a:t>raws</a:t>
            </a:r>
            <a:r>
              <a:rPr lang="en-GB" dirty="0" smtClean="0"/>
              <a:t> her subjects and imagery from unusual sources, including popular culture and the sciences</a:t>
            </a:r>
            <a:endParaRPr lang="cs-CZ" dirty="0" smtClean="0"/>
          </a:p>
          <a:p>
            <a:r>
              <a:rPr lang="en-GB" dirty="0" smtClean="0"/>
              <a:t>She excels in narrative forms, often written from a displaced</a:t>
            </a:r>
            <a:r>
              <a:rPr lang="cs-CZ" dirty="0" smtClean="0"/>
              <a:t> </a:t>
            </a:r>
            <a:r>
              <a:rPr lang="en-GB" dirty="0" smtClean="0"/>
              <a:t>but controlled point of view and </a:t>
            </a:r>
            <a:endParaRPr lang="cs-CZ" dirty="0" smtClean="0"/>
          </a:p>
          <a:p>
            <a:r>
              <a:rPr lang="cs-CZ" dirty="0" err="1" smtClean="0"/>
              <a:t>Shapcott</a:t>
            </a:r>
            <a:r>
              <a:rPr lang="cs-CZ" dirty="0" smtClean="0"/>
              <a:t> </a:t>
            </a:r>
            <a:r>
              <a:rPr lang="en-GB" dirty="0" smtClean="0"/>
              <a:t>employ</a:t>
            </a:r>
            <a:r>
              <a:rPr lang="cs-CZ" dirty="0" smtClean="0"/>
              <a:t>s</a:t>
            </a:r>
            <a:r>
              <a:rPr lang="en-GB" dirty="0" smtClean="0"/>
              <a:t> surreal wit to explore the balances of sexual, political, or human versus animal power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Collections</a:t>
            </a:r>
            <a:r>
              <a:rPr lang="cs-CZ" dirty="0" smtClean="0"/>
              <a:t> </a:t>
            </a:r>
            <a:r>
              <a:rPr lang="cs-CZ" dirty="0" err="1" smtClean="0"/>
              <a:t>and</a:t>
            </a:r>
            <a:r>
              <a:rPr lang="cs-CZ" dirty="0" smtClean="0"/>
              <a:t> </a:t>
            </a:r>
            <a:r>
              <a:rPr lang="cs-CZ" dirty="0" err="1" smtClean="0"/>
              <a:t>praise</a:t>
            </a:r>
            <a:endParaRPr lang="en-GB" dirty="0"/>
          </a:p>
        </p:txBody>
      </p:sp>
      <p:sp>
        <p:nvSpPr>
          <p:cNvPr id="3" name="Zástupný symbol pro obsah 2"/>
          <p:cNvSpPr>
            <a:spLocks noGrp="1"/>
          </p:cNvSpPr>
          <p:nvPr>
            <p:ph idx="1"/>
          </p:nvPr>
        </p:nvSpPr>
        <p:spPr/>
        <p:txBody>
          <a:bodyPr>
            <a:normAutofit fontScale="62500" lnSpcReduction="20000"/>
          </a:bodyPr>
          <a:lstStyle/>
          <a:p>
            <a:pPr algn="just"/>
            <a:r>
              <a:rPr lang="cs-CZ" dirty="0" err="1" smtClean="0"/>
              <a:t>Shapcott</a:t>
            </a:r>
            <a:r>
              <a:rPr lang="cs-CZ" dirty="0" smtClean="0"/>
              <a:t>‘s </a:t>
            </a:r>
            <a:r>
              <a:rPr lang="cs-CZ" dirty="0" err="1" smtClean="0"/>
              <a:t>best</a:t>
            </a:r>
            <a:r>
              <a:rPr lang="cs-CZ" dirty="0" smtClean="0"/>
              <a:t>-</a:t>
            </a:r>
            <a:r>
              <a:rPr lang="cs-CZ" dirty="0" err="1" smtClean="0"/>
              <a:t>known</a:t>
            </a:r>
            <a:r>
              <a:rPr lang="cs-CZ" dirty="0" smtClean="0"/>
              <a:t> </a:t>
            </a:r>
            <a:r>
              <a:rPr lang="cs-CZ" dirty="0" err="1" smtClean="0"/>
              <a:t>collections</a:t>
            </a:r>
            <a:r>
              <a:rPr lang="cs-CZ" dirty="0" smtClean="0"/>
              <a:t> </a:t>
            </a:r>
            <a:r>
              <a:rPr lang="cs-CZ" dirty="0" err="1" smtClean="0"/>
              <a:t>of</a:t>
            </a:r>
            <a:r>
              <a:rPr lang="cs-CZ" dirty="0" smtClean="0"/>
              <a:t> </a:t>
            </a:r>
            <a:r>
              <a:rPr lang="cs-CZ" dirty="0" err="1" smtClean="0"/>
              <a:t>poetry</a:t>
            </a:r>
            <a:r>
              <a:rPr lang="cs-CZ" dirty="0" smtClean="0"/>
              <a:t> </a:t>
            </a:r>
            <a:r>
              <a:rPr lang="cs-CZ" dirty="0" err="1" smtClean="0"/>
              <a:t>include</a:t>
            </a:r>
            <a:r>
              <a:rPr lang="cs-CZ" dirty="0" smtClean="0"/>
              <a:t> </a:t>
            </a:r>
            <a:r>
              <a:rPr lang="en-GB" i="1" dirty="0" smtClean="0"/>
              <a:t>Electroplating the Baby</a:t>
            </a:r>
            <a:r>
              <a:rPr lang="en-GB" dirty="0" smtClean="0"/>
              <a:t> (1988), which won the Commonwealth Poetry Prize for Best First Collection, </a:t>
            </a:r>
            <a:r>
              <a:rPr lang="en-GB" i="1" dirty="0" smtClean="0"/>
              <a:t>Phrase Book</a:t>
            </a:r>
            <a:r>
              <a:rPr lang="en-GB" dirty="0" smtClean="0"/>
              <a:t> (1992), and </a:t>
            </a:r>
            <a:r>
              <a:rPr lang="en-GB" i="1" dirty="0" smtClean="0"/>
              <a:t>My Life Asleep</a:t>
            </a:r>
            <a:r>
              <a:rPr lang="en-GB" dirty="0" smtClean="0"/>
              <a:t> (1998)</a:t>
            </a:r>
            <a:endParaRPr lang="cs-CZ" dirty="0" smtClean="0"/>
          </a:p>
          <a:p>
            <a:pPr algn="just"/>
            <a:r>
              <a:rPr lang="en-GB" dirty="0" smtClean="0"/>
              <a:t>In 2010, </a:t>
            </a:r>
            <a:r>
              <a:rPr lang="en-GB" dirty="0" err="1" smtClean="0"/>
              <a:t>Shapcott</a:t>
            </a:r>
            <a:r>
              <a:rPr lang="en-GB" dirty="0" smtClean="0"/>
              <a:t> published </a:t>
            </a:r>
            <a:r>
              <a:rPr lang="en-GB" i="1" dirty="0" smtClean="0"/>
              <a:t>Of Mutability</a:t>
            </a:r>
            <a:r>
              <a:rPr lang="cs-CZ" i="1" dirty="0" smtClean="0"/>
              <a:t>, </a:t>
            </a:r>
            <a:r>
              <a:rPr lang="en-GB" dirty="0" smtClean="0"/>
              <a:t>her first collection for 12 years </a:t>
            </a:r>
            <a:endParaRPr lang="cs-CZ" dirty="0" smtClean="0"/>
          </a:p>
          <a:p>
            <a:pPr algn="just"/>
            <a:r>
              <a:rPr lang="en-GB" dirty="0" smtClean="0"/>
              <a:t>The 45 poems explore the nature of change, in the body, within the natural world and inside relationships.</a:t>
            </a:r>
            <a:r>
              <a:rPr lang="en-GB" baseline="30000" dirty="0" smtClean="0"/>
              <a:t> </a:t>
            </a:r>
            <a:endParaRPr lang="cs-CZ" baseline="30000" dirty="0" smtClean="0"/>
          </a:p>
          <a:p>
            <a:pPr algn="just"/>
            <a:r>
              <a:rPr lang="en-GB" dirty="0" smtClean="0"/>
              <a:t>The book of poems was awarded the Costa Book of the Year for 2010, beating contenders in Fiction, Non-Fiction and other categories</a:t>
            </a:r>
            <a:endParaRPr lang="cs-CZ" baseline="30000" dirty="0" smtClean="0"/>
          </a:p>
          <a:p>
            <a:pPr algn="just"/>
            <a:r>
              <a:rPr lang="en-GB" dirty="0" smtClean="0"/>
              <a:t>Sinclair Mackay in the </a:t>
            </a:r>
            <a:r>
              <a:rPr lang="en-GB" i="1" dirty="0" smtClean="0"/>
              <a:t>Daily Telegraph</a:t>
            </a:r>
            <a:r>
              <a:rPr lang="en-GB" dirty="0" smtClean="0"/>
              <a:t> wrote: "</a:t>
            </a:r>
            <a:r>
              <a:rPr lang="en-GB" i="1" dirty="0" smtClean="0"/>
              <a:t>Of Mutability</a:t>
            </a:r>
            <a:r>
              <a:rPr lang="en-GB" dirty="0" smtClean="0"/>
              <a:t>, is so especially rich and resonant that it deserves the widest possible readership, even among those who never usually think of reading poems. And there is a dazzling variety of tone and colour and subject throughout - </a:t>
            </a:r>
            <a:r>
              <a:rPr lang="en-GB" dirty="0" err="1" smtClean="0"/>
              <a:t>Shapcott's</a:t>
            </a:r>
            <a:r>
              <a:rPr lang="en-GB" dirty="0" smtClean="0"/>
              <a:t> language dances lightly, and often with wit</a:t>
            </a:r>
            <a:endParaRPr lang="cs-CZ" dirty="0" smtClean="0"/>
          </a:p>
          <a:p>
            <a:pPr algn="just"/>
            <a:r>
              <a:rPr lang="en-GB" dirty="0" smtClean="0"/>
              <a:t>Fiona Samson in </a:t>
            </a:r>
            <a:r>
              <a:rPr lang="en-GB" i="1" dirty="0" smtClean="0"/>
              <a:t>The Guardian</a:t>
            </a:r>
            <a:r>
              <a:rPr lang="en-GB" dirty="0" smtClean="0"/>
              <a:t> summarised her work: "</a:t>
            </a:r>
            <a:r>
              <a:rPr lang="en-GB" dirty="0" err="1" smtClean="0"/>
              <a:t>Shapcot</a:t>
            </a:r>
            <a:r>
              <a:rPr lang="en-GB" dirty="0" smtClean="0"/>
              <a:t> remains a pioneer among contemporary British writers. We should be grateful for her."</a:t>
            </a:r>
            <a:endParaRPr lang="cs-CZ"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Examples</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en-US" b="1" dirty="0" smtClean="0"/>
              <a:t>‘</a:t>
            </a:r>
            <a:r>
              <a:rPr lang="en-GB" b="1" dirty="0" smtClean="0"/>
              <a:t>Hairless</a:t>
            </a:r>
            <a:r>
              <a:rPr lang="en-US" b="1" dirty="0" smtClean="0"/>
              <a:t>’</a:t>
            </a:r>
            <a:endParaRPr lang="cs-CZ" b="1" dirty="0" smtClean="0"/>
          </a:p>
          <a:p>
            <a:pPr>
              <a:buNone/>
            </a:pPr>
            <a:endParaRPr lang="cs-CZ" b="1" dirty="0" smtClean="0"/>
          </a:p>
          <a:p>
            <a:pPr>
              <a:buNone/>
            </a:pPr>
            <a:r>
              <a:rPr lang="en-GB" dirty="0" smtClean="0"/>
              <a:t>Can the bald lie? The nature of the skin says not: </a:t>
            </a:r>
            <a:endParaRPr lang="cs-CZ" dirty="0" smtClean="0"/>
          </a:p>
          <a:p>
            <a:pPr>
              <a:buNone/>
            </a:pPr>
            <a:r>
              <a:rPr lang="en-GB" dirty="0" smtClean="0"/>
              <a:t>it's newborn-pale, erection-tender stuff, </a:t>
            </a:r>
            <a:endParaRPr lang="cs-CZ" dirty="0" smtClean="0"/>
          </a:p>
          <a:p>
            <a:pPr>
              <a:buNone/>
            </a:pPr>
            <a:r>
              <a:rPr lang="en-GB" dirty="0" smtClean="0"/>
              <a:t>every thought visible,— pure knowledge, </a:t>
            </a:r>
            <a:endParaRPr lang="cs-CZ" dirty="0" smtClean="0"/>
          </a:p>
          <a:p>
            <a:pPr>
              <a:buNone/>
            </a:pPr>
            <a:r>
              <a:rPr lang="en-GB" dirty="0" smtClean="0"/>
              <a:t>mind in action — shining through the skull. </a:t>
            </a:r>
            <a:endParaRPr lang="cs-CZ" dirty="0" smtClean="0"/>
          </a:p>
          <a:p>
            <a:pPr>
              <a:buNone/>
            </a:pPr>
            <a:r>
              <a:rPr lang="en-GB" dirty="0" smtClean="0"/>
              <a:t>I saw one, a woman, hairless absolute, cleaning. </a:t>
            </a:r>
            <a:endParaRPr lang="cs-CZ" dirty="0" smtClean="0"/>
          </a:p>
          <a:p>
            <a:pPr>
              <a:buNone/>
            </a:pPr>
            <a:r>
              <a:rPr lang="en-GB" dirty="0" smtClean="0"/>
              <a:t>She mopped the green floor, dusted bookshelves, </a:t>
            </a:r>
            <a:endParaRPr lang="cs-CZ" dirty="0" smtClean="0"/>
          </a:p>
          <a:p>
            <a:pPr>
              <a:buNone/>
            </a:pPr>
            <a:r>
              <a:rPr lang="en-GB" dirty="0" smtClean="0"/>
              <a:t>all cloth and concentration, Queen of the moon. </a:t>
            </a:r>
            <a:endParaRPr lang="cs-CZ" dirty="0" smtClean="0"/>
          </a:p>
          <a:p>
            <a:pPr>
              <a:buNone/>
            </a:pPr>
            <a:r>
              <a:rPr lang="en-GB" dirty="0" smtClean="0"/>
              <a:t>You can tell, with the bald, that the air </a:t>
            </a:r>
            <a:endParaRPr lang="cs-CZ" dirty="0" smtClean="0"/>
          </a:p>
          <a:p>
            <a:pPr>
              <a:buNone/>
            </a:pPr>
            <a:r>
              <a:rPr lang="en-GB" dirty="0" smtClean="0"/>
              <a:t>speaks to them differently, touches their heads </a:t>
            </a:r>
            <a:endParaRPr lang="cs-CZ" dirty="0" smtClean="0"/>
          </a:p>
          <a:p>
            <a:pPr>
              <a:buNone/>
            </a:pPr>
            <a:r>
              <a:rPr lang="en-GB" dirty="0" smtClean="0"/>
              <a:t>with exquisite expression. As she danced </a:t>
            </a:r>
            <a:endParaRPr lang="cs-CZ" dirty="0" smtClean="0"/>
          </a:p>
          <a:p>
            <a:pPr>
              <a:buNone/>
            </a:pPr>
            <a:r>
              <a:rPr lang="en-GB" dirty="0" smtClean="0"/>
              <a:t>her laundry dance with the motes, everything </a:t>
            </a:r>
            <a:endParaRPr lang="cs-CZ" dirty="0" smtClean="0"/>
          </a:p>
          <a:p>
            <a:pPr>
              <a:buNone/>
            </a:pPr>
            <a:r>
              <a:rPr lang="en-GB" dirty="0" smtClean="0"/>
              <a:t>she ever knew skittered under her scalp. </a:t>
            </a:r>
            <a:endParaRPr lang="cs-CZ" dirty="0" smtClean="0"/>
          </a:p>
          <a:p>
            <a:pPr>
              <a:buNone/>
            </a:pPr>
            <a:r>
              <a:rPr lang="en-GB" dirty="0" smtClean="0"/>
              <a:t>It was clear just from the texture of her head, </a:t>
            </a:r>
            <a:endParaRPr lang="cs-CZ" dirty="0" smtClean="0"/>
          </a:p>
          <a:p>
            <a:pPr>
              <a:buNone/>
            </a:pPr>
            <a:r>
              <a:rPr lang="en-GB" dirty="0" smtClean="0"/>
              <a:t>she was about to raise her arms to the sky; </a:t>
            </a:r>
            <a:endParaRPr lang="cs-CZ" dirty="0" smtClean="0"/>
          </a:p>
          <a:p>
            <a:pPr>
              <a:buNone/>
            </a:pPr>
            <a:r>
              <a:rPr lang="en-GB" dirty="0" smtClean="0"/>
              <a:t>I covered my ears as she prepared to sing, roar, </a:t>
            </a:r>
            <a:endParaRPr lang="cs-CZ" dirty="0" smtClean="0"/>
          </a:p>
          <a:p>
            <a:pPr>
              <a:buNone/>
            </a:pPr>
            <a:r>
              <a:rPr lang="en-GB" dirty="0" smtClean="0"/>
              <a:t>to let the big win resonate in the little room.</a:t>
            </a:r>
            <a:endParaRPr lang="cs-CZ" dirty="0" smtClean="0"/>
          </a:p>
          <a:p>
            <a:pPr>
              <a:buNone/>
            </a:pPr>
            <a:r>
              <a:rPr lang="en-GB" dirty="0" smtClean="0"/>
              <a:t> </a:t>
            </a:r>
            <a:endParaRPr lang="cs-CZ" dirty="0" smtClean="0"/>
          </a:p>
          <a:p>
            <a:pPr marL="137160" indent="0">
              <a:buNone/>
            </a:pPr>
            <a:endParaRPr lang="en-US"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a:xfrm>
            <a:off x="428596" y="1000108"/>
            <a:ext cx="8229600" cy="4709160"/>
          </a:xfrm>
        </p:spPr>
        <p:txBody>
          <a:bodyPr>
            <a:normAutofit fontScale="92500" lnSpcReduction="20000"/>
          </a:bodyPr>
          <a:lstStyle/>
          <a:p>
            <a:pPr>
              <a:buNone/>
            </a:pPr>
            <a:r>
              <a:rPr lang="en-US" b="1" dirty="0" smtClean="0"/>
              <a:t>‘</a:t>
            </a:r>
            <a:r>
              <a:rPr lang="en-GB" b="1" dirty="0" smtClean="0"/>
              <a:t>Rattlesnake</a:t>
            </a:r>
            <a:r>
              <a:rPr lang="en-US" b="1" dirty="0" smtClean="0"/>
              <a:t>’</a:t>
            </a:r>
            <a:endParaRPr lang="cs-CZ" b="1" dirty="0" smtClean="0"/>
          </a:p>
          <a:p>
            <a:pPr>
              <a:buNone/>
            </a:pPr>
            <a:endParaRPr lang="cs-CZ" b="1" dirty="0" smtClean="0"/>
          </a:p>
          <a:p>
            <a:pPr>
              <a:buNone/>
            </a:pPr>
            <a:r>
              <a:rPr lang="en-US" dirty="0" smtClean="0"/>
              <a:t>My rattlesnake has warm skin.</a:t>
            </a:r>
            <a:endParaRPr lang="cs-CZ" b="1" dirty="0" smtClean="0"/>
          </a:p>
          <a:p>
            <a:pPr>
              <a:buNone/>
            </a:pPr>
            <a:r>
              <a:rPr lang="en-US" dirty="0" smtClean="0"/>
              <a:t>He sleeps by my feet and rustles</a:t>
            </a:r>
            <a:endParaRPr lang="cs-CZ" b="1" dirty="0" smtClean="0"/>
          </a:p>
          <a:p>
            <a:pPr>
              <a:buNone/>
            </a:pPr>
            <a:r>
              <a:rPr lang="en-US" dirty="0" smtClean="0"/>
              <a:t>through my dreams, his diamond</a:t>
            </a:r>
            <a:endParaRPr lang="cs-CZ" b="1" dirty="0" smtClean="0"/>
          </a:p>
          <a:p>
            <a:pPr>
              <a:buNone/>
            </a:pPr>
            <a:r>
              <a:rPr lang="en-US" dirty="0" smtClean="0"/>
              <a:t>back glistening all night.</a:t>
            </a:r>
            <a:endParaRPr lang="cs-CZ" b="1" dirty="0" smtClean="0"/>
          </a:p>
          <a:p>
            <a:pPr>
              <a:buNone/>
            </a:pPr>
            <a:r>
              <a:rPr lang="en-US" dirty="0" smtClean="0"/>
              <a:t> </a:t>
            </a:r>
            <a:endParaRPr lang="cs-CZ" b="1" dirty="0" smtClean="0"/>
          </a:p>
          <a:p>
            <a:pPr>
              <a:buNone/>
            </a:pPr>
            <a:r>
              <a:rPr lang="en-US" dirty="0" smtClean="0"/>
              <a:t>Better than a fat alarm clock</a:t>
            </a:r>
            <a:endParaRPr lang="cs-CZ" b="1" dirty="0" smtClean="0"/>
          </a:p>
          <a:p>
            <a:pPr>
              <a:buNone/>
            </a:pPr>
            <a:r>
              <a:rPr lang="en-US" dirty="0" smtClean="0"/>
              <a:t>is his subtle rattle at seven,</a:t>
            </a:r>
            <a:endParaRPr lang="cs-CZ" b="1" dirty="0" smtClean="0"/>
          </a:p>
          <a:p>
            <a:pPr>
              <a:buNone/>
            </a:pPr>
            <a:r>
              <a:rPr lang="en-US" dirty="0" smtClean="0"/>
              <a:t>his cool glide towards breakfast,</a:t>
            </a:r>
            <a:endParaRPr lang="cs-CZ" b="1" dirty="0" smtClean="0"/>
          </a:p>
          <a:p>
            <a:pPr>
              <a:buNone/>
            </a:pPr>
            <a:r>
              <a:rPr lang="en-US" dirty="0" smtClean="0"/>
              <a:t>his little fangs clinking the tea cup.</a:t>
            </a:r>
            <a:endParaRPr lang="cs-CZ" b="1"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a:xfrm>
            <a:off x="428596" y="1357298"/>
            <a:ext cx="8229600" cy="4709160"/>
          </a:xfrm>
        </p:spPr>
        <p:txBody>
          <a:bodyPr>
            <a:normAutofit/>
          </a:bodyPr>
          <a:lstStyle/>
          <a:p>
            <a:pPr>
              <a:buNone/>
            </a:pPr>
            <a:r>
              <a:rPr lang="en-US" sz="1400" b="1" dirty="0" smtClean="0"/>
              <a:t>‘Lovebirds’</a:t>
            </a:r>
            <a:endParaRPr lang="cs-CZ" sz="1400" b="1" dirty="0" smtClean="0"/>
          </a:p>
          <a:p>
            <a:pPr>
              <a:buNone/>
            </a:pPr>
            <a:endParaRPr lang="cs-CZ" sz="1400" b="1" dirty="0" smtClean="0"/>
          </a:p>
          <a:p>
            <a:pPr>
              <a:buNone/>
            </a:pPr>
            <a:r>
              <a:rPr lang="en-US" sz="1400" dirty="0" smtClean="0"/>
              <a:t>So she moved into the hospital the last nine days</a:t>
            </a:r>
            <a:endParaRPr lang="cs-CZ" sz="1400" b="1" dirty="0" smtClean="0"/>
          </a:p>
          <a:p>
            <a:pPr>
              <a:buNone/>
            </a:pPr>
            <a:r>
              <a:rPr lang="en-US" sz="1400" dirty="0" smtClean="0"/>
              <a:t>to tend him with little strokes and murmurs</a:t>
            </a:r>
            <a:endParaRPr lang="cs-CZ" sz="1400" b="1" dirty="0" smtClean="0"/>
          </a:p>
          <a:p>
            <a:pPr>
              <a:buNone/>
            </a:pPr>
            <a:r>
              <a:rPr lang="en-US" sz="1400" dirty="0" smtClean="0"/>
              <a:t>as he sank into the sheets. Nurse</a:t>
            </a:r>
            <a:endParaRPr lang="cs-CZ" sz="1400" b="1" dirty="0" smtClean="0"/>
          </a:p>
          <a:p>
            <a:pPr>
              <a:buNone/>
            </a:pPr>
            <a:r>
              <a:rPr lang="en-US" sz="1400" dirty="0" smtClean="0"/>
              <a:t>set out a low bed for her, night-times, next to his.</a:t>
            </a:r>
            <a:endParaRPr lang="cs-CZ" sz="1400" b="1" dirty="0" smtClean="0"/>
          </a:p>
          <a:p>
            <a:pPr>
              <a:buNone/>
            </a:pPr>
            <a:r>
              <a:rPr lang="en-US" sz="1400" dirty="0" smtClean="0"/>
              <a:t>He nuzzled up to her as she brushed</a:t>
            </a:r>
            <a:endParaRPr lang="cs-CZ" sz="1400" b="1" dirty="0" smtClean="0"/>
          </a:p>
          <a:p>
            <a:pPr>
              <a:buNone/>
            </a:pPr>
            <a:r>
              <a:rPr lang="en-US" sz="1400" dirty="0" smtClean="0"/>
              <a:t>away the multiplying cells with a sigh,</a:t>
            </a:r>
            <a:endParaRPr lang="cs-CZ" sz="1400" b="1" dirty="0" smtClean="0"/>
          </a:p>
          <a:p>
            <a:pPr>
              <a:buNone/>
            </a:pPr>
            <a:r>
              <a:rPr lang="en-US" sz="1400" dirty="0" smtClean="0"/>
              <a:t>was glad as she ignored the many</a:t>
            </a:r>
            <a:endParaRPr lang="cs-CZ" sz="1400" b="1" dirty="0" smtClean="0"/>
          </a:p>
          <a:p>
            <a:pPr>
              <a:buNone/>
            </a:pPr>
            <a:r>
              <a:rPr lang="en-US" sz="1400" dirty="0" smtClean="0"/>
              <a:t>effluents and the tang of death. The second</a:t>
            </a:r>
            <a:endParaRPr lang="cs-CZ" sz="1400" b="1" dirty="0" smtClean="0"/>
          </a:p>
          <a:p>
            <a:pPr>
              <a:buNone/>
            </a:pPr>
            <a:r>
              <a:rPr lang="en-US" sz="1400" dirty="0" smtClean="0"/>
              <a:t>last morning of his life he opened</a:t>
            </a:r>
            <a:endParaRPr lang="cs-CZ" sz="1400" b="1" dirty="0" smtClean="0"/>
          </a:p>
          <a:p>
            <a:pPr>
              <a:buNone/>
            </a:pPr>
            <a:r>
              <a:rPr lang="en-US" sz="1400" dirty="0" smtClean="0"/>
              <a:t>his eyes, saying, ‘I can’t wake up’</a:t>
            </a:r>
            <a:endParaRPr lang="cs-CZ" sz="1400" b="1" dirty="0" smtClean="0"/>
          </a:p>
          <a:p>
            <a:pPr>
              <a:buNone/>
            </a:pPr>
            <a:r>
              <a:rPr lang="en-US" sz="1400" dirty="0" smtClean="0"/>
              <a:t>but wouldn’t close them for his nap </a:t>
            </a:r>
            <a:endParaRPr lang="cs-CZ" sz="1400" b="1" dirty="0" smtClean="0"/>
          </a:p>
          <a:p>
            <a:pPr>
              <a:buNone/>
            </a:pPr>
            <a:r>
              <a:rPr lang="en-US" sz="1400" dirty="0" smtClean="0"/>
              <a:t>until he was sure she was there.</a:t>
            </a:r>
            <a:endParaRPr lang="cs-CZ" sz="1400" b="1" dirty="0" smtClean="0"/>
          </a:p>
          <a:p>
            <a:pPr>
              <a:buNone/>
            </a:pPr>
            <a:r>
              <a:rPr lang="en-US" sz="1400" dirty="0" smtClean="0"/>
              <a:t>Later he moved quietly to deeper sleep,</a:t>
            </a:r>
            <a:endParaRPr lang="cs-CZ" sz="1400" b="1" dirty="0" smtClean="0"/>
          </a:p>
          <a:p>
            <a:pPr>
              <a:buNone/>
            </a:pPr>
            <a:r>
              <a:rPr lang="en-US" sz="1400" dirty="0" smtClean="0"/>
              <a:t>as Doctor said he would, still listening</a:t>
            </a:r>
            <a:endParaRPr lang="cs-CZ" sz="1400" b="1" dirty="0" smtClean="0"/>
          </a:p>
          <a:p>
            <a:pPr>
              <a:buNone/>
            </a:pPr>
            <a:r>
              <a:rPr lang="en-US" sz="1400" dirty="0" smtClean="0"/>
              <a:t>to her twittering on and on until the last. </a:t>
            </a:r>
            <a:endParaRPr lang="cs-CZ" sz="1400" b="1" dirty="0" smtClean="0"/>
          </a:p>
          <a:p>
            <a:pPr>
              <a:buNone/>
            </a:pPr>
            <a:r>
              <a:rPr lang="en-US" sz="1400" dirty="0" smtClean="0"/>
              <a:t> </a:t>
            </a:r>
            <a:endParaRPr lang="cs-CZ" sz="1400" b="1" dirty="0" smtClean="0"/>
          </a:p>
          <a:p>
            <a:pPr>
              <a:buNone/>
            </a:pPr>
            <a:endParaRPr lang="cs-CZ" sz="1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Study questions</a:t>
            </a:r>
            <a:endParaRPr lang="cs-CZ" dirty="0"/>
          </a:p>
        </p:txBody>
      </p:sp>
      <p:sp>
        <p:nvSpPr>
          <p:cNvPr id="3" name="Zástupný symbol pro obsah 2"/>
          <p:cNvSpPr>
            <a:spLocks noGrp="1"/>
          </p:cNvSpPr>
          <p:nvPr>
            <p:ph idx="1"/>
          </p:nvPr>
        </p:nvSpPr>
        <p:spPr/>
        <p:txBody>
          <a:bodyPr>
            <a:normAutofit fontScale="92500" lnSpcReduction="20000"/>
          </a:bodyPr>
          <a:lstStyle/>
          <a:p>
            <a:pPr>
              <a:buNone/>
            </a:pPr>
            <a:endParaRPr lang="cs-CZ" b="1" dirty="0" smtClean="0"/>
          </a:p>
          <a:p>
            <a:pPr lvl="0"/>
            <a:r>
              <a:rPr lang="en-GB" dirty="0" smtClean="0"/>
              <a:t>Briefly characterize the tone, subjects and imagery of </a:t>
            </a:r>
            <a:r>
              <a:rPr lang="en-GB" dirty="0" err="1" smtClean="0"/>
              <a:t>Shapcott’s</a:t>
            </a:r>
            <a:r>
              <a:rPr lang="en-GB" dirty="0" smtClean="0"/>
              <a:t> poems.</a:t>
            </a:r>
            <a:endParaRPr lang="cs-CZ" b="1" dirty="0" smtClean="0"/>
          </a:p>
          <a:p>
            <a:pPr lvl="0"/>
            <a:r>
              <a:rPr lang="en-GB" dirty="0" err="1" smtClean="0"/>
              <a:t>Shapcott’s</a:t>
            </a:r>
            <a:r>
              <a:rPr lang="en-GB" dirty="0" smtClean="0"/>
              <a:t> poems sometimes take shape as witty conceits. Would this concept work for ‘Hairless’? State your arguments.</a:t>
            </a:r>
            <a:endParaRPr lang="cs-CZ" b="1" dirty="0" smtClean="0"/>
          </a:p>
          <a:p>
            <a:pPr lvl="0"/>
            <a:r>
              <a:rPr lang="en-GB" dirty="0" smtClean="0"/>
              <a:t>Study the corporeal aspects of ‘Rattlesnake’ and describe their effects on the poem as a whole.</a:t>
            </a:r>
            <a:endParaRPr lang="cs-CZ" b="1" dirty="0" smtClean="0"/>
          </a:p>
          <a:p>
            <a:pPr lvl="0"/>
            <a:r>
              <a:rPr lang="en-GB" dirty="0" smtClean="0"/>
              <a:t>Find and discuss instances of structural experimentation in ‘Lovebirds’. </a:t>
            </a:r>
            <a:endParaRPr lang="cs-CZ" b="1" dirty="0" smtClean="0"/>
          </a:p>
          <a:p>
            <a:pPr lvl="0"/>
            <a:r>
              <a:rPr lang="en-GB" dirty="0" smtClean="0"/>
              <a:t>What sort of emotional truth does ‘Lovebirds’ seem to be designed to discover?</a:t>
            </a:r>
            <a:endParaRPr lang="cs-CZ" b="1" dirty="0" smtClean="0"/>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328</TotalTime>
  <Words>818</Words>
  <Application>Microsoft Office PowerPoint</Application>
  <PresentationFormat>Předvádění na obrazovce (4:3)</PresentationFormat>
  <Paragraphs>81</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Vrchol</vt:lpstr>
      <vt:lpstr>5. Jo shapcott (b. 1953)</vt:lpstr>
      <vt:lpstr>General characteristics</vt:lpstr>
      <vt:lpstr>Career</vt:lpstr>
      <vt:lpstr>Shapcott‘s poetry: inspirations</vt:lpstr>
      <vt:lpstr>Collections and praise</vt:lpstr>
      <vt:lpstr>Examples</vt:lpstr>
      <vt:lpstr>Snímek 7</vt:lpstr>
      <vt:lpstr>Snímek 8</vt:lpstr>
      <vt:lpstr>Study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English Literature (7th century – 1066)</dc:title>
  <dc:creator>oem</dc:creator>
  <cp:lastModifiedBy>Standard</cp:lastModifiedBy>
  <cp:revision>40</cp:revision>
  <dcterms:created xsi:type="dcterms:W3CDTF">2012-11-22T20:17:43Z</dcterms:created>
  <dcterms:modified xsi:type="dcterms:W3CDTF">2020-11-12T15:39:38Z</dcterms:modified>
</cp:coreProperties>
</file>