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4" r:id="rId6"/>
    <p:sldId id="268" r:id="rId7"/>
    <p:sldId id="261" r:id="rId8"/>
    <p:sldId id="269" r:id="rId9"/>
    <p:sldId id="267" r:id="rId10"/>
    <p:sldId id="266" r:id="rId11"/>
    <p:sldId id="263"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622EF559-8282-49B0-A81B-457E585A8107}"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622EF559-8282-49B0-A81B-457E585A810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5C8A8F-D3E2-44C2-A6E6-10001C0A144D}" type="datetimeFigureOut">
              <a:rPr lang="cs-CZ" smtClean="0"/>
              <a:pPr/>
              <a:t>12.11.2020</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2EF559-8282-49B0-A81B-457E585A810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6</a:t>
            </a:r>
            <a:r>
              <a:rPr lang="cs-CZ" smtClean="0"/>
              <a:t>. </a:t>
            </a:r>
            <a:r>
              <a:rPr lang="cs-CZ" dirty="0" err="1" smtClean="0"/>
              <a:t>Kathleen</a:t>
            </a:r>
            <a:r>
              <a:rPr lang="cs-CZ" dirty="0" smtClean="0"/>
              <a:t> </a:t>
            </a:r>
            <a:r>
              <a:rPr lang="cs-CZ" dirty="0" err="1" smtClean="0"/>
              <a:t>Jamie</a:t>
            </a:r>
            <a:r>
              <a:rPr lang="cs-CZ" dirty="0" smtClean="0"/>
              <a:t/>
            </a:r>
            <a:br>
              <a:rPr lang="cs-CZ" dirty="0" smtClean="0"/>
            </a:br>
            <a:r>
              <a:rPr lang="cs-CZ" dirty="0" smtClean="0"/>
              <a:t>(</a:t>
            </a:r>
            <a:r>
              <a:rPr lang="cs-CZ" dirty="0" err="1" smtClean="0"/>
              <a:t>b</a:t>
            </a:r>
            <a:r>
              <a:rPr lang="cs-CZ" dirty="0" smtClean="0"/>
              <a:t>. 1962)</a:t>
            </a:r>
            <a:endParaRPr lang="en-GB"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357298"/>
            <a:ext cx="8229600" cy="4709160"/>
          </a:xfrm>
        </p:spPr>
        <p:txBody>
          <a:bodyPr>
            <a:normAutofit/>
          </a:bodyPr>
          <a:lstStyle/>
          <a:p>
            <a:pPr>
              <a:buNone/>
            </a:pPr>
            <a:r>
              <a:rPr lang="en-GB" sz="1400" b="1" dirty="0" smtClean="0"/>
              <a:t>‘The Dipper’</a:t>
            </a:r>
            <a:endParaRPr lang="cs-CZ" sz="1400" b="1" dirty="0" smtClean="0"/>
          </a:p>
          <a:p>
            <a:pPr>
              <a:buNone/>
            </a:pPr>
            <a:endParaRPr lang="cs-CZ" sz="1400" b="1" dirty="0" smtClean="0"/>
          </a:p>
          <a:p>
            <a:pPr>
              <a:buNone/>
            </a:pPr>
            <a:r>
              <a:rPr lang="en-GB" sz="1400" dirty="0" smtClean="0"/>
              <a:t>It was winter, near freezing,    </a:t>
            </a:r>
            <a:endParaRPr lang="cs-CZ" sz="1400" dirty="0" smtClean="0"/>
          </a:p>
          <a:p>
            <a:pPr>
              <a:buNone/>
            </a:pPr>
            <a:r>
              <a:rPr lang="en-GB" sz="1400" dirty="0" smtClean="0"/>
              <a:t>I'd walked through a forest of firs    </a:t>
            </a:r>
            <a:endParaRPr lang="cs-CZ" sz="1400" dirty="0" smtClean="0"/>
          </a:p>
          <a:p>
            <a:pPr>
              <a:buNone/>
            </a:pPr>
            <a:r>
              <a:rPr lang="en-GB" sz="1400" dirty="0" smtClean="0"/>
              <a:t>when I saw issue out of the waterfall    </a:t>
            </a:r>
            <a:endParaRPr lang="cs-CZ" sz="1400" dirty="0" smtClean="0"/>
          </a:p>
          <a:p>
            <a:pPr>
              <a:buNone/>
            </a:pPr>
            <a:r>
              <a:rPr lang="en-GB" sz="1400" dirty="0" smtClean="0"/>
              <a:t>a solitary bird.    </a:t>
            </a:r>
            <a:endParaRPr lang="cs-CZ" sz="1400" dirty="0" smtClean="0"/>
          </a:p>
          <a:p>
            <a:pPr>
              <a:buNone/>
            </a:pPr>
            <a:r>
              <a:rPr lang="en-GB" sz="1400" dirty="0" smtClean="0"/>
              <a:t> </a:t>
            </a:r>
            <a:endParaRPr lang="cs-CZ" sz="1400" dirty="0" smtClean="0"/>
          </a:p>
          <a:p>
            <a:pPr>
              <a:buNone/>
            </a:pPr>
            <a:r>
              <a:rPr lang="en-GB" sz="1400" dirty="0" smtClean="0"/>
              <a:t>It lit on a damp rock,    </a:t>
            </a:r>
            <a:endParaRPr lang="cs-CZ" sz="1400" dirty="0" smtClean="0"/>
          </a:p>
          <a:p>
            <a:pPr>
              <a:buNone/>
            </a:pPr>
            <a:r>
              <a:rPr lang="en-GB" sz="1400" dirty="0" smtClean="0"/>
              <a:t>and, as water swept stupidly on,    </a:t>
            </a:r>
            <a:endParaRPr lang="cs-CZ" sz="1400" dirty="0" smtClean="0"/>
          </a:p>
          <a:p>
            <a:pPr>
              <a:buNone/>
            </a:pPr>
            <a:r>
              <a:rPr lang="en-GB" sz="1400" dirty="0" smtClean="0"/>
              <a:t>wrung from its own throat    </a:t>
            </a:r>
            <a:endParaRPr lang="cs-CZ" sz="1400" dirty="0" smtClean="0"/>
          </a:p>
          <a:p>
            <a:pPr>
              <a:buNone/>
            </a:pPr>
            <a:r>
              <a:rPr lang="en-GB" sz="1400" dirty="0" smtClean="0"/>
              <a:t>supple, </a:t>
            </a:r>
            <a:r>
              <a:rPr lang="en-GB" sz="1400" dirty="0" err="1" smtClean="0"/>
              <a:t>undammable</a:t>
            </a:r>
            <a:r>
              <a:rPr lang="en-GB" sz="1400" dirty="0" smtClean="0"/>
              <a:t> song.    </a:t>
            </a:r>
            <a:endParaRPr lang="cs-CZ" sz="1400" dirty="0" smtClean="0"/>
          </a:p>
          <a:p>
            <a:pPr>
              <a:buNone/>
            </a:pPr>
            <a:r>
              <a:rPr lang="en-GB" sz="1400" dirty="0" smtClean="0"/>
              <a:t> </a:t>
            </a:r>
            <a:endParaRPr lang="cs-CZ" sz="1400" dirty="0" smtClean="0"/>
          </a:p>
          <a:p>
            <a:pPr>
              <a:buNone/>
            </a:pPr>
            <a:r>
              <a:rPr lang="en-GB" sz="1400" dirty="0" smtClean="0"/>
              <a:t>It isn't mine to give.    </a:t>
            </a:r>
            <a:endParaRPr lang="cs-CZ" sz="1400" dirty="0" smtClean="0"/>
          </a:p>
          <a:p>
            <a:pPr>
              <a:buNone/>
            </a:pPr>
            <a:r>
              <a:rPr lang="en-GB" sz="1400" dirty="0" smtClean="0"/>
              <a:t>I can't coax this bird to my hand    </a:t>
            </a:r>
            <a:endParaRPr lang="cs-CZ" sz="1400" dirty="0" smtClean="0"/>
          </a:p>
          <a:p>
            <a:pPr>
              <a:buNone/>
            </a:pPr>
            <a:r>
              <a:rPr lang="en-GB" sz="1400" dirty="0" smtClean="0"/>
              <a:t>that knows the depth of the river    </a:t>
            </a:r>
            <a:endParaRPr lang="cs-CZ" sz="1400" dirty="0" smtClean="0"/>
          </a:p>
          <a:p>
            <a:pPr>
              <a:buNone/>
            </a:pPr>
            <a:r>
              <a:rPr lang="en-GB" sz="1400" dirty="0" smtClean="0"/>
              <a:t>yet sings of it on land.</a:t>
            </a:r>
            <a:endParaRPr lang="cs-CZ" sz="1400" dirty="0" smtClean="0"/>
          </a:p>
          <a:p>
            <a:pPr>
              <a:buNone/>
            </a:pPr>
            <a:r>
              <a:rPr lang="en-GB" sz="1400" b="1" dirty="0" smtClean="0"/>
              <a:t> </a:t>
            </a:r>
            <a:endParaRPr lang="cs-CZ" sz="1400" b="1" dirty="0" smtClean="0"/>
          </a:p>
          <a:p>
            <a:pPr>
              <a:buNone/>
            </a:pPr>
            <a:r>
              <a:rPr lang="en-US" sz="1400" dirty="0" smtClean="0"/>
              <a:t> </a:t>
            </a:r>
            <a:endParaRPr lang="cs-CZ" sz="1400" b="1" dirty="0" smtClean="0"/>
          </a:p>
          <a:p>
            <a:pPr>
              <a:buNone/>
            </a:pPr>
            <a:endParaRPr lang="cs-CZ" sz="1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Study questions</a:t>
            </a:r>
            <a:endParaRPr lang="cs-CZ" dirty="0"/>
          </a:p>
        </p:txBody>
      </p:sp>
      <p:sp>
        <p:nvSpPr>
          <p:cNvPr id="3" name="Zástupný symbol pro obsah 2"/>
          <p:cNvSpPr>
            <a:spLocks noGrp="1"/>
          </p:cNvSpPr>
          <p:nvPr>
            <p:ph idx="1"/>
          </p:nvPr>
        </p:nvSpPr>
        <p:spPr/>
        <p:txBody>
          <a:bodyPr>
            <a:normAutofit fontScale="92500" lnSpcReduction="20000"/>
          </a:bodyPr>
          <a:lstStyle/>
          <a:p>
            <a:pPr>
              <a:buNone/>
            </a:pPr>
            <a:endParaRPr lang="cs-CZ" b="1" dirty="0" smtClean="0"/>
          </a:p>
          <a:p>
            <a:pPr lvl="0"/>
            <a:r>
              <a:rPr lang="en-GB" dirty="0" smtClean="0"/>
              <a:t>Describe the ways in which Jamie creates the sense of natural harmony in her texts. </a:t>
            </a:r>
            <a:endParaRPr lang="cs-CZ" dirty="0" smtClean="0"/>
          </a:p>
          <a:p>
            <a:pPr lvl="0"/>
            <a:r>
              <a:rPr lang="en-GB" dirty="0" smtClean="0"/>
              <a:t>How does she achieve the effect of familiarity and intimacy with her subjects in terms of form?</a:t>
            </a:r>
            <a:endParaRPr lang="cs-CZ" dirty="0" smtClean="0"/>
          </a:p>
          <a:p>
            <a:pPr lvl="0"/>
            <a:r>
              <a:rPr lang="en-GB" dirty="0" smtClean="0"/>
              <a:t>Find and analyse parallels between motherhood and moonlight in ‘Moon’.   </a:t>
            </a:r>
            <a:endParaRPr lang="cs-CZ" dirty="0" smtClean="0"/>
          </a:p>
          <a:p>
            <a:pPr lvl="0"/>
            <a:r>
              <a:rPr lang="en-GB" dirty="0" smtClean="0"/>
              <a:t>Try to interpret ‘The Study’ within the framework of a dialogue between the speaker and the moon. </a:t>
            </a:r>
            <a:endParaRPr lang="cs-CZ" dirty="0" smtClean="0"/>
          </a:p>
          <a:p>
            <a:pPr lvl="0"/>
            <a:r>
              <a:rPr lang="en-GB" dirty="0" smtClean="0"/>
              <a:t>Find examples of the interplay of senses in ‘The Dipper’ and relate them to the overall atmosphere of the poem.</a:t>
            </a:r>
            <a:endParaRPr lang="cs-CZ" smtClean="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General</a:t>
            </a:r>
            <a:r>
              <a:rPr lang="cs-CZ" dirty="0" smtClean="0"/>
              <a:t> </a:t>
            </a:r>
            <a:r>
              <a:rPr lang="cs-CZ" dirty="0" err="1" smtClean="0"/>
              <a:t>characteristics</a:t>
            </a:r>
            <a:r>
              <a:rPr lang="cs-CZ" dirty="0" smtClean="0"/>
              <a:t> </a:t>
            </a:r>
            <a:r>
              <a:rPr lang="cs-CZ" dirty="0" err="1" smtClean="0"/>
              <a:t>of</a:t>
            </a:r>
            <a:r>
              <a:rPr lang="cs-CZ" dirty="0" smtClean="0"/>
              <a:t> </a:t>
            </a:r>
            <a:r>
              <a:rPr lang="cs-CZ" dirty="0" err="1" smtClean="0"/>
              <a:t>Jamie</a:t>
            </a:r>
            <a:r>
              <a:rPr lang="cs-CZ" dirty="0" smtClean="0"/>
              <a:t>‘s </a:t>
            </a:r>
            <a:r>
              <a:rPr lang="cs-CZ" dirty="0" err="1" smtClean="0"/>
              <a:t>poetry</a:t>
            </a:r>
            <a:endParaRPr lang="cs-CZ" dirty="0"/>
          </a:p>
        </p:txBody>
      </p:sp>
      <p:sp>
        <p:nvSpPr>
          <p:cNvPr id="3" name="Zástupný symbol pro obsah 2"/>
          <p:cNvSpPr>
            <a:spLocks noGrp="1"/>
          </p:cNvSpPr>
          <p:nvPr>
            <p:ph idx="1"/>
          </p:nvPr>
        </p:nvSpPr>
        <p:spPr/>
        <p:txBody>
          <a:bodyPr>
            <a:normAutofit/>
          </a:bodyPr>
          <a:lstStyle/>
          <a:p>
            <a:r>
              <a:rPr lang="en-US" dirty="0" smtClean="0"/>
              <a:t>Her poetry is strongly influenced by the natural and linguistic environment in which she lives</a:t>
            </a:r>
            <a:endParaRPr lang="cs-CZ" dirty="0" smtClean="0"/>
          </a:p>
          <a:p>
            <a:r>
              <a:rPr lang="cs-CZ" dirty="0" smtClean="0"/>
              <a:t>H</a:t>
            </a:r>
            <a:r>
              <a:rPr lang="en-US" dirty="0" err="1" smtClean="0"/>
              <a:t>ence</a:t>
            </a:r>
            <a:r>
              <a:rPr lang="en-US" dirty="0" smtClean="0"/>
              <a:t> her use of Scots not only for critique but mainly to create harmonies between tone, idiom, sound and natural image </a:t>
            </a:r>
            <a:endParaRPr lang="cs-CZ" dirty="0" smtClean="0"/>
          </a:p>
          <a:p>
            <a:r>
              <a:rPr lang="cs-CZ" dirty="0" err="1" smtClean="0"/>
              <a:t>Readers</a:t>
            </a:r>
            <a:r>
              <a:rPr lang="cs-CZ" dirty="0" smtClean="0"/>
              <a:t> </a:t>
            </a:r>
            <a:r>
              <a:rPr lang="cs-CZ" dirty="0" err="1" smtClean="0"/>
              <a:t>typically</a:t>
            </a:r>
            <a:r>
              <a:rPr lang="en-US" dirty="0" smtClean="0"/>
              <a:t> take delight in the harmonious rhythms and smoothly flowing images of her poems</a:t>
            </a:r>
            <a:endParaRPr lang="cs-CZ" b="1" dirty="0" smtClean="0"/>
          </a:p>
          <a:p>
            <a:pPr>
              <a:buNone/>
            </a:pPr>
            <a:r>
              <a:rPr lang="en-US" dirty="0" smtClean="0"/>
              <a:t>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Life</a:t>
            </a:r>
            <a:r>
              <a:rPr lang="cs-CZ" dirty="0" smtClean="0"/>
              <a:t> </a:t>
            </a:r>
            <a:r>
              <a:rPr lang="cs-CZ" dirty="0" err="1" smtClean="0"/>
              <a:t>and</a:t>
            </a:r>
            <a:r>
              <a:rPr lang="cs-CZ" dirty="0" smtClean="0"/>
              <a:t> </a:t>
            </a:r>
            <a:r>
              <a:rPr lang="cs-CZ" dirty="0" err="1" smtClean="0"/>
              <a:t>writing</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Born in the west of Scotland, Kathleen Jamie studied philosophy at Edinburgh University </a:t>
            </a:r>
            <a:endParaRPr lang="cs-CZ" dirty="0" smtClean="0"/>
          </a:p>
          <a:p>
            <a:r>
              <a:rPr lang="en-GB" dirty="0" smtClean="0"/>
              <a:t>At 19 she won the prestigious Eric Gregory Award, which enabled her to explore the Himalayas, and at 20 she published her first poetry collection, </a:t>
            </a:r>
            <a:r>
              <a:rPr lang="en-GB" i="1" dirty="0" smtClean="0"/>
              <a:t>Black Spiders </a:t>
            </a:r>
            <a:r>
              <a:rPr lang="en-GB" dirty="0" smtClean="0"/>
              <a:t>(1982)</a:t>
            </a:r>
            <a:endParaRPr lang="cs-CZ" dirty="0" smtClean="0"/>
          </a:p>
          <a:p>
            <a:r>
              <a:rPr lang="en-GB" dirty="0" smtClean="0"/>
              <a:t>Jamie resists being identified solely as a Scottish poet, a woman writer, or a nature poet </a:t>
            </a:r>
            <a:endParaRPr lang="cs-CZ" dirty="0" smtClean="0"/>
          </a:p>
          <a:p>
            <a:r>
              <a:rPr lang="en-GB" dirty="0" smtClean="0"/>
              <a:t>Instead, she aims for her poetry to “provide a sort of connective tissue” </a:t>
            </a:r>
            <a:endParaRPr lang="cs-CZ" dirty="0" smtClean="0"/>
          </a:p>
          <a:p>
            <a:r>
              <a:rPr lang="en-GB" dirty="0" smtClean="0"/>
              <a:t>Jamie writes musical poems that attend to the intersection of landscape, history, gender, and language</a:t>
            </a:r>
            <a:r>
              <a:rPr lang="cs-CZ" dirty="0" smtClean="0"/>
              <a:t> </a:t>
            </a:r>
          </a:p>
          <a:p>
            <a:r>
              <a:rPr lang="cs-CZ" dirty="0" err="1" smtClean="0"/>
              <a:t>She</a:t>
            </a:r>
            <a:r>
              <a:rPr lang="cs-CZ" dirty="0" smtClean="0"/>
              <a:t> </a:t>
            </a:r>
            <a:r>
              <a:rPr lang="en-GB" dirty="0" smtClean="0"/>
              <a:t>often engages Scots speech in her poetry, enjoying the “feel of it and the texture of it in the mouth” </a:t>
            </a:r>
            <a:br>
              <a:rPr lang="en-GB" dirty="0" smtClean="0"/>
            </a:b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effectLst/>
              </a:rPr>
              <a:t>Some</a:t>
            </a:r>
            <a:r>
              <a:rPr lang="cs-CZ" dirty="0" smtClean="0">
                <a:effectLst/>
              </a:rPr>
              <a:t> </a:t>
            </a:r>
            <a:r>
              <a:rPr lang="cs-CZ" dirty="0" err="1" smtClean="0">
                <a:effectLst/>
              </a:rPr>
              <a:t>collections</a:t>
            </a:r>
            <a:r>
              <a:rPr lang="cs-CZ" dirty="0" smtClean="0">
                <a:effectLst/>
              </a:rPr>
              <a:t> </a:t>
            </a:r>
            <a:r>
              <a:rPr lang="cs-CZ" dirty="0" err="1" smtClean="0">
                <a:effectLst/>
              </a:rPr>
              <a:t>and</a:t>
            </a:r>
            <a:r>
              <a:rPr lang="cs-CZ" dirty="0" smtClean="0">
                <a:effectLst/>
              </a:rPr>
              <a:t> </a:t>
            </a:r>
            <a:r>
              <a:rPr lang="cs-CZ" dirty="0" err="1" smtClean="0">
                <a:effectLst/>
              </a:rPr>
              <a:t>awards</a:t>
            </a:r>
            <a:endParaRPr lang="cs-CZ" dirty="0">
              <a:effectLst/>
            </a:endParaRPr>
          </a:p>
        </p:txBody>
      </p:sp>
      <p:sp>
        <p:nvSpPr>
          <p:cNvPr id="3" name="Zástupný symbol pro obsah 2"/>
          <p:cNvSpPr>
            <a:spLocks noGrp="1"/>
          </p:cNvSpPr>
          <p:nvPr>
            <p:ph idx="1"/>
          </p:nvPr>
        </p:nvSpPr>
        <p:spPr/>
        <p:txBody>
          <a:bodyPr>
            <a:normAutofit fontScale="92500" lnSpcReduction="20000"/>
          </a:bodyPr>
          <a:lstStyle/>
          <a:p>
            <a:r>
              <a:rPr lang="en-GB" dirty="0" smtClean="0"/>
              <a:t>She is the author of numerous collections of poetry, including </a:t>
            </a:r>
            <a:r>
              <a:rPr lang="en-GB" i="1" dirty="0" smtClean="0"/>
              <a:t>The Bonniest Company</a:t>
            </a:r>
            <a:r>
              <a:rPr lang="cs-CZ" i="1" dirty="0" smtClean="0"/>
              <a:t> </a:t>
            </a:r>
            <a:r>
              <a:rPr lang="en-GB" dirty="0" smtClean="0"/>
              <a:t>(2015), </a:t>
            </a:r>
            <a:r>
              <a:rPr lang="en-GB" i="1" dirty="0" err="1" smtClean="0"/>
              <a:t>Waterlight</a:t>
            </a:r>
            <a:r>
              <a:rPr lang="cs-CZ" dirty="0" smtClean="0"/>
              <a:t> </a:t>
            </a:r>
            <a:r>
              <a:rPr lang="en-GB" dirty="0" smtClean="0"/>
              <a:t>(2007), and </a:t>
            </a:r>
            <a:r>
              <a:rPr lang="en-GB" i="1" dirty="0" smtClean="0"/>
              <a:t>The Tree House </a:t>
            </a:r>
            <a:r>
              <a:rPr lang="en-GB" dirty="0" smtClean="0"/>
              <a:t>(2004), which won the Forward Prize for best poetry collection of the year, and a Scottish Arts Council Book of the Year Award</a:t>
            </a:r>
            <a:endParaRPr lang="cs-CZ" dirty="0" smtClean="0"/>
          </a:p>
          <a:p>
            <a:r>
              <a:rPr lang="en-GB" dirty="0" smtClean="0"/>
              <a:t>Travel and observation inform Jamie’s poetry, and she has written several creative nonfiction books, including </a:t>
            </a:r>
            <a:r>
              <a:rPr lang="en-GB" i="1" dirty="0" smtClean="0"/>
              <a:t>The Golden Peak: Travels in North Pakistan</a:t>
            </a:r>
            <a:r>
              <a:rPr lang="en-GB" dirty="0" smtClean="0"/>
              <a:t> (1992)</a:t>
            </a:r>
            <a:endParaRPr lang="cs-CZ" dirty="0" smtClean="0"/>
          </a:p>
          <a:p>
            <a:r>
              <a:rPr lang="en-GB" dirty="0" smtClean="0"/>
              <a:t>She collaborated on </a:t>
            </a:r>
            <a:r>
              <a:rPr lang="en-GB" i="1" dirty="0" smtClean="0"/>
              <a:t>The Autonomous Region: Poems and Photographs from Tibet </a:t>
            </a:r>
            <a:r>
              <a:rPr lang="en-GB" dirty="0" smtClean="0"/>
              <a:t>(1993) with photographer Sean </a:t>
            </a:r>
            <a:r>
              <a:rPr lang="en-GB" dirty="0" err="1" smtClean="0"/>
              <a:t>Mayne</a:t>
            </a:r>
            <a:r>
              <a:rPr lang="en-GB" dirty="0" smtClean="0"/>
              <a:t> Smith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In her </a:t>
            </a:r>
            <a:r>
              <a:rPr lang="cs-CZ" dirty="0" err="1" smtClean="0"/>
              <a:t>own</a:t>
            </a:r>
            <a:r>
              <a:rPr lang="cs-CZ" dirty="0" smtClean="0"/>
              <a:t> </a:t>
            </a:r>
            <a:r>
              <a:rPr lang="cs-CZ" dirty="0" err="1" smtClean="0"/>
              <a:t>words</a:t>
            </a:r>
            <a:endParaRPr lang="en-GB" dirty="0"/>
          </a:p>
        </p:txBody>
      </p:sp>
      <p:sp>
        <p:nvSpPr>
          <p:cNvPr id="3" name="Zástupný symbol pro obsah 2"/>
          <p:cNvSpPr>
            <a:spLocks noGrp="1"/>
          </p:cNvSpPr>
          <p:nvPr>
            <p:ph idx="1"/>
          </p:nvPr>
        </p:nvSpPr>
        <p:spPr/>
        <p:txBody>
          <a:bodyPr>
            <a:normAutofit fontScale="70000" lnSpcReduction="20000"/>
          </a:bodyPr>
          <a:lstStyle/>
          <a:p>
            <a:r>
              <a:rPr lang="en-GB" dirty="0" smtClean="0"/>
              <a:t>I am a poet and a writer of non-fiction. I began writing poetry in my teens and published a first booklet at </a:t>
            </a:r>
            <a:r>
              <a:rPr lang="cs-CZ" dirty="0" err="1" smtClean="0"/>
              <a:t>the</a:t>
            </a:r>
            <a:r>
              <a:rPr lang="cs-CZ" dirty="0" smtClean="0"/>
              <a:t> </a:t>
            </a:r>
            <a:r>
              <a:rPr lang="en-GB" dirty="0" smtClean="0"/>
              <a:t>age </a:t>
            </a:r>
            <a:r>
              <a:rPr lang="cs-CZ" dirty="0" err="1" smtClean="0"/>
              <a:t>of</a:t>
            </a:r>
            <a:r>
              <a:rPr lang="cs-CZ" dirty="0" smtClean="0"/>
              <a:t> </a:t>
            </a:r>
            <a:r>
              <a:rPr lang="en-GB" dirty="0" smtClean="0"/>
              <a:t>20. Since then, writing has remained the touchstone of my life. It’s where I do my best thinking, and where I rub up against the world.</a:t>
            </a:r>
            <a:endParaRPr lang="cs-CZ" dirty="0" smtClean="0"/>
          </a:p>
          <a:p>
            <a:r>
              <a:rPr lang="en-GB" dirty="0" smtClean="0"/>
              <a:t>I was raised in Currie, Midlothian, the child of an ordinary, non-literary Scottish background. Writing poetry was an odd thing to do. I don’t know why it began, but it was secretive and liberating and real.</a:t>
            </a:r>
            <a:endParaRPr lang="cs-CZ" dirty="0" smtClean="0"/>
          </a:p>
          <a:p>
            <a:r>
              <a:rPr lang="en-GB" dirty="0" smtClean="0"/>
              <a:t>In my younger days travel informed my work. Visits to the mountains of the Eastern Karakoram (Northern Pakistan) produced my travel book</a:t>
            </a:r>
            <a:r>
              <a:rPr lang="en-GB" i="1" dirty="0" smtClean="0"/>
              <a:t> Among Muslims</a:t>
            </a:r>
            <a:r>
              <a:rPr lang="cs-CZ" i="1" dirty="0" smtClean="0"/>
              <a:t>.</a:t>
            </a:r>
            <a:endParaRPr lang="cs-CZ" dirty="0" smtClean="0"/>
          </a:p>
          <a:p>
            <a:r>
              <a:rPr lang="en-GB" dirty="0" smtClean="0"/>
              <a:t>I have what Robert Louis Stevenson called ‘a strong Scots accent of the mind’ and my constellation of interests seem to include the natural world, archaeology, medical humanities, and art. To produce work I’ve walked and sailed many miles, and benefitted from the company and expertise of visual artists, pathologists, curators, ornithologists, and from encounters with other species too, especially birds and whales.</a:t>
            </a:r>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92500"/>
          </a:bodyPr>
          <a:lstStyle/>
          <a:p>
            <a:r>
              <a:rPr lang="en-GB" dirty="0" smtClean="0"/>
              <a:t>Reviews and occasional writings appear in such journals as The Guardian, the London Review of Books and Orion (USA). I love the intimacy of radio, and have written for BBC Radio 3 and 4. My poems have appeared on the Underground systems of London, New York and Shanghai</a:t>
            </a:r>
            <a:endParaRPr lang="cs-CZ" dirty="0" smtClean="0"/>
          </a:p>
          <a:p>
            <a:r>
              <a:rPr lang="en-GB" dirty="0" smtClean="0"/>
              <a:t>This all sounds very grand, but the muse comes and she goes. There are times of intense writing, and times of silence. I’ve been publishing now for above 30 years, and still feel that it’s all provisional. I never can tell what will happen next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idx="1"/>
          </p:nvPr>
        </p:nvSpPr>
        <p:spPr/>
        <p:txBody>
          <a:bodyPr>
            <a:normAutofit fontScale="40000" lnSpcReduction="20000"/>
          </a:bodyPr>
          <a:lstStyle/>
          <a:p>
            <a:pPr>
              <a:buNone/>
            </a:pPr>
            <a:r>
              <a:rPr lang="en-GB" b="1" dirty="0" smtClean="0"/>
              <a:t>‘Moon’</a:t>
            </a:r>
            <a:endParaRPr lang="cs-CZ" b="1" dirty="0" smtClean="0"/>
          </a:p>
          <a:p>
            <a:pPr>
              <a:buNone/>
            </a:pPr>
            <a:endParaRPr lang="cs-CZ" b="1" dirty="0" smtClean="0"/>
          </a:p>
          <a:p>
            <a:pPr>
              <a:buNone/>
            </a:pPr>
            <a:r>
              <a:rPr lang="en-GB" dirty="0" smtClean="0"/>
              <a:t>Last night, when the moon </a:t>
            </a:r>
            <a:endParaRPr lang="cs-CZ" dirty="0" smtClean="0"/>
          </a:p>
          <a:p>
            <a:pPr>
              <a:buNone/>
            </a:pPr>
            <a:r>
              <a:rPr lang="en-GB" dirty="0" smtClean="0"/>
              <a:t>slipped into my attic room</a:t>
            </a:r>
            <a:endParaRPr lang="cs-CZ" dirty="0" smtClean="0"/>
          </a:p>
          <a:p>
            <a:pPr>
              <a:buNone/>
            </a:pPr>
            <a:r>
              <a:rPr lang="en-GB" dirty="0" smtClean="0"/>
              <a:t>as an oblong of light, </a:t>
            </a:r>
            <a:endParaRPr lang="cs-CZ" dirty="0" smtClean="0"/>
          </a:p>
          <a:p>
            <a:pPr>
              <a:buNone/>
            </a:pPr>
            <a:r>
              <a:rPr lang="en-GB" dirty="0" smtClean="0"/>
              <a:t>I sensed she’d come to commiserate.</a:t>
            </a:r>
            <a:endParaRPr lang="cs-CZ" dirty="0" smtClean="0"/>
          </a:p>
          <a:p>
            <a:pPr>
              <a:buNone/>
            </a:pPr>
            <a:r>
              <a:rPr lang="en-GB" dirty="0" smtClean="0"/>
              <a:t> </a:t>
            </a:r>
            <a:endParaRPr lang="cs-CZ" dirty="0" smtClean="0"/>
          </a:p>
          <a:p>
            <a:pPr>
              <a:buNone/>
            </a:pPr>
            <a:r>
              <a:rPr lang="en-GB" dirty="0" smtClean="0"/>
              <a:t>It was August. She </a:t>
            </a:r>
            <a:r>
              <a:rPr lang="en-GB" dirty="0" err="1" smtClean="0"/>
              <a:t>trave</a:t>
            </a:r>
            <a:r>
              <a:rPr lang="cs-CZ" dirty="0" smtClean="0"/>
              <a:t>l</a:t>
            </a:r>
            <a:r>
              <a:rPr lang="en-GB" dirty="0" smtClean="0"/>
              <a:t>led</a:t>
            </a:r>
            <a:endParaRPr lang="cs-CZ" dirty="0" smtClean="0"/>
          </a:p>
          <a:p>
            <a:pPr>
              <a:buNone/>
            </a:pPr>
            <a:r>
              <a:rPr lang="en-GB" dirty="0" smtClean="0"/>
              <a:t>with a small valise </a:t>
            </a:r>
            <a:endParaRPr lang="cs-CZ" dirty="0" smtClean="0"/>
          </a:p>
          <a:p>
            <a:pPr>
              <a:buNone/>
            </a:pPr>
            <a:r>
              <a:rPr lang="en-GB" dirty="0" smtClean="0"/>
              <a:t>of darkness, and the first few stars </a:t>
            </a:r>
            <a:endParaRPr lang="cs-CZ" dirty="0" smtClean="0"/>
          </a:p>
          <a:p>
            <a:pPr>
              <a:buNone/>
            </a:pPr>
            <a:r>
              <a:rPr lang="en-GB" dirty="0" smtClean="0"/>
              <a:t>returning to the northern sky,</a:t>
            </a:r>
            <a:endParaRPr lang="cs-CZ" dirty="0" smtClean="0"/>
          </a:p>
          <a:p>
            <a:pPr>
              <a:buNone/>
            </a:pPr>
            <a:r>
              <a:rPr lang="en-GB" dirty="0" smtClean="0"/>
              <a:t> </a:t>
            </a:r>
            <a:endParaRPr lang="cs-CZ" dirty="0" smtClean="0"/>
          </a:p>
          <a:p>
            <a:pPr>
              <a:buNone/>
            </a:pPr>
            <a:r>
              <a:rPr lang="en-GB" dirty="0" smtClean="0"/>
              <a:t>and my room, it seemed, </a:t>
            </a:r>
            <a:endParaRPr lang="cs-CZ" dirty="0" smtClean="0"/>
          </a:p>
          <a:p>
            <a:pPr>
              <a:buNone/>
            </a:pPr>
            <a:r>
              <a:rPr lang="en-GB" dirty="0" smtClean="0"/>
              <a:t>had missed her. She pretended </a:t>
            </a:r>
            <a:endParaRPr lang="cs-CZ" dirty="0" smtClean="0"/>
          </a:p>
          <a:p>
            <a:pPr>
              <a:buNone/>
            </a:pPr>
            <a:r>
              <a:rPr lang="en-GB" dirty="0" smtClean="0"/>
              <a:t>an interest in the bookcase</a:t>
            </a:r>
            <a:endParaRPr lang="cs-CZ" dirty="0" smtClean="0"/>
          </a:p>
          <a:p>
            <a:pPr>
              <a:buNone/>
            </a:pPr>
            <a:r>
              <a:rPr lang="en-GB" dirty="0" smtClean="0"/>
              <a:t>while other objects </a:t>
            </a:r>
            <a:endParaRPr lang="cs-CZ" dirty="0" smtClean="0"/>
          </a:p>
          <a:p>
            <a:pPr>
              <a:buNone/>
            </a:pPr>
            <a:r>
              <a:rPr lang="en-GB" dirty="0" smtClean="0"/>
              <a:t> </a:t>
            </a:r>
            <a:endParaRPr lang="cs-CZ" dirty="0" smtClean="0"/>
          </a:p>
          <a:p>
            <a:pPr>
              <a:buNone/>
            </a:pPr>
            <a:r>
              <a:rPr lang="en-GB" dirty="0" smtClean="0"/>
              <a:t>stirred, as in a rock pool, </a:t>
            </a:r>
            <a:endParaRPr lang="cs-CZ" dirty="0" smtClean="0"/>
          </a:p>
          <a:p>
            <a:pPr>
              <a:buNone/>
            </a:pPr>
            <a:r>
              <a:rPr lang="en-GB" dirty="0" smtClean="0"/>
              <a:t>with unexpected life: </a:t>
            </a:r>
            <a:endParaRPr lang="cs-CZ" dirty="0" smtClean="0"/>
          </a:p>
          <a:p>
            <a:pPr>
              <a:buNone/>
            </a:pPr>
            <a:r>
              <a:rPr lang="en-GB" dirty="0" smtClean="0"/>
              <a:t>strings of beads in their green bowl gleamed,</a:t>
            </a:r>
            <a:endParaRPr lang="cs-CZ" dirty="0" smtClean="0"/>
          </a:p>
          <a:p>
            <a:pPr>
              <a:buNone/>
            </a:pPr>
            <a:r>
              <a:rPr lang="en-GB" dirty="0" smtClean="0"/>
              <a:t>the paper-crowded desk; </a:t>
            </a:r>
            <a:endParaRPr lang="cs-CZ" dirty="0" smtClean="0"/>
          </a:p>
          <a:p>
            <a:pPr>
              <a:buNone/>
            </a:pPr>
            <a:r>
              <a:rPr lang="en-GB" dirty="0" smtClean="0"/>
              <a:t> </a:t>
            </a:r>
            <a:endParaRPr lang="cs-CZ" dirty="0" smtClean="0"/>
          </a:p>
          <a:p>
            <a:pPr>
              <a:buNone/>
            </a:pPr>
            <a:r>
              <a:rPr lang="en-GB" dirty="0" smtClean="0"/>
              <a:t>the books, too, appeared inclined </a:t>
            </a:r>
            <a:endParaRPr lang="cs-CZ" dirty="0" smtClean="0"/>
          </a:p>
          <a:p>
            <a:pPr>
              <a:buNone/>
            </a:pPr>
            <a:r>
              <a:rPr lang="en-GB" dirty="0" smtClean="0"/>
              <a:t>to open and confess. </a:t>
            </a:r>
            <a:endParaRPr lang="cs-CZ" dirty="0" smtClean="0"/>
          </a:p>
          <a:p>
            <a:pPr>
              <a:buNone/>
            </a:pPr>
            <a:r>
              <a:rPr lang="en-GB" dirty="0" smtClean="0"/>
              <a:t>Being sure the moon </a:t>
            </a:r>
            <a:endParaRPr lang="cs-CZ" dirty="0" smtClean="0"/>
          </a:p>
          <a:p>
            <a:pPr>
              <a:buNone/>
            </a:pPr>
            <a:r>
              <a:rPr lang="en-GB" dirty="0" err="1" smtClean="0"/>
              <a:t>harbored</a:t>
            </a:r>
            <a:r>
              <a:rPr lang="en-GB" dirty="0" smtClean="0"/>
              <a:t> some intention,</a:t>
            </a:r>
            <a:endParaRPr lang="cs-CZ" dirty="0" smtClean="0"/>
          </a:p>
          <a:p>
            <a:pPr>
              <a:buNone/>
            </a:pPr>
            <a:r>
              <a:rPr lang="en-GB" dirty="0" smtClean="0"/>
              <a:t> </a:t>
            </a:r>
            <a:endParaRPr lang="cs-CZ" dirty="0" smtClean="0"/>
          </a:p>
          <a:p>
            <a:pPr marL="137160" indent="0">
              <a:buNone/>
            </a:pPr>
            <a:endParaRPr lang="en-US"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70000" lnSpcReduction="20000"/>
          </a:bodyPr>
          <a:lstStyle/>
          <a:p>
            <a:pPr>
              <a:buNone/>
            </a:pPr>
            <a:r>
              <a:rPr lang="en-GB" dirty="0" smtClean="0"/>
              <a:t>I waited; watched for an age </a:t>
            </a:r>
            <a:endParaRPr lang="cs-CZ" dirty="0" smtClean="0"/>
          </a:p>
          <a:p>
            <a:pPr>
              <a:buNone/>
            </a:pPr>
            <a:r>
              <a:rPr lang="en-GB" dirty="0" smtClean="0"/>
              <a:t>her cool gaze shift</a:t>
            </a:r>
            <a:endParaRPr lang="cs-CZ" dirty="0" smtClean="0"/>
          </a:p>
          <a:p>
            <a:pPr>
              <a:buNone/>
            </a:pPr>
            <a:r>
              <a:rPr lang="en-GB" dirty="0" smtClean="0"/>
              <a:t>first toward a flower sketch </a:t>
            </a:r>
            <a:endParaRPr lang="cs-CZ" dirty="0" smtClean="0"/>
          </a:p>
          <a:p>
            <a:pPr>
              <a:buNone/>
            </a:pPr>
            <a:r>
              <a:rPr lang="en-GB" dirty="0" smtClean="0"/>
              <a:t>pinned on the far wall</a:t>
            </a:r>
            <a:endParaRPr lang="cs-CZ" dirty="0" smtClean="0"/>
          </a:p>
          <a:p>
            <a:pPr>
              <a:buNone/>
            </a:pPr>
            <a:r>
              <a:rPr lang="en-GB" dirty="0" smtClean="0"/>
              <a:t> </a:t>
            </a:r>
            <a:endParaRPr lang="cs-CZ" dirty="0" smtClean="0"/>
          </a:p>
          <a:p>
            <a:pPr>
              <a:buNone/>
            </a:pPr>
            <a:r>
              <a:rPr lang="en-GB" dirty="0" smtClean="0"/>
              <a:t>then glide down to recline </a:t>
            </a:r>
            <a:endParaRPr lang="cs-CZ" dirty="0" smtClean="0"/>
          </a:p>
          <a:p>
            <a:pPr>
              <a:buNone/>
            </a:pPr>
            <a:r>
              <a:rPr lang="en-GB" dirty="0" smtClean="0"/>
              <a:t>along the pinewood floor, </a:t>
            </a:r>
            <a:endParaRPr lang="cs-CZ" dirty="0" smtClean="0"/>
          </a:p>
          <a:p>
            <a:pPr>
              <a:buNone/>
            </a:pPr>
            <a:r>
              <a:rPr lang="en-GB" dirty="0" smtClean="0"/>
              <a:t>before I’d had enough. </a:t>
            </a:r>
            <a:r>
              <a:rPr lang="en-GB" i="1" dirty="0" smtClean="0"/>
              <a:t>Moon</a:t>
            </a:r>
            <a:r>
              <a:rPr lang="en-GB" dirty="0" smtClean="0"/>
              <a:t>, </a:t>
            </a:r>
            <a:endParaRPr lang="cs-CZ" dirty="0" smtClean="0"/>
          </a:p>
          <a:p>
            <a:pPr>
              <a:buNone/>
            </a:pPr>
            <a:r>
              <a:rPr lang="en-GB" dirty="0" smtClean="0"/>
              <a:t>I said, </a:t>
            </a:r>
            <a:r>
              <a:rPr lang="en-GB" i="1" dirty="0" smtClean="0"/>
              <a:t>We’re both scarred now. </a:t>
            </a:r>
            <a:endParaRPr lang="cs-CZ" dirty="0" smtClean="0"/>
          </a:p>
          <a:p>
            <a:pPr>
              <a:buNone/>
            </a:pPr>
            <a:r>
              <a:rPr lang="en-GB" dirty="0" smtClean="0"/>
              <a:t> </a:t>
            </a:r>
            <a:endParaRPr lang="cs-CZ" dirty="0" smtClean="0"/>
          </a:p>
          <a:p>
            <a:pPr>
              <a:buNone/>
            </a:pPr>
            <a:r>
              <a:rPr lang="en-GB" i="1" dirty="0" smtClean="0"/>
              <a:t>Are they quite beyond you,</a:t>
            </a:r>
            <a:endParaRPr lang="cs-CZ" dirty="0" smtClean="0"/>
          </a:p>
          <a:p>
            <a:pPr>
              <a:buNone/>
            </a:pPr>
            <a:r>
              <a:rPr lang="en-GB" i="1" dirty="0" smtClean="0"/>
              <a:t>the simple words of love? Say them. </a:t>
            </a:r>
            <a:endParaRPr lang="cs-CZ" dirty="0" smtClean="0"/>
          </a:p>
          <a:p>
            <a:pPr>
              <a:buNone/>
            </a:pPr>
            <a:r>
              <a:rPr lang="en-GB" i="1" dirty="0" smtClean="0"/>
              <a:t>You are not my mother; </a:t>
            </a:r>
            <a:endParaRPr lang="cs-CZ" dirty="0" smtClean="0"/>
          </a:p>
          <a:p>
            <a:pPr>
              <a:buNone/>
            </a:pPr>
            <a:r>
              <a:rPr lang="en-GB" i="1" dirty="0" smtClean="0"/>
              <a:t>with my mother, I waited unto death</a:t>
            </a:r>
            <a:r>
              <a:rPr lang="en-GB" dirty="0" smtClean="0"/>
              <a:t> </a:t>
            </a:r>
            <a:endParaRPr lang="cs-CZ"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000108"/>
            <a:ext cx="8229600" cy="4709160"/>
          </a:xfrm>
        </p:spPr>
        <p:txBody>
          <a:bodyPr>
            <a:normAutofit fontScale="40000" lnSpcReduction="20000"/>
          </a:bodyPr>
          <a:lstStyle/>
          <a:p>
            <a:pPr>
              <a:buNone/>
            </a:pPr>
            <a:r>
              <a:rPr lang="cs-CZ" b="1" dirty="0" smtClean="0"/>
              <a:t>        </a:t>
            </a:r>
            <a:r>
              <a:rPr lang="en-GB" b="1" dirty="0" smtClean="0"/>
              <a:t>‘The Study’</a:t>
            </a:r>
            <a:endParaRPr lang="cs-CZ" b="1" dirty="0" smtClean="0"/>
          </a:p>
          <a:p>
            <a:endParaRPr lang="cs-CZ" b="1" dirty="0" smtClean="0"/>
          </a:p>
          <a:p>
            <a:pPr>
              <a:buNone/>
            </a:pPr>
            <a:r>
              <a:rPr lang="cs-CZ" dirty="0" smtClean="0"/>
              <a:t>       </a:t>
            </a:r>
            <a:r>
              <a:rPr lang="en-GB" dirty="0" smtClean="0"/>
              <a:t>Moon,</a:t>
            </a:r>
            <a:endParaRPr lang="cs-CZ" dirty="0" smtClean="0"/>
          </a:p>
          <a:p>
            <a:pPr>
              <a:buNone/>
            </a:pPr>
            <a:endParaRPr lang="cs-CZ" dirty="0" smtClean="0"/>
          </a:p>
          <a:p>
            <a:pPr>
              <a:buNone/>
            </a:pPr>
            <a:r>
              <a:rPr lang="cs-CZ" dirty="0" smtClean="0"/>
              <a:t>          </a:t>
            </a:r>
            <a:r>
              <a:rPr lang="en-GB" dirty="0" smtClean="0"/>
              <a:t> what do you mean,</a:t>
            </a:r>
            <a:br>
              <a:rPr lang="en-GB" dirty="0" smtClean="0"/>
            </a:br>
            <a:r>
              <a:rPr lang="en-GB" dirty="0" smtClean="0"/>
              <a:t>entering my study</a:t>
            </a:r>
            <a:br>
              <a:rPr lang="en-GB" dirty="0" smtClean="0"/>
            </a:br>
            <a:r>
              <a:rPr lang="en-GB" dirty="0" smtClean="0"/>
              <a:t>like a curiosity shop,</a:t>
            </a:r>
            <a:br>
              <a:rPr lang="en-GB" dirty="0" smtClean="0"/>
            </a:br>
            <a:r>
              <a:rPr lang="en-GB" dirty="0" smtClean="0"/>
              <a:t>stroking in mild concern</a:t>
            </a:r>
            <a:endParaRPr lang="cs-CZ" dirty="0" smtClean="0"/>
          </a:p>
          <a:p>
            <a:pPr>
              <a:buNone/>
            </a:pPr>
            <a:endParaRPr lang="cs-CZ" dirty="0" smtClean="0"/>
          </a:p>
          <a:p>
            <a:pPr>
              <a:buNone/>
            </a:pPr>
            <a:r>
              <a:rPr lang="cs-CZ" dirty="0" smtClean="0"/>
              <a:t>         </a:t>
            </a:r>
            <a:r>
              <a:rPr lang="en-GB" dirty="0" smtClean="0"/>
              <a:t>the telescope mounted</a:t>
            </a:r>
            <a:br>
              <a:rPr lang="en-GB" dirty="0" smtClean="0"/>
            </a:br>
            <a:r>
              <a:rPr lang="en-GB" dirty="0" smtClean="0"/>
              <a:t>on its tripod, the books,</a:t>
            </a:r>
            <a:br>
              <a:rPr lang="en-GB" dirty="0" smtClean="0"/>
            </a:br>
            <a:r>
              <a:rPr lang="en-GB" dirty="0" smtClean="0"/>
              <a:t>the attic stair? You</a:t>
            </a:r>
            <a:br>
              <a:rPr lang="en-GB" dirty="0" smtClean="0"/>
            </a:br>
            <a:r>
              <a:rPr lang="en-GB" dirty="0" smtClean="0"/>
              <a:t>who rise by night, who draw</a:t>
            </a:r>
            <a:endParaRPr lang="cs-CZ" dirty="0" smtClean="0"/>
          </a:p>
          <a:p>
            <a:pPr>
              <a:buNone/>
            </a:pPr>
            <a:endParaRPr lang="cs-CZ" dirty="0" smtClean="0"/>
          </a:p>
          <a:p>
            <a:pPr>
              <a:buNone/>
            </a:pPr>
            <a:r>
              <a:rPr lang="cs-CZ" dirty="0" smtClean="0"/>
              <a:t>         </a:t>
            </a:r>
            <a:r>
              <a:rPr lang="en-GB" dirty="0" smtClean="0"/>
              <a:t>the inescapable world</a:t>
            </a:r>
            <a:br>
              <a:rPr lang="en-GB" dirty="0" smtClean="0"/>
            </a:br>
            <a:r>
              <a:rPr lang="en-GB" dirty="0" smtClean="0"/>
              <a:t>closer, a touch,</a:t>
            </a:r>
            <a:br>
              <a:rPr lang="en-GB" dirty="0" smtClean="0"/>
            </a:br>
            <a:r>
              <a:rPr lang="en-GB" dirty="0" smtClean="0"/>
              <a:t>to your gaze – why</a:t>
            </a:r>
            <a:br>
              <a:rPr lang="en-GB" dirty="0" smtClean="0"/>
            </a:br>
            <a:r>
              <a:rPr lang="en-GB" dirty="0" smtClean="0"/>
              <a:t>query me? What’s mine</a:t>
            </a:r>
            <a:endParaRPr lang="cs-CZ" dirty="0" smtClean="0"/>
          </a:p>
          <a:p>
            <a:pPr>
              <a:buNone/>
            </a:pPr>
            <a:endParaRPr lang="cs-CZ" dirty="0" smtClean="0"/>
          </a:p>
          <a:p>
            <a:pPr>
              <a:buNone/>
            </a:pPr>
            <a:r>
              <a:rPr lang="cs-CZ" dirty="0" smtClean="0"/>
              <a:t>         </a:t>
            </a:r>
            <a:r>
              <a:rPr lang="en-GB" dirty="0" smtClean="0"/>
              <a:t>is yours; but you’ve no more</a:t>
            </a:r>
            <a:br>
              <a:rPr lang="en-GB" dirty="0" smtClean="0"/>
            </a:br>
            <a:r>
              <a:rPr lang="en-GB" dirty="0" smtClean="0"/>
              <a:t>need of those implements</a:t>
            </a:r>
            <a:br>
              <a:rPr lang="en-GB" dirty="0" smtClean="0"/>
            </a:br>
            <a:r>
              <a:rPr lang="en-GB" dirty="0" smtClean="0"/>
              <a:t>than a deer has,</a:t>
            </a:r>
            <a:br>
              <a:rPr lang="en-GB" dirty="0" smtClean="0"/>
            </a:br>
            <a:r>
              <a:rPr lang="en-GB" dirty="0" smtClean="0"/>
              <a:t>browsing in a glade.</a:t>
            </a:r>
            <a:endParaRPr lang="cs-CZ" dirty="0" smtClean="0"/>
          </a:p>
          <a:p>
            <a:pPr>
              <a:buNone/>
            </a:pPr>
            <a:endParaRPr lang="cs-CZ" dirty="0" smtClean="0"/>
          </a:p>
          <a:p>
            <a:pPr>
              <a:buNone/>
            </a:pPr>
            <a:r>
              <a:rPr lang="cs-CZ" dirty="0" smtClean="0"/>
              <a:t>         </a:t>
            </a:r>
            <a:r>
              <a:rPr lang="en-GB" dirty="0" smtClean="0"/>
              <a:t>Moon, your work-</a:t>
            </a:r>
            <a:br>
              <a:rPr lang="en-GB" dirty="0" smtClean="0"/>
            </a:br>
            <a:r>
              <a:rPr lang="en-GB" dirty="0" smtClean="0"/>
              <a:t>worn face bright</a:t>
            </a:r>
            <a:endParaRPr lang="cs-CZ" dirty="0" smtClean="0"/>
          </a:p>
          <a:p>
            <a:pPr>
              <a:buNone/>
            </a:pPr>
            <a:r>
              <a:rPr lang="cs-CZ" dirty="0" smtClean="0"/>
              <a:t>         </a:t>
            </a:r>
            <a:r>
              <a:rPr lang="en-GB" dirty="0" smtClean="0"/>
              <a:t>outside unnerves me.</a:t>
            </a:r>
            <a:br>
              <a:rPr lang="en-GB" dirty="0" smtClean="0"/>
            </a:br>
            <a:r>
              <a:rPr lang="en-GB" dirty="0" smtClean="0"/>
              <a:t>Please, be on your way.</a:t>
            </a:r>
            <a:endParaRPr lang="cs-CZ" dirty="0" smtClean="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370</TotalTime>
  <Words>766</Words>
  <Application>Microsoft Office PowerPoint</Application>
  <PresentationFormat>Předvádění na obrazovce (4:3)</PresentationFormat>
  <Paragraphs>105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Vrchol</vt:lpstr>
      <vt:lpstr>6. Kathleen Jamie (b. 1962)</vt:lpstr>
      <vt:lpstr>General characteristics of Jamie‘s poetry</vt:lpstr>
      <vt:lpstr>Life and writing</vt:lpstr>
      <vt:lpstr>Some collections and awards</vt:lpstr>
      <vt:lpstr>In her own words</vt:lpstr>
      <vt:lpstr>Snímek 6</vt:lpstr>
      <vt:lpstr>Examples</vt:lpstr>
      <vt:lpstr>Snímek 8</vt:lpstr>
      <vt:lpstr>Snímek 9</vt:lpstr>
      <vt:lpstr>Snímek 10</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English Literature (7th century – 1066)</dc:title>
  <dc:creator>oem</dc:creator>
  <cp:lastModifiedBy>Standard</cp:lastModifiedBy>
  <cp:revision>45</cp:revision>
  <dcterms:created xsi:type="dcterms:W3CDTF">2012-11-22T20:17:43Z</dcterms:created>
  <dcterms:modified xsi:type="dcterms:W3CDTF">2020-11-12T15:39:22Z</dcterms:modified>
</cp:coreProperties>
</file>