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4" r:id="rId6"/>
    <p:sldId id="268" r:id="rId7"/>
    <p:sldId id="261" r:id="rId8"/>
    <p:sldId id="267" r:id="rId9"/>
    <p:sldId id="266" r:id="rId10"/>
    <p:sldId id="269" r:id="rId11"/>
    <p:sldId id="263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13.11.2020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13.11.2020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13.11.2020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13.11.2020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8A8F-D3E2-44C2-A6E6-10001C0A144D}" type="datetimeFigureOut">
              <a:rPr lang="cs-CZ" smtClean="0"/>
              <a:pPr/>
              <a:t>13.11.2020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95C8A8F-D3E2-44C2-A6E6-10001C0A144D}" type="datetimeFigureOut">
              <a:rPr lang="cs-CZ" smtClean="0"/>
              <a:pPr/>
              <a:t>13.11.2020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22EF559-8282-49B0-A81B-457E585A810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7. Simon </a:t>
            </a:r>
            <a:r>
              <a:rPr lang="cs-CZ" dirty="0" err="1" smtClean="0"/>
              <a:t>armitage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b</a:t>
            </a:r>
            <a:r>
              <a:rPr lang="cs-CZ" dirty="0" smtClean="0"/>
              <a:t>. 1963)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People stop me in the street, badger me 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in the check-out queue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     and ask ‘What is this, this that is so small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and so very smooth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     but whose mass is greater than the ringed planet?’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It’s just words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 I assure them. But they will not have it.</a:t>
            </a:r>
            <a:endParaRPr lang="cs-CZ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Briefly characterize the tone of </a:t>
            </a:r>
            <a:r>
              <a:rPr lang="en-GB" dirty="0" err="1" smtClean="0"/>
              <a:t>Armitage’s</a:t>
            </a:r>
            <a:r>
              <a:rPr lang="en-GB" dirty="0" smtClean="0"/>
              <a:t> poetry. </a:t>
            </a:r>
            <a:endParaRPr lang="cs-CZ" dirty="0" smtClean="0"/>
          </a:p>
          <a:p>
            <a:pPr lvl="0"/>
            <a:r>
              <a:rPr lang="en-GB" dirty="0" smtClean="0"/>
              <a:t>Identify and discuss the didactic dimension of ‘The Straight and Narrow’. </a:t>
            </a:r>
            <a:endParaRPr lang="cs-CZ" dirty="0" smtClean="0"/>
          </a:p>
          <a:p>
            <a:pPr lvl="0"/>
            <a:r>
              <a:rPr lang="en-GB" dirty="0" smtClean="0"/>
              <a:t>How does reality interact with imagination in ‘The Flying Fish’? </a:t>
            </a:r>
            <a:endParaRPr lang="cs-CZ" dirty="0" smtClean="0"/>
          </a:p>
          <a:p>
            <a:pPr lvl="0"/>
            <a:r>
              <a:rPr lang="en-GB" dirty="0" smtClean="0"/>
              <a:t>How is the zoom function of the camera registered in the text of ‘Zoom!’?</a:t>
            </a:r>
            <a:endParaRPr lang="cs-CZ" dirty="0" smtClean="0"/>
          </a:p>
          <a:p>
            <a:pPr lvl="0"/>
            <a:r>
              <a:rPr lang="en-GB" dirty="0" smtClean="0"/>
              <a:t>What is the scope and potential of poetry according to ‘Zoom!’?         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Essentials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West</a:t>
            </a:r>
            <a:r>
              <a:rPr lang="cs-CZ" dirty="0" smtClean="0"/>
              <a:t> </a:t>
            </a:r>
            <a:r>
              <a:rPr lang="cs-CZ" dirty="0" err="1" smtClean="0"/>
              <a:t>Yorkshire</a:t>
            </a:r>
            <a:r>
              <a:rPr lang="cs-CZ" dirty="0" smtClean="0"/>
              <a:t> poet Simon </a:t>
            </a:r>
            <a:r>
              <a:rPr lang="cs-CZ" dirty="0" err="1" smtClean="0"/>
              <a:t>Armitage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current</a:t>
            </a:r>
            <a:r>
              <a:rPr lang="cs-CZ" dirty="0" smtClean="0"/>
              <a:t> </a:t>
            </a:r>
            <a:r>
              <a:rPr lang="cs-CZ" dirty="0" err="1" smtClean="0"/>
              <a:t>British</a:t>
            </a:r>
            <a:r>
              <a:rPr lang="cs-CZ" dirty="0" smtClean="0"/>
              <a:t> Poet </a:t>
            </a:r>
            <a:r>
              <a:rPr lang="cs-CZ" dirty="0" err="1" smtClean="0"/>
              <a:t>Laureate</a:t>
            </a:r>
            <a:r>
              <a:rPr lang="cs-CZ" dirty="0" smtClean="0"/>
              <a:t>, </a:t>
            </a:r>
            <a:r>
              <a:rPr lang="cs-CZ" dirty="0" err="1" smtClean="0"/>
              <a:t>appointed</a:t>
            </a:r>
            <a:r>
              <a:rPr lang="cs-CZ" dirty="0" smtClean="0"/>
              <a:t> in 2019</a:t>
            </a:r>
          </a:p>
          <a:p>
            <a:r>
              <a:rPr lang="cs-CZ" dirty="0" smtClean="0"/>
              <a:t>He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en-US" dirty="0" smtClean="0"/>
              <a:t>one of the most popular poets in Britain today, widely known both as a writer and TV presenter of BBC documentaries</a:t>
            </a:r>
            <a:endParaRPr lang="cs-CZ" dirty="0" smtClean="0"/>
          </a:p>
          <a:p>
            <a:r>
              <a:rPr lang="en-US" dirty="0" err="1" smtClean="0"/>
              <a:t>Armitage’s</a:t>
            </a:r>
            <a:r>
              <a:rPr lang="en-US" dirty="0" smtClean="0"/>
              <a:t> </a:t>
            </a:r>
            <a:r>
              <a:rPr lang="cs-CZ" dirty="0" err="1" smtClean="0"/>
              <a:t>vivid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refreshing</a:t>
            </a:r>
            <a:r>
              <a:rPr lang="cs-CZ" dirty="0" smtClean="0"/>
              <a:t> </a:t>
            </a:r>
            <a:r>
              <a:rPr lang="en-US" dirty="0" smtClean="0"/>
              <a:t>poems try to restore </a:t>
            </a:r>
            <a:r>
              <a:rPr lang="cs-CZ" dirty="0" smtClean="0"/>
              <a:t>a</a:t>
            </a:r>
            <a:r>
              <a:rPr lang="en-US" dirty="0" smtClean="0"/>
              <a:t> cosmic scope to poetry without losing touch with the particular locality (mainly Yorkshire) that brought them to </a:t>
            </a:r>
            <a:r>
              <a:rPr lang="en-US" dirty="0" err="1" smtClean="0"/>
              <a:t>li</a:t>
            </a:r>
            <a:r>
              <a:rPr lang="cs-CZ" dirty="0" err="1" smtClean="0"/>
              <a:t>fe</a:t>
            </a:r>
            <a:r>
              <a:rPr lang="en-US" dirty="0" smtClean="0"/>
              <a:t>             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work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Simon </a:t>
            </a:r>
            <a:r>
              <a:rPr lang="en-GB" dirty="0" err="1" smtClean="0"/>
              <a:t>Armitage</a:t>
            </a:r>
            <a:r>
              <a:rPr lang="en-GB" dirty="0" smtClean="0"/>
              <a:t> was born in 1963 in the village of Marsden and lives in West Yorkshire</a:t>
            </a:r>
            <a:endParaRPr lang="cs-CZ" dirty="0" smtClean="0"/>
          </a:p>
          <a:p>
            <a:r>
              <a:rPr lang="en-GB" dirty="0" smtClean="0"/>
              <a:t>His first full-length collection of poems, Zoom!, was published in 1989 </a:t>
            </a:r>
            <a:endParaRPr lang="cs-CZ" dirty="0" smtClean="0"/>
          </a:p>
          <a:p>
            <a:r>
              <a:rPr lang="en-GB" dirty="0" smtClean="0"/>
              <a:t>Further collections are</a:t>
            </a:r>
            <a:r>
              <a:rPr lang="cs-CZ" dirty="0" smtClean="0"/>
              <a:t>, </a:t>
            </a:r>
            <a:r>
              <a:rPr lang="cs-CZ" dirty="0" err="1" smtClean="0"/>
              <a:t>for</a:t>
            </a:r>
            <a:r>
              <a:rPr lang="cs-CZ" dirty="0" smtClean="0"/>
              <a:t> instance,</a:t>
            </a:r>
            <a:r>
              <a:rPr lang="en-GB" dirty="0" smtClean="0"/>
              <a:t> </a:t>
            </a:r>
            <a:r>
              <a:rPr lang="en-GB" dirty="0" err="1" smtClean="0"/>
              <a:t>Xanadu</a:t>
            </a:r>
            <a:r>
              <a:rPr lang="en-GB" dirty="0" smtClean="0"/>
              <a:t> (1992), Kid (1992), Book of Matches (1993), The Dead Sea Poems (1995, Faber &amp; Faber),</a:t>
            </a:r>
            <a:r>
              <a:rPr lang="cs-CZ" dirty="0" smtClean="0"/>
              <a:t> </a:t>
            </a:r>
            <a:r>
              <a:rPr lang="en-GB" dirty="0" smtClean="0"/>
              <a:t>Seeing </a:t>
            </a:r>
            <a:r>
              <a:rPr lang="en-GB" dirty="0" smtClean="0"/>
              <a:t>Stars (2010</a:t>
            </a:r>
            <a:r>
              <a:rPr lang="en-GB" dirty="0" smtClean="0"/>
              <a:t>)</a:t>
            </a:r>
            <a:r>
              <a:rPr lang="cs-CZ" dirty="0" smtClean="0"/>
              <a:t>,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Unaccompanied</a:t>
            </a:r>
            <a:r>
              <a:rPr lang="cs-CZ" smtClean="0"/>
              <a:t> (2017)</a:t>
            </a:r>
            <a:endParaRPr lang="cs-CZ" dirty="0" smtClean="0"/>
          </a:p>
          <a:p>
            <a:r>
              <a:rPr lang="cs-CZ" dirty="0" smtClean="0"/>
              <a:t>He has </a:t>
            </a:r>
            <a:r>
              <a:rPr lang="cs-CZ" dirty="0" err="1" smtClean="0"/>
              <a:t>also</a:t>
            </a:r>
            <a:r>
              <a:rPr lang="cs-CZ" dirty="0" smtClean="0"/>
              <a:t> </a:t>
            </a:r>
            <a:r>
              <a:rPr lang="cs-CZ" dirty="0" err="1" smtClean="0"/>
              <a:t>produced</a:t>
            </a:r>
            <a:r>
              <a:rPr lang="cs-CZ" dirty="0" smtClean="0"/>
              <a:t> </a:t>
            </a:r>
            <a:r>
              <a:rPr lang="cs-CZ" dirty="0" err="1" smtClean="0"/>
              <a:t>contemporary</a:t>
            </a:r>
            <a:r>
              <a:rPr lang="cs-CZ" dirty="0" smtClean="0"/>
              <a:t> </a:t>
            </a:r>
            <a:r>
              <a:rPr lang="cs-CZ" dirty="0" err="1" smtClean="0"/>
              <a:t>renditions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English</a:t>
            </a:r>
            <a:r>
              <a:rPr lang="cs-CZ" dirty="0" smtClean="0"/>
              <a:t> medieval </a:t>
            </a:r>
            <a:r>
              <a:rPr lang="cs-CZ" dirty="0" err="1" smtClean="0"/>
              <a:t>poems</a:t>
            </a:r>
            <a:r>
              <a:rPr lang="cs-CZ" dirty="0" smtClean="0"/>
              <a:t>, such as his </a:t>
            </a:r>
            <a:r>
              <a:rPr lang="cs-CZ" dirty="0" err="1" smtClean="0"/>
              <a:t>highly</a:t>
            </a:r>
            <a:r>
              <a:rPr lang="cs-CZ" dirty="0" smtClean="0"/>
              <a:t> </a:t>
            </a:r>
            <a:r>
              <a:rPr lang="cs-CZ" dirty="0" err="1" smtClean="0"/>
              <a:t>acclaimed</a:t>
            </a:r>
            <a:r>
              <a:rPr lang="cs-CZ" dirty="0" smtClean="0"/>
              <a:t> Sir </a:t>
            </a:r>
            <a:r>
              <a:rPr lang="cs-CZ" dirty="0" err="1" smtClean="0"/>
              <a:t>Gawain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Green </a:t>
            </a:r>
            <a:r>
              <a:rPr lang="cs-CZ" dirty="0" err="1" smtClean="0"/>
              <a:t>Knight</a:t>
            </a:r>
            <a:r>
              <a:rPr lang="cs-CZ" dirty="0" smtClean="0"/>
              <a:t> (2009)</a:t>
            </a:r>
          </a:p>
          <a:p>
            <a:r>
              <a:rPr lang="en-GB" dirty="0" smtClean="0"/>
              <a:t>He has received numerous awards for his poetry</a:t>
            </a:r>
            <a:r>
              <a:rPr lang="cs-CZ" dirty="0" smtClean="0"/>
              <a:t>, </a:t>
            </a:r>
            <a:r>
              <a:rPr lang="cs-CZ" dirty="0" err="1" smtClean="0"/>
              <a:t>reaching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pinnacle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popularity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critical</a:t>
            </a:r>
            <a:r>
              <a:rPr lang="cs-CZ" dirty="0" smtClean="0"/>
              <a:t> </a:t>
            </a:r>
            <a:r>
              <a:rPr lang="cs-CZ" dirty="0" err="1" smtClean="0"/>
              <a:t>acclaim</a:t>
            </a:r>
            <a:r>
              <a:rPr lang="cs-CZ" dirty="0" smtClean="0"/>
              <a:t> in 2019 </a:t>
            </a:r>
            <a:r>
              <a:rPr lang="cs-CZ" dirty="0" err="1" smtClean="0"/>
              <a:t>when</a:t>
            </a:r>
            <a:r>
              <a:rPr lang="cs-CZ" dirty="0" smtClean="0"/>
              <a:t> he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appointed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Poet </a:t>
            </a:r>
            <a:r>
              <a:rPr lang="cs-CZ" dirty="0" err="1" smtClean="0"/>
              <a:t>Laureate</a:t>
            </a:r>
            <a:r>
              <a:rPr lang="en-GB" dirty="0" smtClean="0"/>
              <a:t> 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>
                <a:effectLst/>
              </a:rPr>
              <a:t>Cooperation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with</a:t>
            </a:r>
            <a:r>
              <a:rPr lang="cs-CZ" dirty="0" smtClean="0">
                <a:effectLst/>
              </a:rPr>
              <a:t> </a:t>
            </a:r>
            <a:r>
              <a:rPr lang="cs-CZ" dirty="0" err="1" smtClean="0">
                <a:effectLst/>
              </a:rPr>
              <a:t>the</a:t>
            </a:r>
            <a:r>
              <a:rPr lang="cs-CZ" dirty="0" smtClean="0">
                <a:effectLst/>
              </a:rPr>
              <a:t> BBC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Armitage</a:t>
            </a:r>
            <a:r>
              <a:rPr lang="en-GB" dirty="0" smtClean="0"/>
              <a:t> has been a regular guest of The Mark Radcliffe Show, first on BBC Radio 1 and more recently on BBC Radio 2 </a:t>
            </a:r>
            <a:endParaRPr lang="cs-CZ" dirty="0" smtClean="0"/>
          </a:p>
          <a:p>
            <a:r>
              <a:rPr lang="en-GB" dirty="0" smtClean="0"/>
              <a:t>His many contributions to BBC Radio 4 include his co-hosting of </a:t>
            </a:r>
            <a:r>
              <a:rPr lang="en-GB" dirty="0" err="1" smtClean="0"/>
              <a:t>Armitage</a:t>
            </a:r>
            <a:r>
              <a:rPr lang="en-GB" dirty="0" smtClean="0"/>
              <a:t> and Moore's Guide to Popular Song and as a reviewer for the weekly arts programme Front Row. He is also a regular contributor to BBC 2's The Review Show. </a:t>
            </a:r>
            <a:endParaRPr lang="cs-CZ" dirty="0" smtClean="0"/>
          </a:p>
          <a:p>
            <a:r>
              <a:rPr lang="en-GB" dirty="0" smtClean="0"/>
              <a:t>In 2009 and 2010, </a:t>
            </a:r>
            <a:r>
              <a:rPr lang="en-GB" dirty="0" err="1" smtClean="0"/>
              <a:t>Armitage</a:t>
            </a:r>
            <a:r>
              <a:rPr lang="en-GB" dirty="0" smtClean="0"/>
              <a:t> presented films for BBC4 on Sir Gawain and the Green Knight, Arthurian Literature and on the Odyssey, sailing from Troy in Turkey to the Greek island of Ithaca.</a:t>
            </a:r>
            <a:endParaRPr lang="cs-CZ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Other</a:t>
            </a:r>
            <a:r>
              <a:rPr lang="cs-CZ" dirty="0" smtClean="0"/>
              <a:t> public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academic</a:t>
            </a:r>
            <a:r>
              <a:rPr lang="cs-CZ" dirty="0" smtClean="0"/>
              <a:t> </a:t>
            </a:r>
            <a:r>
              <a:rPr lang="cs-CZ" dirty="0" err="1" smtClean="0"/>
              <a:t>roles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Simon </a:t>
            </a:r>
            <a:r>
              <a:rPr lang="en-GB" dirty="0" err="1" smtClean="0"/>
              <a:t>Armitage</a:t>
            </a:r>
            <a:r>
              <a:rPr lang="en-GB" dirty="0" smtClean="0"/>
              <a:t> has taught at the University of Leeds, the University of Iowa's Writers' Workshop, and as a senior lecturer </a:t>
            </a:r>
            <a:r>
              <a:rPr lang="cs-CZ" dirty="0" err="1" smtClean="0"/>
              <a:t>at</a:t>
            </a:r>
            <a:r>
              <a:rPr lang="cs-CZ" dirty="0" smtClean="0"/>
              <a:t> </a:t>
            </a:r>
            <a:r>
              <a:rPr lang="en-GB" dirty="0" smtClean="0"/>
              <a:t>Manchester Metropolitan University</a:t>
            </a:r>
            <a:endParaRPr lang="cs-CZ" dirty="0" smtClean="0"/>
          </a:p>
          <a:p>
            <a:r>
              <a:rPr lang="en-GB" dirty="0" smtClean="0"/>
              <a:t>Simon </a:t>
            </a:r>
            <a:r>
              <a:rPr lang="en-GB" dirty="0" err="1" smtClean="0"/>
              <a:t>Armitage</a:t>
            </a:r>
            <a:r>
              <a:rPr lang="en-GB" dirty="0" smtClean="0"/>
              <a:t> is a Vice President of the Poetry Society</a:t>
            </a:r>
            <a:endParaRPr lang="cs-CZ" dirty="0" smtClean="0"/>
          </a:p>
          <a:p>
            <a:r>
              <a:rPr lang="en-GB" dirty="0" smtClean="0"/>
              <a:t>For his commitment and achievements in literature he has been awarded Honorary Doctorates by the University of Portsmouth, the University of Huddersfield, the Open University and by Sheffield Hallam University. </a:t>
            </a:r>
            <a:endParaRPr lang="cs-CZ" dirty="0" smtClean="0"/>
          </a:p>
          <a:p>
            <a:r>
              <a:rPr lang="en-GB" dirty="0" smtClean="0"/>
              <a:t>In 2004 he was elected a Fellow of the Royal Society of Literature</a:t>
            </a:r>
            <a:endParaRPr lang="cs-CZ" dirty="0" smtClean="0"/>
          </a:p>
          <a:p>
            <a:r>
              <a:rPr lang="en-GB" dirty="0" smtClean="0"/>
              <a:t>In 2010, for services to poetry, </a:t>
            </a:r>
            <a:r>
              <a:rPr lang="en-GB" dirty="0" err="1" smtClean="0"/>
              <a:t>Armitage</a:t>
            </a:r>
            <a:r>
              <a:rPr lang="en-GB" dirty="0" smtClean="0"/>
              <a:t> was awarded the CBE</a:t>
            </a:r>
            <a:endParaRPr lang="cs-CZ" dirty="0" smtClean="0"/>
          </a:p>
          <a:p>
            <a:r>
              <a:rPr lang="en-GB" dirty="0" smtClean="0"/>
              <a:t>In 201</a:t>
            </a:r>
            <a:r>
              <a:rPr lang="cs-CZ" dirty="0" smtClean="0"/>
              <a:t>9, he </a:t>
            </a:r>
            <a:r>
              <a:rPr lang="cs-CZ" dirty="0" err="1" smtClean="0"/>
              <a:t>became</a:t>
            </a:r>
            <a:r>
              <a:rPr lang="cs-CZ" dirty="0" smtClean="0"/>
              <a:t> Poet </a:t>
            </a:r>
            <a:r>
              <a:rPr lang="cs-CZ" dirty="0" err="1" smtClean="0"/>
              <a:t>Laureate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qualities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his </a:t>
            </a:r>
            <a:r>
              <a:rPr lang="cs-CZ" dirty="0" err="1" smtClean="0"/>
              <a:t>poetry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Armitage</a:t>
            </a:r>
            <a:r>
              <a:rPr lang="cs-CZ" dirty="0" smtClean="0"/>
              <a:t>‘s </a:t>
            </a:r>
            <a:r>
              <a:rPr lang="cs-CZ" dirty="0" err="1" smtClean="0"/>
              <a:t>poems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a </a:t>
            </a:r>
            <a:r>
              <a:rPr lang="cs-CZ" dirty="0" err="1" smtClean="0"/>
              <a:t>strong</a:t>
            </a:r>
            <a:r>
              <a:rPr lang="cs-CZ" dirty="0" smtClean="0"/>
              <a:t> </a:t>
            </a:r>
            <a:r>
              <a:rPr lang="cs-CZ" dirty="0" err="1" smtClean="0"/>
              <a:t>pefrormative</a:t>
            </a:r>
            <a:r>
              <a:rPr lang="cs-CZ" dirty="0" smtClean="0"/>
              <a:t> </a:t>
            </a:r>
            <a:r>
              <a:rPr lang="cs-CZ" dirty="0" err="1" smtClean="0"/>
              <a:t>potential</a:t>
            </a:r>
            <a:endParaRPr lang="cs-CZ" dirty="0" smtClean="0"/>
          </a:p>
          <a:p>
            <a:r>
              <a:rPr lang="cs-CZ" dirty="0" err="1" smtClean="0"/>
              <a:t>They</a:t>
            </a:r>
            <a:r>
              <a:rPr lang="cs-CZ" dirty="0" smtClean="0"/>
              <a:t> are </a:t>
            </a:r>
            <a:r>
              <a:rPr lang="cs-CZ" dirty="0" err="1" smtClean="0"/>
              <a:t>extremely</a:t>
            </a:r>
            <a:r>
              <a:rPr lang="cs-CZ" dirty="0" smtClean="0"/>
              <a:t> </a:t>
            </a:r>
            <a:r>
              <a:rPr lang="cs-CZ" dirty="0" err="1" smtClean="0"/>
              <a:t>vivid</a:t>
            </a:r>
            <a:r>
              <a:rPr lang="cs-CZ" dirty="0" smtClean="0"/>
              <a:t>, </a:t>
            </a:r>
            <a:r>
              <a:rPr lang="cs-CZ" dirty="0" err="1" smtClean="0"/>
              <a:t>deeply</a:t>
            </a:r>
            <a:r>
              <a:rPr lang="cs-CZ" dirty="0" smtClean="0"/>
              <a:t> </a:t>
            </a:r>
            <a:r>
              <a:rPr lang="cs-CZ" dirty="0" err="1" smtClean="0"/>
              <a:t>imaginative</a:t>
            </a:r>
            <a:r>
              <a:rPr lang="cs-CZ" dirty="0" smtClean="0"/>
              <a:t>, </a:t>
            </a:r>
            <a:r>
              <a:rPr lang="cs-CZ" dirty="0" err="1" smtClean="0"/>
              <a:t>yet</a:t>
            </a:r>
            <a:r>
              <a:rPr lang="cs-CZ" dirty="0" smtClean="0"/>
              <a:t> </a:t>
            </a:r>
            <a:r>
              <a:rPr lang="cs-CZ" dirty="0" err="1" smtClean="0"/>
              <a:t>firmly</a:t>
            </a:r>
            <a:r>
              <a:rPr lang="cs-CZ" dirty="0" smtClean="0"/>
              <a:t> </a:t>
            </a:r>
            <a:r>
              <a:rPr lang="cs-CZ" dirty="0" err="1" smtClean="0"/>
              <a:t>rooted</a:t>
            </a:r>
            <a:r>
              <a:rPr lang="cs-CZ" dirty="0" smtClean="0"/>
              <a:t> in reality (</a:t>
            </a:r>
            <a:r>
              <a:rPr lang="cs-CZ" dirty="0" err="1" smtClean="0"/>
              <a:t>geographical</a:t>
            </a:r>
            <a:r>
              <a:rPr lang="cs-CZ" dirty="0" smtClean="0"/>
              <a:t>, </a:t>
            </a:r>
            <a:r>
              <a:rPr lang="cs-CZ" dirty="0" err="1" smtClean="0"/>
              <a:t>linguistic</a:t>
            </a:r>
            <a:r>
              <a:rPr lang="cs-CZ" dirty="0" smtClean="0"/>
              <a:t>, </a:t>
            </a:r>
            <a:r>
              <a:rPr lang="cs-CZ" dirty="0" err="1" smtClean="0"/>
              <a:t>social</a:t>
            </a:r>
            <a:r>
              <a:rPr lang="cs-CZ" dirty="0" smtClean="0"/>
              <a:t>)</a:t>
            </a:r>
          </a:p>
          <a:p>
            <a:r>
              <a:rPr lang="cs-CZ" dirty="0" smtClean="0"/>
              <a:t>His </a:t>
            </a:r>
            <a:r>
              <a:rPr lang="cs-CZ" dirty="0" err="1" smtClean="0"/>
              <a:t>poetry</a:t>
            </a:r>
            <a:r>
              <a:rPr lang="cs-CZ" dirty="0" smtClean="0"/>
              <a:t> </a:t>
            </a:r>
            <a:r>
              <a:rPr lang="cs-CZ" dirty="0" err="1" smtClean="0"/>
              <a:t>shows</a:t>
            </a:r>
            <a:r>
              <a:rPr lang="cs-CZ" dirty="0" smtClean="0"/>
              <a:t> </a:t>
            </a:r>
            <a:r>
              <a:rPr lang="cs-CZ" dirty="0" err="1" smtClean="0"/>
              <a:t>heightened</a:t>
            </a:r>
            <a:r>
              <a:rPr lang="cs-CZ" dirty="0" smtClean="0"/>
              <a:t> sensitivity to </a:t>
            </a:r>
            <a:r>
              <a:rPr lang="cs-CZ" dirty="0" err="1" smtClean="0"/>
              <a:t>natural</a:t>
            </a:r>
            <a:r>
              <a:rPr lang="cs-CZ" dirty="0" smtClean="0"/>
              <a:t> </a:t>
            </a:r>
            <a:r>
              <a:rPr lang="cs-CZ" dirty="0" err="1" smtClean="0"/>
              <a:t>landscapes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conflicts</a:t>
            </a:r>
            <a:endParaRPr lang="cs-CZ" dirty="0" smtClean="0"/>
          </a:p>
          <a:p>
            <a:r>
              <a:rPr lang="cs-CZ" dirty="0" smtClean="0"/>
              <a:t>He has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ability</a:t>
            </a:r>
            <a:r>
              <a:rPr lang="cs-CZ" dirty="0" smtClean="0"/>
              <a:t> to </a:t>
            </a:r>
            <a:r>
              <a:rPr lang="cs-CZ" dirty="0" err="1" smtClean="0"/>
              <a:t>turn</a:t>
            </a:r>
            <a:r>
              <a:rPr lang="cs-CZ" dirty="0" smtClean="0"/>
              <a:t> </a:t>
            </a:r>
            <a:r>
              <a:rPr lang="cs-CZ" dirty="0" err="1" smtClean="0"/>
              <a:t>mundate</a:t>
            </a:r>
            <a:r>
              <a:rPr lang="cs-CZ" dirty="0" smtClean="0"/>
              <a:t> </a:t>
            </a:r>
            <a:r>
              <a:rPr lang="cs-CZ" dirty="0" err="1" smtClean="0"/>
              <a:t>subjects</a:t>
            </a:r>
            <a:r>
              <a:rPr lang="cs-CZ" dirty="0" smtClean="0"/>
              <a:t>, such as </a:t>
            </a:r>
            <a:r>
              <a:rPr lang="cs-CZ" dirty="0" err="1" smtClean="0"/>
              <a:t>sports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thieving</a:t>
            </a:r>
            <a:r>
              <a:rPr lang="cs-CZ" dirty="0" smtClean="0"/>
              <a:t>,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objects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wonder</a:t>
            </a:r>
            <a:endParaRPr lang="cs-CZ" dirty="0" smtClean="0"/>
          </a:p>
          <a:p>
            <a:r>
              <a:rPr lang="cs-CZ" dirty="0" smtClean="0"/>
              <a:t>His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modest</a:t>
            </a:r>
            <a:r>
              <a:rPr lang="cs-CZ" dirty="0" smtClean="0"/>
              <a:t>, </a:t>
            </a:r>
            <a:r>
              <a:rPr lang="cs-CZ" dirty="0" err="1" smtClean="0"/>
              <a:t>mostly</a:t>
            </a:r>
            <a:r>
              <a:rPr lang="cs-CZ" dirty="0" smtClean="0"/>
              <a:t> </a:t>
            </a:r>
            <a:r>
              <a:rPr lang="cs-CZ" dirty="0" err="1" smtClean="0"/>
              <a:t>colloquial</a:t>
            </a:r>
            <a:r>
              <a:rPr lang="cs-CZ" dirty="0" smtClean="0"/>
              <a:t>, </a:t>
            </a:r>
            <a:r>
              <a:rPr lang="cs-CZ" dirty="0" err="1" smtClean="0"/>
              <a:t>avoiding</a:t>
            </a:r>
            <a:r>
              <a:rPr lang="cs-CZ" dirty="0" smtClean="0"/>
              <a:t> </a:t>
            </a:r>
            <a:r>
              <a:rPr lang="cs-CZ" dirty="0" err="1" smtClean="0"/>
              <a:t>fanciful</a:t>
            </a:r>
            <a:r>
              <a:rPr lang="cs-CZ" dirty="0" smtClean="0"/>
              <a:t> </a:t>
            </a:r>
            <a:r>
              <a:rPr lang="cs-CZ" dirty="0" err="1" smtClean="0"/>
              <a:t>diction</a:t>
            </a:r>
            <a:endParaRPr lang="cs-CZ" dirty="0" smtClean="0"/>
          </a:p>
          <a:p>
            <a:r>
              <a:rPr lang="cs-CZ" dirty="0" smtClean="0"/>
              <a:t>His </a:t>
            </a:r>
            <a:r>
              <a:rPr lang="cs-CZ" dirty="0" err="1" smtClean="0"/>
              <a:t>poetic</a:t>
            </a:r>
            <a:r>
              <a:rPr lang="cs-CZ" dirty="0" smtClean="0"/>
              <a:t> </a:t>
            </a:r>
            <a:r>
              <a:rPr lang="cs-CZ" dirty="0" err="1" smtClean="0"/>
              <a:t>imagery</a:t>
            </a:r>
            <a:r>
              <a:rPr lang="cs-CZ" dirty="0" smtClean="0"/>
              <a:t> </a:t>
            </a:r>
            <a:r>
              <a:rPr lang="cs-CZ" dirty="0" err="1" smtClean="0"/>
              <a:t>typically</a:t>
            </a:r>
            <a:r>
              <a:rPr lang="cs-CZ" dirty="0" smtClean="0"/>
              <a:t> </a:t>
            </a:r>
            <a:r>
              <a:rPr lang="cs-CZ" dirty="0" err="1" smtClean="0"/>
              <a:t>integrates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cosmic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local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big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small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GB" b="1" dirty="0" smtClean="0"/>
              <a:t>‘The Straight and Narrow’</a:t>
            </a:r>
            <a:endParaRPr lang="cs-CZ" b="1" dirty="0" smtClean="0"/>
          </a:p>
          <a:p>
            <a:endParaRPr lang="cs-CZ" b="1" dirty="0" smtClean="0"/>
          </a:p>
          <a:p>
            <a:pPr>
              <a:buNone/>
            </a:pPr>
            <a:r>
              <a:rPr lang="en-GB" dirty="0" smtClean="0"/>
              <a:t>When the tall and bearded careers advisor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set up his stall and his slide-projector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something clicked. There on the silver screen,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like a photograph of the human soul,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the X-ray plate of the ten-year-old girl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who swallowed a toy. Shadows and shapes,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mercury-tinted lungs and a tin-foil heart,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alloy organs and tubes, but bottom left,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the caught-on-camera lightning strike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of the metal car: like a neon bone,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some classic roadster with an open top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and a man at the wheel in goggles and cap,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motoring on through deep, internal dark.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The clouds opened up; we were leaving the past,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drawn by a star that had risen inside us,</a:t>
            </a:r>
            <a:endParaRPr lang="cs-CZ" b="1" dirty="0" smtClean="0"/>
          </a:p>
          <a:p>
            <a:pPr>
              <a:buNone/>
            </a:pPr>
            <a:r>
              <a:rPr lang="en-GB" b="1" dirty="0" smtClean="0"/>
              <a:t>some as astronauts and some as taxi-drivers.</a:t>
            </a:r>
            <a:r>
              <a:rPr lang="en-GB" dirty="0" smtClean="0"/>
              <a:t> </a:t>
            </a:r>
            <a:endParaRPr lang="cs-CZ" dirty="0" smtClean="0"/>
          </a:p>
          <a:p>
            <a:pPr marL="137160" indent="0">
              <a:buNone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47091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b="1" dirty="0" smtClean="0"/>
              <a:t>‘The Flying Fish’</a:t>
            </a:r>
            <a:endParaRPr lang="cs-CZ" b="1" dirty="0" smtClean="0"/>
          </a:p>
          <a:p>
            <a:pPr>
              <a:buNone/>
            </a:pPr>
            <a:r>
              <a:rPr lang="en-GB" b="1" dirty="0" smtClean="0"/>
              <a:t> 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Blue-backed, silver-bellied, half-imagined things;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six of them, blown off course by the solar wind.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They were coated with salt or snuff – interstellar dust – 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and we picked the granules out of their tails and wings.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We carried them out to the beach in a budgie cage,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lowered them down and opened the door. They went deep,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then turned about, breaking the surface, launching themselves</a:t>
            </a:r>
            <a:endParaRPr lang="cs-CZ" b="1" dirty="0" smtClean="0"/>
          </a:p>
          <a:p>
            <a:pPr>
              <a:buNone/>
            </a:pPr>
            <a:r>
              <a:rPr lang="en-GB" dirty="0" smtClean="0"/>
              <a:t>wholeheartedly out of the sea at their own stars.</a:t>
            </a:r>
            <a:endParaRPr lang="cs-CZ" b="1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70916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GB" sz="1500" b="1" dirty="0" smtClean="0"/>
              <a:t>‘</a:t>
            </a:r>
            <a:r>
              <a:rPr lang="en-GB" sz="3500" b="1" dirty="0" smtClean="0"/>
              <a:t>Zoom!’</a:t>
            </a:r>
            <a:endParaRPr lang="cs-CZ" sz="3500" b="1" dirty="0" smtClean="0"/>
          </a:p>
          <a:p>
            <a:pPr>
              <a:buNone/>
            </a:pPr>
            <a:r>
              <a:rPr lang="en-GB" sz="3500" b="1" dirty="0" smtClean="0"/>
              <a:t> </a:t>
            </a:r>
            <a:endParaRPr lang="cs-CZ" sz="3500" b="1" dirty="0" smtClean="0"/>
          </a:p>
          <a:p>
            <a:pPr>
              <a:buNone/>
            </a:pPr>
            <a:r>
              <a:rPr lang="en-GB" sz="3500" dirty="0" smtClean="0"/>
              <a:t>     It begins as a house, an end terrace</a:t>
            </a:r>
            <a:endParaRPr lang="cs-CZ" sz="3500" b="1" dirty="0" smtClean="0"/>
          </a:p>
          <a:p>
            <a:pPr>
              <a:buNone/>
            </a:pPr>
            <a:r>
              <a:rPr lang="en-GB" sz="3500" dirty="0" smtClean="0"/>
              <a:t>in this case</a:t>
            </a:r>
            <a:endParaRPr lang="cs-CZ" sz="3500" b="1" dirty="0" smtClean="0"/>
          </a:p>
          <a:p>
            <a:pPr>
              <a:buNone/>
            </a:pPr>
            <a:r>
              <a:rPr lang="en-GB" sz="3500" dirty="0" smtClean="0"/>
              <a:t>     but it will not stop there. Soon it is</a:t>
            </a:r>
            <a:endParaRPr lang="cs-CZ" sz="3500" b="1" dirty="0" smtClean="0"/>
          </a:p>
          <a:p>
            <a:pPr>
              <a:buNone/>
            </a:pPr>
            <a:r>
              <a:rPr lang="en-GB" sz="3500" dirty="0" smtClean="0"/>
              <a:t>an avenue</a:t>
            </a:r>
            <a:endParaRPr lang="cs-CZ" sz="3500" b="1" dirty="0" smtClean="0"/>
          </a:p>
          <a:p>
            <a:pPr>
              <a:buNone/>
            </a:pPr>
            <a:r>
              <a:rPr lang="en-GB" sz="3500" dirty="0" smtClean="0"/>
              <a:t>     which cambers arrogantly past the Mechanics’ Institute,</a:t>
            </a:r>
            <a:endParaRPr lang="cs-CZ" sz="3500" b="1" dirty="0" smtClean="0"/>
          </a:p>
          <a:p>
            <a:pPr>
              <a:buNone/>
            </a:pPr>
            <a:r>
              <a:rPr lang="en-GB" sz="3500" dirty="0" smtClean="0"/>
              <a:t>turns left</a:t>
            </a:r>
            <a:endParaRPr lang="cs-CZ" sz="3500" b="1" dirty="0" smtClean="0"/>
          </a:p>
          <a:p>
            <a:pPr>
              <a:buNone/>
            </a:pPr>
            <a:r>
              <a:rPr lang="en-GB" sz="3500" dirty="0" smtClean="0"/>
              <a:t>     at the main road without even looking</a:t>
            </a:r>
            <a:endParaRPr lang="cs-CZ" sz="3500" b="1" dirty="0" smtClean="0"/>
          </a:p>
          <a:p>
            <a:pPr>
              <a:buNone/>
            </a:pPr>
            <a:r>
              <a:rPr lang="en-GB" sz="3500" dirty="0" smtClean="0"/>
              <a:t>and quickly it is</a:t>
            </a:r>
            <a:endParaRPr lang="cs-CZ" sz="3500" b="1" dirty="0" smtClean="0"/>
          </a:p>
          <a:p>
            <a:pPr>
              <a:buNone/>
            </a:pPr>
            <a:r>
              <a:rPr lang="en-GB" sz="3500" dirty="0" smtClean="0"/>
              <a:t>     a town with all four major clearing banks,</a:t>
            </a:r>
            <a:endParaRPr lang="cs-CZ" sz="3500" b="1" dirty="0" smtClean="0"/>
          </a:p>
          <a:p>
            <a:pPr>
              <a:buNone/>
            </a:pPr>
            <a:r>
              <a:rPr lang="en-GB" sz="3500" dirty="0" smtClean="0"/>
              <a:t>a daily paper</a:t>
            </a:r>
            <a:endParaRPr lang="cs-CZ" sz="3500" b="1" dirty="0" smtClean="0"/>
          </a:p>
          <a:p>
            <a:pPr>
              <a:buNone/>
            </a:pPr>
            <a:r>
              <a:rPr lang="en-GB" sz="3500" dirty="0" smtClean="0"/>
              <a:t>     and a football team pushing for promotion.</a:t>
            </a:r>
            <a:endParaRPr lang="cs-CZ" sz="3500" b="1" dirty="0" smtClean="0"/>
          </a:p>
          <a:p>
            <a:pPr>
              <a:buNone/>
            </a:pPr>
            <a:r>
              <a:rPr lang="en-GB" sz="3500" dirty="0" smtClean="0"/>
              <a:t> </a:t>
            </a:r>
            <a:endParaRPr lang="cs-CZ" sz="3500" b="1" dirty="0" smtClean="0"/>
          </a:p>
          <a:p>
            <a:pPr>
              <a:buNone/>
            </a:pPr>
            <a:r>
              <a:rPr lang="en-GB" sz="3500" dirty="0" smtClean="0"/>
              <a:t>     On it goes, oblivious of the Planning Acts,</a:t>
            </a:r>
            <a:endParaRPr lang="cs-CZ" sz="3500" b="1" dirty="0" smtClean="0"/>
          </a:p>
          <a:p>
            <a:pPr>
              <a:buNone/>
            </a:pPr>
            <a:r>
              <a:rPr lang="en-GB" sz="3500" dirty="0" smtClean="0"/>
              <a:t>the green belts,</a:t>
            </a:r>
            <a:endParaRPr lang="cs-CZ" sz="3500" b="1" dirty="0" smtClean="0"/>
          </a:p>
          <a:p>
            <a:pPr>
              <a:buNone/>
            </a:pPr>
            <a:r>
              <a:rPr lang="en-GB" sz="3500" dirty="0" smtClean="0"/>
              <a:t>     and before we know it </a:t>
            </a:r>
            <a:r>
              <a:rPr lang="en-GB" sz="3500" dirty="0" err="1" smtClean="0"/>
              <a:t>it</a:t>
            </a:r>
            <a:r>
              <a:rPr lang="en-GB" sz="3500" dirty="0" smtClean="0"/>
              <a:t> is out of our hands:</a:t>
            </a:r>
            <a:endParaRPr lang="cs-CZ" sz="3500" b="1" dirty="0" smtClean="0"/>
          </a:p>
          <a:p>
            <a:pPr>
              <a:buNone/>
            </a:pPr>
            <a:r>
              <a:rPr lang="en-GB" sz="3500" dirty="0" smtClean="0"/>
              <a:t>city, nation,</a:t>
            </a:r>
            <a:endParaRPr lang="cs-CZ" sz="3500" b="1" dirty="0" smtClean="0"/>
          </a:p>
          <a:p>
            <a:pPr>
              <a:buNone/>
            </a:pPr>
            <a:r>
              <a:rPr lang="en-GB" sz="3500" dirty="0" smtClean="0"/>
              <a:t>     hemisphere, universe, hammering out in all directions</a:t>
            </a:r>
            <a:endParaRPr lang="cs-CZ" sz="3500" b="1" dirty="0" smtClean="0"/>
          </a:p>
          <a:p>
            <a:pPr>
              <a:buNone/>
            </a:pPr>
            <a:r>
              <a:rPr lang="en-GB" sz="3500" dirty="0" smtClean="0"/>
              <a:t>until suddenly,</a:t>
            </a:r>
            <a:endParaRPr lang="cs-CZ" sz="3500" b="1" dirty="0" smtClean="0"/>
          </a:p>
          <a:p>
            <a:pPr>
              <a:buNone/>
            </a:pPr>
            <a:r>
              <a:rPr lang="en-GB" sz="3500" dirty="0" smtClean="0"/>
              <a:t>     mercifully, it is drawn aside through the eye</a:t>
            </a:r>
            <a:endParaRPr lang="cs-CZ" sz="3500" b="1" dirty="0" smtClean="0"/>
          </a:p>
          <a:p>
            <a:pPr>
              <a:buNone/>
            </a:pPr>
            <a:r>
              <a:rPr lang="en-GB" sz="3500" dirty="0" smtClean="0"/>
              <a:t>of a black hole</a:t>
            </a:r>
            <a:endParaRPr lang="cs-CZ" sz="3500" b="1" dirty="0" smtClean="0"/>
          </a:p>
          <a:p>
            <a:pPr>
              <a:buNone/>
            </a:pPr>
            <a:r>
              <a:rPr lang="en-GB" sz="3500" dirty="0" smtClean="0"/>
              <a:t>     and bulleted into a neighbouring galaxy, emerging</a:t>
            </a:r>
            <a:endParaRPr lang="cs-CZ" sz="3500" b="1" dirty="0" smtClean="0"/>
          </a:p>
          <a:p>
            <a:pPr>
              <a:buNone/>
            </a:pPr>
            <a:r>
              <a:rPr lang="en-GB" sz="3500" dirty="0" smtClean="0"/>
              <a:t>smaller and smoother</a:t>
            </a:r>
            <a:endParaRPr lang="cs-CZ" sz="3500" b="1" dirty="0" smtClean="0"/>
          </a:p>
          <a:p>
            <a:pPr>
              <a:buNone/>
            </a:pPr>
            <a:r>
              <a:rPr lang="en-GB" sz="3500" dirty="0" smtClean="0"/>
              <a:t>     than a billiard ball but weighing more than Saturn.</a:t>
            </a:r>
            <a:endParaRPr lang="cs-CZ" sz="3500" b="1" dirty="0" smtClean="0"/>
          </a:p>
          <a:p>
            <a:pPr>
              <a:buNone/>
            </a:pPr>
            <a:r>
              <a:rPr lang="en-GB" sz="1400" b="1" dirty="0" smtClean="0"/>
              <a:t> </a:t>
            </a:r>
            <a:endParaRPr lang="cs-CZ" sz="1400" b="1" dirty="0" smtClean="0"/>
          </a:p>
          <a:p>
            <a:pPr>
              <a:buNone/>
            </a:pPr>
            <a:r>
              <a:rPr lang="en-US" sz="1400" dirty="0" smtClean="0"/>
              <a:t> </a:t>
            </a:r>
            <a:endParaRPr lang="cs-CZ" sz="1400" b="1" dirty="0" smtClean="0"/>
          </a:p>
          <a:p>
            <a:pPr>
              <a:buNone/>
            </a:pPr>
            <a:endParaRPr lang="cs-CZ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425</TotalTime>
  <Words>603</Words>
  <Application>Microsoft Office PowerPoint</Application>
  <PresentationFormat>Předvádění na obrazovce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Vrchol</vt:lpstr>
      <vt:lpstr>7. Simon armitage (b. 1963)</vt:lpstr>
      <vt:lpstr>Essentials</vt:lpstr>
      <vt:lpstr>Life and work</vt:lpstr>
      <vt:lpstr>Cooperation with the BBC</vt:lpstr>
      <vt:lpstr>Other public and academic roles</vt:lpstr>
      <vt:lpstr>Main qualities of his poetry</vt:lpstr>
      <vt:lpstr>Examples</vt:lpstr>
      <vt:lpstr>Snímek 8</vt:lpstr>
      <vt:lpstr>Snímek 9</vt:lpstr>
      <vt:lpstr>Snímek 10</vt:lpstr>
      <vt:lpstr>Study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English Literature (7th century – 1066)</dc:title>
  <dc:creator>oem</dc:creator>
  <cp:lastModifiedBy>Standard</cp:lastModifiedBy>
  <cp:revision>53</cp:revision>
  <dcterms:created xsi:type="dcterms:W3CDTF">2012-11-22T20:17:43Z</dcterms:created>
  <dcterms:modified xsi:type="dcterms:W3CDTF">2020-11-13T05:52:40Z</dcterms:modified>
</cp:coreProperties>
</file>