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8" r:id="rId6"/>
    <p:sldId id="261" r:id="rId7"/>
    <p:sldId id="267" r:id="rId8"/>
    <p:sldId id="266" r:id="rId9"/>
    <p:sldId id="269" r:id="rId10"/>
    <p:sldId id="263"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Klepnutím lze upravit styl předlohy nadpisů.</a:t>
            </a:r>
            <a:endParaRPr kumimoji="0" lang="en-US"/>
          </a:p>
        </p:txBody>
      </p:sp>
      <p:sp>
        <p:nvSpPr>
          <p:cNvPr id="28" name="Zástupný symbol pro datum 27"/>
          <p:cNvSpPr>
            <a:spLocks noGrp="1"/>
          </p:cNvSpPr>
          <p:nvPr>
            <p:ph type="dt" sz="half" idx="10"/>
          </p:nvPr>
        </p:nvSpPr>
        <p:spPr/>
        <p:txBody>
          <a:bodyPr/>
          <a:lstStyle/>
          <a:p>
            <a:fld id="{995C8A8F-D3E2-44C2-A6E6-10001C0A144D}" type="datetimeFigureOut">
              <a:rPr lang="cs-CZ" smtClean="0"/>
              <a:pPr/>
              <a:t>13.11.2020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622EF559-8282-49B0-A81B-457E585A8107}" type="slidenum">
              <a:rPr lang="cs-CZ" smtClean="0"/>
              <a:pPr/>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622EF559-8282-49B0-A81B-457E585A8107}"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995C8A8F-D3E2-44C2-A6E6-10001C0A144D}" type="datetimeFigureOut">
              <a:rPr lang="cs-CZ" smtClean="0"/>
              <a:pPr/>
              <a:t>13.11.2020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995C8A8F-D3E2-44C2-A6E6-10001C0A144D}" type="datetimeFigureOut">
              <a:rPr lang="cs-CZ" smtClean="0"/>
              <a:pPr/>
              <a:t>13.11.2020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95C8A8F-D3E2-44C2-A6E6-10001C0A144D}" type="datetimeFigureOut">
              <a:rPr lang="cs-CZ" smtClean="0"/>
              <a:pPr/>
              <a:t>13.11.2020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95C8A8F-D3E2-44C2-A6E6-10001C0A144D}" type="datetimeFigureOut">
              <a:rPr lang="cs-CZ" smtClean="0"/>
              <a:pPr/>
              <a:t>13.11.2020</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2EF559-8282-49B0-A81B-457E585A8107}"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8.</a:t>
            </a:r>
            <a:r>
              <a:rPr lang="cs-CZ" dirty="0" smtClean="0"/>
              <a:t> Don </a:t>
            </a:r>
            <a:r>
              <a:rPr lang="cs-CZ" dirty="0" err="1" smtClean="0"/>
              <a:t>paterson</a:t>
            </a:r>
            <a:r>
              <a:rPr lang="cs-CZ" dirty="0" smtClean="0"/>
              <a:t/>
            </a:r>
            <a:br>
              <a:rPr lang="cs-CZ" dirty="0" smtClean="0"/>
            </a:br>
            <a:r>
              <a:rPr lang="cs-CZ" dirty="0" smtClean="0"/>
              <a:t>(</a:t>
            </a:r>
            <a:r>
              <a:rPr lang="cs-CZ" dirty="0" err="1" smtClean="0"/>
              <a:t>b</a:t>
            </a:r>
            <a:r>
              <a:rPr lang="cs-CZ" dirty="0" smtClean="0"/>
              <a:t>. 1963)</a:t>
            </a:r>
            <a:endParaRPr lang="en-GB" dirty="0"/>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Study questions</a:t>
            </a:r>
            <a:endParaRPr lang="cs-CZ" dirty="0"/>
          </a:p>
        </p:txBody>
      </p:sp>
      <p:sp>
        <p:nvSpPr>
          <p:cNvPr id="3" name="Zástupný symbol pro obsah 2"/>
          <p:cNvSpPr>
            <a:spLocks noGrp="1"/>
          </p:cNvSpPr>
          <p:nvPr>
            <p:ph idx="1"/>
          </p:nvPr>
        </p:nvSpPr>
        <p:spPr/>
        <p:txBody>
          <a:bodyPr>
            <a:normAutofit fontScale="92500" lnSpcReduction="10000"/>
          </a:bodyPr>
          <a:lstStyle/>
          <a:p>
            <a:pPr lvl="0"/>
            <a:r>
              <a:rPr lang="cs-CZ" dirty="0" err="1" smtClean="0"/>
              <a:t>Is</a:t>
            </a:r>
            <a:r>
              <a:rPr lang="cs-CZ" dirty="0" smtClean="0"/>
              <a:t> </a:t>
            </a:r>
            <a:r>
              <a:rPr lang="cs-CZ" dirty="0" err="1" smtClean="0"/>
              <a:t>Paterson’s</a:t>
            </a:r>
            <a:r>
              <a:rPr lang="cs-CZ" dirty="0" smtClean="0"/>
              <a:t> </a:t>
            </a:r>
            <a:r>
              <a:rPr lang="cs-CZ" dirty="0" err="1" smtClean="0"/>
              <a:t>musicianship</a:t>
            </a:r>
            <a:r>
              <a:rPr lang="cs-CZ" dirty="0" smtClean="0"/>
              <a:t> </a:t>
            </a:r>
            <a:r>
              <a:rPr lang="cs-CZ" dirty="0" err="1" smtClean="0"/>
              <a:t>registered</a:t>
            </a:r>
            <a:r>
              <a:rPr lang="cs-CZ" dirty="0" smtClean="0"/>
              <a:t> in his </a:t>
            </a:r>
            <a:r>
              <a:rPr lang="cs-CZ" dirty="0" err="1" smtClean="0"/>
              <a:t>texts</a:t>
            </a:r>
            <a:r>
              <a:rPr lang="cs-CZ" dirty="0" smtClean="0"/>
              <a:t>? </a:t>
            </a:r>
            <a:r>
              <a:rPr lang="cs-CZ" dirty="0" err="1" smtClean="0"/>
              <a:t>If</a:t>
            </a:r>
            <a:r>
              <a:rPr lang="cs-CZ" dirty="0" smtClean="0"/>
              <a:t> </a:t>
            </a:r>
            <a:r>
              <a:rPr lang="cs-CZ" dirty="0" err="1" smtClean="0"/>
              <a:t>so</a:t>
            </a:r>
            <a:r>
              <a:rPr lang="cs-CZ" dirty="0" smtClean="0"/>
              <a:t>, </a:t>
            </a:r>
            <a:r>
              <a:rPr lang="cs-CZ" dirty="0" err="1" smtClean="0"/>
              <a:t>how</a:t>
            </a:r>
            <a:r>
              <a:rPr lang="cs-CZ" dirty="0" smtClean="0"/>
              <a:t> </a:t>
            </a:r>
            <a:r>
              <a:rPr lang="cs-CZ" dirty="0" err="1" smtClean="0"/>
              <a:t>exactly</a:t>
            </a:r>
            <a:r>
              <a:rPr lang="cs-CZ" dirty="0" smtClean="0"/>
              <a:t>?</a:t>
            </a:r>
          </a:p>
          <a:p>
            <a:pPr lvl="0"/>
            <a:r>
              <a:rPr lang="cs-CZ" dirty="0" err="1" smtClean="0"/>
              <a:t>What</a:t>
            </a:r>
            <a:r>
              <a:rPr lang="cs-CZ" dirty="0" smtClean="0"/>
              <a:t> are </a:t>
            </a:r>
            <a:r>
              <a:rPr lang="cs-CZ" dirty="0" err="1" smtClean="0"/>
              <a:t>the</a:t>
            </a:r>
            <a:r>
              <a:rPr lang="cs-CZ" dirty="0" smtClean="0"/>
              <a:t> </a:t>
            </a:r>
            <a:r>
              <a:rPr lang="cs-CZ" dirty="0" err="1" smtClean="0"/>
              <a:t>limits</a:t>
            </a:r>
            <a:r>
              <a:rPr lang="cs-CZ" dirty="0" smtClean="0"/>
              <a:t> </a:t>
            </a:r>
            <a:r>
              <a:rPr lang="cs-CZ" dirty="0" err="1" smtClean="0"/>
              <a:t>of</a:t>
            </a:r>
            <a:r>
              <a:rPr lang="cs-CZ" dirty="0" smtClean="0"/>
              <a:t> </a:t>
            </a:r>
            <a:r>
              <a:rPr lang="cs-CZ" dirty="0" err="1" smtClean="0"/>
              <a:t>the</a:t>
            </a:r>
            <a:r>
              <a:rPr lang="cs-CZ" dirty="0" smtClean="0"/>
              <a:t> analogy </a:t>
            </a:r>
            <a:r>
              <a:rPr lang="cs-CZ" dirty="0" err="1" smtClean="0"/>
              <a:t>drawn</a:t>
            </a:r>
            <a:r>
              <a:rPr lang="cs-CZ" dirty="0" smtClean="0"/>
              <a:t> by ‘</a:t>
            </a:r>
            <a:r>
              <a:rPr lang="cs-CZ" dirty="0" err="1" smtClean="0"/>
              <a:t>Two</a:t>
            </a:r>
            <a:r>
              <a:rPr lang="cs-CZ" dirty="0" smtClean="0"/>
              <a:t> </a:t>
            </a:r>
            <a:r>
              <a:rPr lang="cs-CZ" dirty="0" err="1" smtClean="0"/>
              <a:t>Trees’</a:t>
            </a:r>
            <a:r>
              <a:rPr lang="cs-CZ" dirty="0" smtClean="0"/>
              <a:t>? </a:t>
            </a:r>
            <a:r>
              <a:rPr lang="cs-CZ" dirty="0" err="1" smtClean="0"/>
              <a:t>Does</a:t>
            </a:r>
            <a:r>
              <a:rPr lang="cs-CZ" dirty="0" smtClean="0"/>
              <a:t> </a:t>
            </a:r>
            <a:r>
              <a:rPr lang="cs-CZ" dirty="0" err="1" smtClean="0"/>
              <a:t>the</a:t>
            </a:r>
            <a:r>
              <a:rPr lang="cs-CZ" dirty="0" smtClean="0"/>
              <a:t> poem </a:t>
            </a:r>
            <a:r>
              <a:rPr lang="cs-CZ" dirty="0" err="1" smtClean="0"/>
              <a:t>succeed</a:t>
            </a:r>
            <a:r>
              <a:rPr lang="cs-CZ" dirty="0" smtClean="0"/>
              <a:t> in </a:t>
            </a:r>
            <a:r>
              <a:rPr lang="cs-CZ" dirty="0" err="1" smtClean="0"/>
              <a:t>breaking</a:t>
            </a:r>
            <a:r>
              <a:rPr lang="cs-CZ" dirty="0" smtClean="0"/>
              <a:t> </a:t>
            </a:r>
            <a:r>
              <a:rPr lang="cs-CZ" dirty="0" err="1" smtClean="0"/>
              <a:t>those</a:t>
            </a:r>
            <a:r>
              <a:rPr lang="cs-CZ" dirty="0" smtClean="0"/>
              <a:t> </a:t>
            </a:r>
            <a:r>
              <a:rPr lang="cs-CZ" dirty="0" err="1" smtClean="0"/>
              <a:t>limits</a:t>
            </a:r>
            <a:r>
              <a:rPr lang="cs-CZ" dirty="0" smtClean="0"/>
              <a:t>?</a:t>
            </a:r>
          </a:p>
          <a:p>
            <a:pPr lvl="0"/>
            <a:r>
              <a:rPr lang="cs-CZ" dirty="0" err="1" smtClean="0"/>
              <a:t>How</a:t>
            </a:r>
            <a:r>
              <a:rPr lang="cs-CZ" dirty="0" smtClean="0"/>
              <a:t> </a:t>
            </a:r>
            <a:r>
              <a:rPr lang="cs-CZ" dirty="0" err="1" smtClean="0"/>
              <a:t>does</a:t>
            </a:r>
            <a:r>
              <a:rPr lang="cs-CZ" dirty="0" smtClean="0"/>
              <a:t> </a:t>
            </a:r>
            <a:r>
              <a:rPr lang="cs-CZ" dirty="0" err="1" smtClean="0"/>
              <a:t>the</a:t>
            </a:r>
            <a:r>
              <a:rPr lang="cs-CZ" dirty="0" smtClean="0"/>
              <a:t> </a:t>
            </a:r>
            <a:r>
              <a:rPr lang="cs-CZ" dirty="0" err="1" smtClean="0"/>
              <a:t>metrical</a:t>
            </a:r>
            <a:r>
              <a:rPr lang="cs-CZ" dirty="0" smtClean="0"/>
              <a:t> </a:t>
            </a:r>
            <a:r>
              <a:rPr lang="cs-CZ" dirty="0" err="1" smtClean="0"/>
              <a:t>and</a:t>
            </a:r>
            <a:r>
              <a:rPr lang="cs-CZ" dirty="0" smtClean="0"/>
              <a:t> </a:t>
            </a:r>
            <a:r>
              <a:rPr lang="cs-CZ" dirty="0" err="1" smtClean="0"/>
              <a:t>rhyming</a:t>
            </a:r>
            <a:r>
              <a:rPr lang="cs-CZ" dirty="0" smtClean="0"/>
              <a:t> </a:t>
            </a:r>
            <a:r>
              <a:rPr lang="cs-CZ" dirty="0" err="1" smtClean="0"/>
              <a:t>structure</a:t>
            </a:r>
            <a:r>
              <a:rPr lang="cs-CZ" dirty="0" smtClean="0"/>
              <a:t> </a:t>
            </a:r>
            <a:r>
              <a:rPr lang="cs-CZ" dirty="0" err="1" smtClean="0"/>
              <a:t>of</a:t>
            </a:r>
            <a:r>
              <a:rPr lang="cs-CZ" dirty="0" smtClean="0"/>
              <a:t> ‘</a:t>
            </a:r>
            <a:r>
              <a:rPr lang="cs-CZ" dirty="0" err="1" smtClean="0"/>
              <a:t>Imperial’</a:t>
            </a:r>
            <a:r>
              <a:rPr lang="cs-CZ" dirty="0" smtClean="0"/>
              <a:t> </a:t>
            </a:r>
            <a:r>
              <a:rPr lang="cs-CZ" dirty="0" err="1" smtClean="0"/>
              <a:t>affect</a:t>
            </a:r>
            <a:r>
              <a:rPr lang="cs-CZ" dirty="0" smtClean="0"/>
              <a:t> </a:t>
            </a:r>
            <a:r>
              <a:rPr lang="cs-CZ" dirty="0" err="1" smtClean="0"/>
              <a:t>the</a:t>
            </a:r>
            <a:r>
              <a:rPr lang="cs-CZ" dirty="0" smtClean="0"/>
              <a:t> </a:t>
            </a:r>
            <a:r>
              <a:rPr lang="cs-CZ" dirty="0" err="1" smtClean="0"/>
              <a:t>overall</a:t>
            </a:r>
            <a:r>
              <a:rPr lang="cs-CZ" dirty="0" smtClean="0"/>
              <a:t> tone </a:t>
            </a:r>
            <a:r>
              <a:rPr lang="cs-CZ" dirty="0" err="1" smtClean="0"/>
              <a:t>of</a:t>
            </a:r>
            <a:r>
              <a:rPr lang="cs-CZ" dirty="0" smtClean="0"/>
              <a:t> </a:t>
            </a:r>
            <a:r>
              <a:rPr lang="cs-CZ" dirty="0" err="1" smtClean="0"/>
              <a:t>the</a:t>
            </a:r>
            <a:r>
              <a:rPr lang="cs-CZ" dirty="0" smtClean="0"/>
              <a:t> poem?</a:t>
            </a:r>
          </a:p>
          <a:p>
            <a:pPr lvl="0"/>
            <a:r>
              <a:rPr lang="cs-CZ" dirty="0" smtClean="0"/>
              <a:t>Analyse </a:t>
            </a:r>
            <a:r>
              <a:rPr lang="cs-CZ" dirty="0" err="1" smtClean="0"/>
              <a:t>the</a:t>
            </a:r>
            <a:r>
              <a:rPr lang="cs-CZ" dirty="0" smtClean="0"/>
              <a:t> </a:t>
            </a:r>
            <a:r>
              <a:rPr lang="cs-CZ" dirty="0" err="1" smtClean="0"/>
              <a:t>images</a:t>
            </a:r>
            <a:r>
              <a:rPr lang="cs-CZ" dirty="0" smtClean="0"/>
              <a:t> </a:t>
            </a:r>
            <a:r>
              <a:rPr lang="cs-CZ" dirty="0" err="1" smtClean="0"/>
              <a:t>Paterson</a:t>
            </a:r>
            <a:r>
              <a:rPr lang="cs-CZ" dirty="0" smtClean="0"/>
              <a:t> </a:t>
            </a:r>
            <a:r>
              <a:rPr lang="cs-CZ" dirty="0" err="1" smtClean="0"/>
              <a:t>uses</a:t>
            </a:r>
            <a:r>
              <a:rPr lang="cs-CZ" dirty="0" smtClean="0"/>
              <a:t> in ‘</a:t>
            </a:r>
            <a:r>
              <a:rPr lang="cs-CZ" dirty="0" err="1" smtClean="0"/>
              <a:t>The</a:t>
            </a:r>
            <a:r>
              <a:rPr lang="cs-CZ" dirty="0" smtClean="0"/>
              <a:t> </a:t>
            </a:r>
            <a:r>
              <a:rPr lang="cs-CZ" dirty="0" err="1" smtClean="0"/>
              <a:t>Scale</a:t>
            </a:r>
            <a:r>
              <a:rPr lang="cs-CZ" dirty="0" smtClean="0"/>
              <a:t> </a:t>
            </a:r>
            <a:r>
              <a:rPr lang="cs-CZ" dirty="0" err="1" smtClean="0"/>
              <a:t>of</a:t>
            </a:r>
            <a:r>
              <a:rPr lang="cs-CZ" dirty="0" smtClean="0"/>
              <a:t> Intensity’. </a:t>
            </a:r>
            <a:r>
              <a:rPr lang="cs-CZ" dirty="0" err="1" smtClean="0"/>
              <a:t>How</a:t>
            </a:r>
            <a:r>
              <a:rPr lang="cs-CZ" dirty="0" smtClean="0"/>
              <a:t> do </a:t>
            </a:r>
            <a:r>
              <a:rPr lang="cs-CZ" dirty="0" err="1" smtClean="0"/>
              <a:t>they</a:t>
            </a:r>
            <a:r>
              <a:rPr lang="cs-CZ" dirty="0" smtClean="0"/>
              <a:t> </a:t>
            </a:r>
            <a:r>
              <a:rPr lang="cs-CZ" dirty="0" err="1" smtClean="0"/>
              <a:t>define</a:t>
            </a:r>
            <a:r>
              <a:rPr lang="cs-CZ" dirty="0" smtClean="0"/>
              <a:t> </a:t>
            </a:r>
            <a:r>
              <a:rPr lang="cs-CZ" dirty="0" err="1" smtClean="0"/>
              <a:t>or</a:t>
            </a:r>
            <a:r>
              <a:rPr lang="cs-CZ" dirty="0" smtClean="0"/>
              <a:t> re-</a:t>
            </a:r>
            <a:r>
              <a:rPr lang="cs-CZ" dirty="0" err="1" smtClean="0"/>
              <a:t>define</a:t>
            </a:r>
            <a:r>
              <a:rPr lang="cs-CZ" dirty="0" smtClean="0"/>
              <a:t> </a:t>
            </a:r>
            <a:r>
              <a:rPr lang="cs-CZ" dirty="0" err="1" smtClean="0"/>
              <a:t>the</a:t>
            </a:r>
            <a:r>
              <a:rPr lang="cs-CZ" dirty="0" smtClean="0"/>
              <a:t> </a:t>
            </a:r>
            <a:r>
              <a:rPr lang="cs-CZ" dirty="0" err="1" smtClean="0"/>
              <a:t>concept</a:t>
            </a:r>
            <a:r>
              <a:rPr lang="cs-CZ" dirty="0" smtClean="0"/>
              <a:t> </a:t>
            </a:r>
            <a:r>
              <a:rPr lang="cs-CZ" dirty="0" err="1" smtClean="0"/>
              <a:t>of</a:t>
            </a:r>
            <a:r>
              <a:rPr lang="cs-CZ" dirty="0" smtClean="0"/>
              <a:t> intensity?</a:t>
            </a:r>
          </a:p>
          <a:p>
            <a:pPr lvl="0"/>
            <a:r>
              <a:rPr lang="cs-CZ" dirty="0" err="1" smtClean="0"/>
              <a:t>Is</a:t>
            </a:r>
            <a:r>
              <a:rPr lang="cs-CZ" dirty="0" smtClean="0"/>
              <a:t> </a:t>
            </a:r>
            <a:r>
              <a:rPr lang="cs-CZ" dirty="0" err="1" smtClean="0"/>
              <a:t>the</a:t>
            </a:r>
            <a:r>
              <a:rPr lang="cs-CZ" dirty="0" smtClean="0"/>
              <a:t> </a:t>
            </a:r>
            <a:r>
              <a:rPr lang="cs-CZ" dirty="0" err="1" smtClean="0"/>
              <a:t>world</a:t>
            </a:r>
            <a:r>
              <a:rPr lang="cs-CZ" dirty="0" smtClean="0"/>
              <a:t> </a:t>
            </a:r>
            <a:r>
              <a:rPr lang="cs-CZ" dirty="0" err="1" smtClean="0"/>
              <a:t>of</a:t>
            </a:r>
            <a:r>
              <a:rPr lang="cs-CZ" dirty="0" smtClean="0"/>
              <a:t> </a:t>
            </a:r>
            <a:r>
              <a:rPr lang="cs-CZ" dirty="0" err="1" smtClean="0"/>
              <a:t>Paterson’s</a:t>
            </a:r>
            <a:r>
              <a:rPr lang="cs-CZ" dirty="0" smtClean="0"/>
              <a:t> </a:t>
            </a:r>
            <a:r>
              <a:rPr lang="cs-CZ" dirty="0" err="1" smtClean="0"/>
              <a:t>poetry</a:t>
            </a:r>
            <a:r>
              <a:rPr lang="cs-CZ" dirty="0" smtClean="0"/>
              <a:t> </a:t>
            </a:r>
            <a:r>
              <a:rPr lang="cs-CZ" dirty="0" err="1" smtClean="0"/>
              <a:t>introverted</a:t>
            </a:r>
            <a:r>
              <a:rPr lang="cs-CZ" dirty="0" smtClean="0"/>
              <a:t> </a:t>
            </a:r>
            <a:r>
              <a:rPr lang="cs-CZ" dirty="0" err="1" smtClean="0"/>
              <a:t>or</a:t>
            </a:r>
            <a:r>
              <a:rPr lang="cs-CZ" dirty="0" smtClean="0"/>
              <a:t> </a:t>
            </a:r>
            <a:r>
              <a:rPr lang="cs-CZ" dirty="0" err="1" smtClean="0"/>
              <a:t>rather</a:t>
            </a:r>
            <a:r>
              <a:rPr lang="cs-CZ" dirty="0" smtClean="0"/>
              <a:t> </a:t>
            </a:r>
            <a:r>
              <a:rPr lang="cs-CZ" dirty="0" err="1" smtClean="0"/>
              <a:t>extroverted</a:t>
            </a:r>
            <a:r>
              <a:rPr lang="cs-CZ" dirty="0" smtClean="0"/>
              <a:t>? </a:t>
            </a:r>
            <a:r>
              <a:rPr lang="cs-CZ" dirty="0" err="1" smtClean="0"/>
              <a:t>State</a:t>
            </a:r>
            <a:r>
              <a:rPr lang="cs-CZ" dirty="0" smtClean="0"/>
              <a:t> </a:t>
            </a:r>
            <a:r>
              <a:rPr lang="cs-CZ" dirty="0" err="1" smtClean="0"/>
              <a:t>your</a:t>
            </a:r>
            <a:r>
              <a:rPr lang="cs-CZ" dirty="0" smtClean="0"/>
              <a:t> </a:t>
            </a:r>
            <a:r>
              <a:rPr lang="cs-CZ" dirty="0" err="1" smtClean="0"/>
              <a:t>arguments</a:t>
            </a:r>
            <a:r>
              <a:rPr lang="cs-CZ" dirty="0" smtClean="0"/>
              <a:t>.</a:t>
            </a:r>
          </a:p>
          <a:p>
            <a:pPr>
              <a:buNone/>
            </a:pP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Basic </a:t>
            </a:r>
            <a:r>
              <a:rPr lang="cs-CZ" dirty="0" err="1" smtClean="0"/>
              <a:t>characteristics</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Don </a:t>
            </a:r>
            <a:r>
              <a:rPr lang="cs-CZ" dirty="0" err="1" smtClean="0"/>
              <a:t>Paterson</a:t>
            </a:r>
            <a:r>
              <a:rPr lang="cs-CZ" dirty="0" smtClean="0"/>
              <a:t> </a:t>
            </a:r>
            <a:r>
              <a:rPr lang="cs-CZ" dirty="0" err="1" smtClean="0"/>
              <a:t>is</a:t>
            </a:r>
            <a:r>
              <a:rPr lang="cs-CZ" dirty="0" smtClean="0"/>
              <a:t> </a:t>
            </a:r>
            <a:r>
              <a:rPr lang="en-US" dirty="0" smtClean="0"/>
              <a:t>not just a fine poet but also an accomplished professional jazz musician</a:t>
            </a:r>
            <a:endParaRPr lang="cs-CZ" dirty="0" smtClean="0"/>
          </a:p>
          <a:p>
            <a:r>
              <a:rPr lang="en-US" dirty="0" smtClean="0"/>
              <a:t>Paterson’s poems display numerous musical qualities as he finds no ideological conflict between the two artistic forms </a:t>
            </a:r>
            <a:endParaRPr lang="cs-CZ" dirty="0" smtClean="0"/>
          </a:p>
          <a:p>
            <a:r>
              <a:rPr lang="en-US" dirty="0" smtClean="0"/>
              <a:t>With their highly concentrated formal shapes, psychological scenarios and keen interest in science, Paterson’ poems might be read and appreciated as an intoxicating medley of registers and ways to see and experience the world</a:t>
            </a:r>
            <a:endParaRPr lang="en-GB" dirty="0" smtClean="0"/>
          </a:p>
          <a:p>
            <a:pPr>
              <a:buNone/>
            </a:pP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Professional </a:t>
            </a:r>
            <a:r>
              <a:rPr lang="cs-CZ" dirty="0" err="1" smtClean="0"/>
              <a:t>life</a:t>
            </a:r>
            <a:endParaRPr lang="cs-CZ" dirty="0"/>
          </a:p>
        </p:txBody>
      </p:sp>
      <p:sp>
        <p:nvSpPr>
          <p:cNvPr id="3" name="Zástupný symbol pro obsah 2"/>
          <p:cNvSpPr>
            <a:spLocks noGrp="1"/>
          </p:cNvSpPr>
          <p:nvPr>
            <p:ph idx="1"/>
          </p:nvPr>
        </p:nvSpPr>
        <p:spPr/>
        <p:txBody>
          <a:bodyPr>
            <a:normAutofit fontScale="77500" lnSpcReduction="20000"/>
          </a:bodyPr>
          <a:lstStyle/>
          <a:p>
            <a:r>
              <a:rPr lang="en-GB" dirty="0" smtClean="0"/>
              <a:t>Don Paterson was born in Dundee in </a:t>
            </a:r>
            <a:r>
              <a:rPr lang="en-GB" dirty="0" smtClean="0"/>
              <a:t>1963 </a:t>
            </a:r>
            <a:endParaRPr lang="cs-CZ" dirty="0" smtClean="0"/>
          </a:p>
          <a:p>
            <a:r>
              <a:rPr lang="en-GB" dirty="0" smtClean="0"/>
              <a:t>Although </a:t>
            </a:r>
            <a:r>
              <a:rPr lang="en-GB" dirty="0" smtClean="0"/>
              <a:t>he has worked as a writer  since the early nineties, he left school to pursue a career in music, and spent four  years in Dundee playing the top-twenty hits of the era with club bands, while also working with local jazz </a:t>
            </a:r>
            <a:r>
              <a:rPr lang="en-GB" dirty="0" smtClean="0"/>
              <a:t>acts </a:t>
            </a:r>
            <a:endParaRPr lang="cs-CZ" dirty="0" smtClean="0"/>
          </a:p>
          <a:p>
            <a:r>
              <a:rPr lang="en-GB" dirty="0" smtClean="0"/>
              <a:t>He </a:t>
            </a:r>
            <a:r>
              <a:rPr lang="en-GB" dirty="0" smtClean="0"/>
              <a:t>moved to London in </a:t>
            </a:r>
            <a:r>
              <a:rPr lang="en-GB" dirty="0" smtClean="0"/>
              <a:t>1984</a:t>
            </a:r>
            <a:r>
              <a:rPr lang="cs-CZ" dirty="0" smtClean="0"/>
              <a:t> -</a:t>
            </a:r>
            <a:r>
              <a:rPr lang="cs-CZ" dirty="0" smtClean="0"/>
              <a:t>a</a:t>
            </a:r>
            <a:r>
              <a:rPr lang="en-GB" dirty="0" smtClean="0"/>
              <a:t>round </a:t>
            </a:r>
            <a:r>
              <a:rPr lang="en-GB" dirty="0" smtClean="0"/>
              <a:t>this time he also began reading and writing </a:t>
            </a:r>
            <a:r>
              <a:rPr lang="en-GB" dirty="0" smtClean="0"/>
              <a:t>poetry </a:t>
            </a:r>
            <a:endParaRPr lang="cs-CZ" dirty="0" smtClean="0"/>
          </a:p>
          <a:p>
            <a:r>
              <a:rPr lang="en-GB" dirty="0" smtClean="0"/>
              <a:t>He </a:t>
            </a:r>
            <a:r>
              <a:rPr lang="en-GB" dirty="0" smtClean="0"/>
              <a:t>returned to Scotland in '98 for a confused period in Edinburgh, during which he wrote a great deal of journalism, working as an arts columnist for Scotland on Sunday, and a video games reviewer for The </a:t>
            </a:r>
            <a:r>
              <a:rPr lang="en-GB" dirty="0" smtClean="0"/>
              <a:t>Times</a:t>
            </a:r>
            <a:endParaRPr lang="cs-CZ" dirty="0" smtClean="0"/>
          </a:p>
          <a:p>
            <a:r>
              <a:rPr lang="en-GB" dirty="0" smtClean="0"/>
              <a:t>He </a:t>
            </a:r>
            <a:r>
              <a:rPr lang="en-GB" dirty="0" smtClean="0"/>
              <a:t>has worked in the School of English at the University of St Andrews since 2002, where he lectures full-time and holds the position of Professor of Poetry</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effectLst/>
              </a:rPr>
              <a:t>Collections</a:t>
            </a:r>
            <a:r>
              <a:rPr lang="cs-CZ" dirty="0" smtClean="0">
                <a:effectLst/>
              </a:rPr>
              <a:t> </a:t>
            </a:r>
            <a:r>
              <a:rPr lang="cs-CZ" dirty="0" err="1" smtClean="0">
                <a:effectLst/>
              </a:rPr>
              <a:t>and</a:t>
            </a:r>
            <a:r>
              <a:rPr lang="cs-CZ" dirty="0" smtClean="0">
                <a:effectLst/>
              </a:rPr>
              <a:t> </a:t>
            </a:r>
            <a:r>
              <a:rPr lang="cs-CZ" dirty="0" err="1" smtClean="0">
                <a:effectLst/>
              </a:rPr>
              <a:t>awards</a:t>
            </a:r>
            <a:endParaRPr lang="cs-CZ" dirty="0">
              <a:effectLst/>
            </a:endParaRPr>
          </a:p>
        </p:txBody>
      </p:sp>
      <p:sp>
        <p:nvSpPr>
          <p:cNvPr id="3" name="Zástupný symbol pro obsah 2"/>
          <p:cNvSpPr>
            <a:spLocks noGrp="1"/>
          </p:cNvSpPr>
          <p:nvPr>
            <p:ph idx="1"/>
          </p:nvPr>
        </p:nvSpPr>
        <p:spPr/>
        <p:txBody>
          <a:bodyPr>
            <a:normAutofit/>
          </a:bodyPr>
          <a:lstStyle/>
          <a:p>
            <a:r>
              <a:rPr lang="en-GB" dirty="0" smtClean="0"/>
              <a:t>His collections of poetry include Nil </a:t>
            </a:r>
            <a:r>
              <a:rPr lang="en-GB" dirty="0" err="1" smtClean="0"/>
              <a:t>Nil</a:t>
            </a:r>
            <a:r>
              <a:rPr lang="en-GB" dirty="0" smtClean="0"/>
              <a:t> </a:t>
            </a:r>
            <a:r>
              <a:rPr lang="en-GB" dirty="0" smtClean="0"/>
              <a:t>(1993</a:t>
            </a:r>
            <a:r>
              <a:rPr lang="en-GB" dirty="0" smtClean="0"/>
              <a:t>), God’s Gift to Women </a:t>
            </a:r>
            <a:r>
              <a:rPr lang="en-GB" dirty="0" smtClean="0"/>
              <a:t>(1997</a:t>
            </a:r>
            <a:r>
              <a:rPr lang="en-GB" dirty="0" smtClean="0"/>
              <a:t>), The Eyes (</a:t>
            </a:r>
            <a:r>
              <a:rPr lang="en-GB" dirty="0" smtClean="0"/>
              <a:t>a1999</a:t>
            </a:r>
            <a:r>
              <a:rPr lang="en-GB" dirty="0" smtClean="0"/>
              <a:t>), </a:t>
            </a:r>
            <a:r>
              <a:rPr lang="en-GB" dirty="0" smtClean="0"/>
              <a:t>Landing Light (2004</a:t>
            </a:r>
            <a:r>
              <a:rPr lang="en-GB" dirty="0" smtClean="0"/>
              <a:t>), Orpheus </a:t>
            </a:r>
            <a:r>
              <a:rPr lang="en-GB" dirty="0" smtClean="0"/>
              <a:t>(2006)</a:t>
            </a:r>
            <a:r>
              <a:rPr lang="cs-CZ" dirty="0" smtClean="0"/>
              <a:t>, </a:t>
            </a:r>
            <a:r>
              <a:rPr lang="en-GB" dirty="0" smtClean="0"/>
              <a:t>Rain (2010)</a:t>
            </a:r>
            <a:r>
              <a:rPr lang="cs-CZ" dirty="0" smtClean="0"/>
              <a:t>, 40 </a:t>
            </a:r>
            <a:r>
              <a:rPr lang="cs-CZ" dirty="0" err="1" smtClean="0"/>
              <a:t>Sonnets</a:t>
            </a:r>
            <a:r>
              <a:rPr lang="cs-CZ" dirty="0" smtClean="0"/>
              <a:t> (2016), </a:t>
            </a:r>
            <a:r>
              <a:rPr lang="cs-CZ" dirty="0" err="1" smtClean="0"/>
              <a:t>and</a:t>
            </a:r>
            <a:r>
              <a:rPr lang="cs-CZ" dirty="0" smtClean="0"/>
              <a:t> </a:t>
            </a:r>
            <a:r>
              <a:rPr lang="cs-CZ" dirty="0" err="1" smtClean="0"/>
              <a:t>Zonal</a:t>
            </a:r>
            <a:r>
              <a:rPr lang="cs-CZ" dirty="0" smtClean="0"/>
              <a:t> (2020)</a:t>
            </a:r>
          </a:p>
          <a:p>
            <a:r>
              <a:rPr lang="en-GB" dirty="0" smtClean="0"/>
              <a:t>His poetry has won a number of awards, including </a:t>
            </a:r>
            <a:r>
              <a:rPr lang="en-GB" dirty="0" err="1" smtClean="0"/>
              <a:t>tthe</a:t>
            </a:r>
            <a:r>
              <a:rPr lang="en-GB" dirty="0" smtClean="0"/>
              <a:t> </a:t>
            </a:r>
            <a:r>
              <a:rPr lang="en-GB" dirty="0" smtClean="0"/>
              <a:t>T.S. Eliot Prize on two </a:t>
            </a:r>
            <a:r>
              <a:rPr lang="en-GB" dirty="0" smtClean="0"/>
              <a:t>occasions </a:t>
            </a:r>
            <a:endParaRPr lang="cs-CZ" dirty="0" smtClean="0"/>
          </a:p>
          <a:p>
            <a:r>
              <a:rPr lang="en-GB" dirty="0" smtClean="0"/>
              <a:t>He </a:t>
            </a:r>
            <a:r>
              <a:rPr lang="en-GB" dirty="0" smtClean="0"/>
              <a:t>is a Fellow of the Royal Society of Literature and a Fellow of the English </a:t>
            </a:r>
            <a:r>
              <a:rPr lang="en-GB" dirty="0" smtClean="0"/>
              <a:t>Association </a:t>
            </a:r>
            <a:endParaRPr lang="cs-CZ" dirty="0" smtClean="0"/>
          </a:p>
          <a:p>
            <a:r>
              <a:rPr lang="cs-CZ" dirty="0" smtClean="0"/>
              <a:t>H</a:t>
            </a:r>
            <a:r>
              <a:rPr lang="en-GB" dirty="0" smtClean="0"/>
              <a:t>e </a:t>
            </a:r>
            <a:r>
              <a:rPr lang="en-GB" dirty="0" smtClean="0"/>
              <a:t>received the OBE in 2008 and the Queen’s Gold Medal for Poetry in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Music </a:t>
            </a:r>
            <a:r>
              <a:rPr lang="cs-CZ" dirty="0" err="1" smtClean="0"/>
              <a:t>and</a:t>
            </a:r>
            <a:r>
              <a:rPr lang="cs-CZ" dirty="0" smtClean="0"/>
              <a:t> </a:t>
            </a:r>
            <a:r>
              <a:rPr lang="cs-CZ" dirty="0" err="1" smtClean="0"/>
              <a:t>poetry</a:t>
            </a:r>
            <a:endParaRPr lang="en-GB" dirty="0"/>
          </a:p>
        </p:txBody>
      </p:sp>
      <p:sp>
        <p:nvSpPr>
          <p:cNvPr id="3" name="Zástupný symbol pro obsah 2"/>
          <p:cNvSpPr>
            <a:spLocks noGrp="1"/>
          </p:cNvSpPr>
          <p:nvPr>
            <p:ph idx="1"/>
          </p:nvPr>
        </p:nvSpPr>
        <p:spPr/>
        <p:txBody>
          <a:bodyPr>
            <a:normAutofit fontScale="92500"/>
          </a:bodyPr>
          <a:lstStyle/>
          <a:p>
            <a:r>
              <a:rPr lang="en-GB" dirty="0" smtClean="0"/>
              <a:t>He is interested in linguistic and cognitive scientific approaches to </a:t>
            </a:r>
            <a:r>
              <a:rPr lang="cs-CZ" dirty="0" err="1" smtClean="0"/>
              <a:t>poetry</a:t>
            </a:r>
            <a:r>
              <a:rPr lang="en-GB" dirty="0" smtClean="0"/>
              <a:t>,</a:t>
            </a:r>
            <a:r>
              <a:rPr lang="cs-CZ" dirty="0" smtClean="0"/>
              <a:t> </a:t>
            </a:r>
            <a:r>
              <a:rPr lang="cs-CZ" dirty="0" err="1" smtClean="0"/>
              <a:t>an</a:t>
            </a:r>
            <a:r>
              <a:rPr lang="cs-CZ" dirty="0" smtClean="0"/>
              <a:t> </a:t>
            </a:r>
            <a:r>
              <a:rPr lang="cs-CZ" dirty="0" err="1" smtClean="0"/>
              <a:t>interest</a:t>
            </a:r>
            <a:r>
              <a:rPr lang="cs-CZ" dirty="0" smtClean="0"/>
              <a:t> </a:t>
            </a:r>
            <a:r>
              <a:rPr lang="cs-CZ" dirty="0" err="1" smtClean="0"/>
              <a:t>widely</a:t>
            </a:r>
            <a:r>
              <a:rPr lang="cs-CZ" dirty="0" smtClean="0"/>
              <a:t> </a:t>
            </a:r>
            <a:r>
              <a:rPr lang="cs-CZ" dirty="0" err="1" smtClean="0"/>
              <a:t>reflected</a:t>
            </a:r>
            <a:r>
              <a:rPr lang="cs-CZ" dirty="0" smtClean="0"/>
              <a:t> in his </a:t>
            </a:r>
            <a:r>
              <a:rPr lang="cs-CZ" dirty="0" err="1" smtClean="0"/>
              <a:t>own</a:t>
            </a:r>
            <a:r>
              <a:rPr lang="cs-CZ" dirty="0" smtClean="0"/>
              <a:t> </a:t>
            </a:r>
            <a:r>
              <a:rPr lang="cs-CZ" dirty="0" err="1" smtClean="0"/>
              <a:t>poems</a:t>
            </a:r>
            <a:r>
              <a:rPr lang="cs-CZ" dirty="0" smtClean="0"/>
              <a:t>, </a:t>
            </a:r>
            <a:r>
              <a:rPr lang="cs-CZ" dirty="0" err="1" smtClean="0"/>
              <a:t>but</a:t>
            </a:r>
            <a:r>
              <a:rPr lang="cs-CZ" dirty="0" smtClean="0"/>
              <a:t> </a:t>
            </a:r>
            <a:r>
              <a:rPr lang="cs-CZ" dirty="0" err="1" smtClean="0"/>
              <a:t>also</a:t>
            </a:r>
            <a:r>
              <a:rPr lang="cs-CZ" dirty="0" smtClean="0"/>
              <a:t> his </a:t>
            </a:r>
            <a:r>
              <a:rPr lang="cs-CZ" dirty="0" err="1" smtClean="0"/>
              <a:t>reviews</a:t>
            </a:r>
            <a:r>
              <a:rPr lang="cs-CZ" dirty="0" smtClean="0"/>
              <a:t> </a:t>
            </a:r>
            <a:r>
              <a:rPr lang="cs-CZ" dirty="0" err="1" smtClean="0"/>
              <a:t>and</a:t>
            </a:r>
            <a:r>
              <a:rPr lang="cs-CZ" dirty="0" smtClean="0"/>
              <a:t> </a:t>
            </a:r>
            <a:r>
              <a:rPr lang="cs-CZ" dirty="0" err="1" smtClean="0"/>
              <a:t>commentaries</a:t>
            </a:r>
            <a:r>
              <a:rPr lang="cs-CZ" dirty="0" smtClean="0"/>
              <a:t> (on Shakespeare‘s </a:t>
            </a:r>
            <a:r>
              <a:rPr lang="cs-CZ" dirty="0" err="1" smtClean="0"/>
              <a:t>sonnets</a:t>
            </a:r>
            <a:r>
              <a:rPr lang="cs-CZ" dirty="0" smtClean="0"/>
              <a:t>, </a:t>
            </a:r>
            <a:r>
              <a:rPr lang="cs-CZ" dirty="0" err="1" smtClean="0"/>
              <a:t>for</a:t>
            </a:r>
            <a:r>
              <a:rPr lang="cs-CZ" dirty="0" smtClean="0"/>
              <a:t> instance) </a:t>
            </a:r>
            <a:r>
              <a:rPr lang="en-GB" dirty="0" smtClean="0"/>
              <a:t> </a:t>
            </a:r>
            <a:endParaRPr lang="cs-CZ" dirty="0" smtClean="0"/>
          </a:p>
          <a:p>
            <a:r>
              <a:rPr lang="en-GB" dirty="0" smtClean="0"/>
              <a:t>As a musician, he began to concentrate on classical and twelve-string guitars in the late </a:t>
            </a:r>
            <a:r>
              <a:rPr lang="en-GB" dirty="0" smtClean="0"/>
              <a:t>1980s</a:t>
            </a:r>
            <a:endParaRPr lang="cs-CZ" dirty="0" smtClean="0"/>
          </a:p>
          <a:p>
            <a:r>
              <a:rPr lang="cs-CZ" dirty="0" smtClean="0"/>
              <a:t>H</a:t>
            </a:r>
            <a:r>
              <a:rPr lang="en-GB" dirty="0" smtClean="0"/>
              <a:t>e </a:t>
            </a:r>
            <a:r>
              <a:rPr lang="en-GB" dirty="0" smtClean="0"/>
              <a:t>still performs solo and in various ensembles with the pianist Steve </a:t>
            </a:r>
            <a:r>
              <a:rPr lang="en-GB" dirty="0" smtClean="0"/>
              <a:t>Hamilton </a:t>
            </a:r>
            <a:endParaRPr lang="cs-CZ" dirty="0" smtClean="0"/>
          </a:p>
          <a:p>
            <a:r>
              <a:rPr lang="cs-CZ" dirty="0" smtClean="0"/>
              <a:t>As </a:t>
            </a:r>
            <a:r>
              <a:rPr lang="cs-CZ" dirty="0" err="1" smtClean="0"/>
              <a:t>an</a:t>
            </a:r>
            <a:r>
              <a:rPr lang="cs-CZ" dirty="0" smtClean="0"/>
              <a:t> IT-expert, h</a:t>
            </a:r>
            <a:r>
              <a:rPr lang="en-GB" dirty="0" smtClean="0"/>
              <a:t>e </a:t>
            </a:r>
            <a:r>
              <a:rPr lang="en-GB" dirty="0" smtClean="0"/>
              <a:t>has a keen interest in digital music </a:t>
            </a:r>
            <a:r>
              <a:rPr lang="en-GB" dirty="0" smtClean="0"/>
              <a:t>technology</a:t>
            </a:r>
            <a:r>
              <a:rPr lang="cs-CZ" dirty="0" smtClean="0"/>
              <a:t> </a:t>
            </a:r>
            <a:r>
              <a:rPr lang="cs-CZ" dirty="0" err="1" smtClean="0"/>
              <a:t>and</a:t>
            </a:r>
            <a:r>
              <a:rPr lang="cs-CZ" dirty="0" smtClean="0"/>
              <a:t> </a:t>
            </a:r>
            <a:r>
              <a:rPr lang="cs-CZ" dirty="0" err="1" smtClean="0"/>
              <a:t>its</a:t>
            </a:r>
            <a:r>
              <a:rPr lang="cs-CZ" dirty="0" smtClean="0"/>
              <a:t> </a:t>
            </a:r>
            <a:r>
              <a:rPr lang="cs-CZ" dirty="0" err="1" smtClean="0"/>
              <a:t>creative</a:t>
            </a:r>
            <a:r>
              <a:rPr lang="cs-CZ" smtClean="0"/>
              <a:t> use</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Examples</a:t>
            </a:r>
            <a:endParaRPr lang="cs-CZ" dirty="0"/>
          </a:p>
        </p:txBody>
      </p:sp>
      <p:sp>
        <p:nvSpPr>
          <p:cNvPr id="3" name="Zástupný symbol pro obsah 2"/>
          <p:cNvSpPr>
            <a:spLocks noGrp="1"/>
          </p:cNvSpPr>
          <p:nvPr>
            <p:ph idx="1"/>
          </p:nvPr>
        </p:nvSpPr>
        <p:spPr/>
        <p:txBody>
          <a:bodyPr>
            <a:normAutofit fontScale="47500" lnSpcReduction="20000"/>
          </a:bodyPr>
          <a:lstStyle/>
          <a:p>
            <a:pPr>
              <a:buNone/>
            </a:pPr>
            <a:r>
              <a:rPr lang="cs-CZ" b="1" dirty="0" smtClean="0"/>
              <a:t>         ‘</a:t>
            </a:r>
            <a:r>
              <a:rPr lang="cs-CZ" b="1" dirty="0" err="1" smtClean="0"/>
              <a:t>Two</a:t>
            </a:r>
            <a:r>
              <a:rPr lang="en-GB" b="1" dirty="0" smtClean="0"/>
              <a:t> Trees</a:t>
            </a:r>
            <a:r>
              <a:rPr lang="en-GB" b="1" dirty="0" smtClean="0"/>
              <a:t>’</a:t>
            </a:r>
            <a:endParaRPr lang="cs-CZ" b="1" dirty="0" smtClean="0"/>
          </a:p>
          <a:p>
            <a:pPr>
              <a:buNone/>
            </a:pPr>
            <a:endParaRPr lang="cs-CZ" dirty="0" smtClean="0"/>
          </a:p>
          <a:p>
            <a:pPr>
              <a:buNone/>
            </a:pPr>
            <a:r>
              <a:rPr lang="cs-CZ" dirty="0" smtClean="0"/>
              <a:t>          </a:t>
            </a:r>
            <a:r>
              <a:rPr lang="en-GB" dirty="0" smtClean="0"/>
              <a:t>One </a:t>
            </a:r>
            <a:r>
              <a:rPr lang="en-GB" dirty="0" smtClean="0"/>
              <a:t>morning, Don Miguel got out of bed</a:t>
            </a:r>
            <a:br>
              <a:rPr lang="en-GB" dirty="0" smtClean="0"/>
            </a:br>
            <a:r>
              <a:rPr lang="en-GB" dirty="0" smtClean="0"/>
              <a:t>with one idea rooted in his head:</a:t>
            </a:r>
            <a:br>
              <a:rPr lang="en-GB" dirty="0" smtClean="0"/>
            </a:br>
            <a:r>
              <a:rPr lang="en-GB" dirty="0" smtClean="0"/>
              <a:t>to graft his orange to his lemon tree.</a:t>
            </a:r>
            <a:br>
              <a:rPr lang="en-GB" dirty="0" smtClean="0"/>
            </a:br>
            <a:r>
              <a:rPr lang="en-GB" dirty="0" smtClean="0"/>
              <a:t>It took him the whole day to work them free,</a:t>
            </a:r>
            <a:br>
              <a:rPr lang="en-GB" dirty="0" smtClean="0"/>
            </a:br>
            <a:r>
              <a:rPr lang="en-GB" dirty="0" smtClean="0"/>
              <a:t>lay open their sides, and lash them tight.</a:t>
            </a:r>
            <a:br>
              <a:rPr lang="en-GB" dirty="0" smtClean="0"/>
            </a:br>
            <a:r>
              <a:rPr lang="en-GB" dirty="0" smtClean="0"/>
              <a:t>For twelve months, from the shame or from the fright</a:t>
            </a:r>
            <a:br>
              <a:rPr lang="en-GB" dirty="0" smtClean="0"/>
            </a:br>
            <a:r>
              <a:rPr lang="en-GB" dirty="0" smtClean="0"/>
              <a:t>they put forth nothing; but one day there appeared      </a:t>
            </a:r>
            <a:br>
              <a:rPr lang="en-GB" dirty="0" smtClean="0"/>
            </a:br>
            <a:r>
              <a:rPr lang="en-GB" dirty="0" smtClean="0"/>
              <a:t>two lights in the dark leaves. Over the years</a:t>
            </a:r>
            <a:br>
              <a:rPr lang="en-GB" dirty="0" smtClean="0"/>
            </a:br>
            <a:r>
              <a:rPr lang="en-GB" dirty="0" smtClean="0"/>
              <a:t>the limbs would get themselves so tangled up   </a:t>
            </a:r>
            <a:br>
              <a:rPr lang="en-GB" dirty="0" smtClean="0"/>
            </a:br>
            <a:r>
              <a:rPr lang="en-GB" dirty="0" smtClean="0"/>
              <a:t>each bough looked like it gave a double crop,</a:t>
            </a:r>
            <a:br>
              <a:rPr lang="en-GB" dirty="0" smtClean="0"/>
            </a:br>
            <a:r>
              <a:rPr lang="en-GB" dirty="0" smtClean="0"/>
              <a:t>and not one kid in the village didn’t know </a:t>
            </a:r>
            <a:br>
              <a:rPr lang="en-GB" dirty="0" smtClean="0"/>
            </a:br>
            <a:r>
              <a:rPr lang="en-GB" dirty="0" smtClean="0"/>
              <a:t>the magic tree in Miguel’s patio.</a:t>
            </a:r>
            <a:endParaRPr lang="cs-CZ" dirty="0" smtClean="0"/>
          </a:p>
          <a:p>
            <a:r>
              <a:rPr lang="en-GB" dirty="0" smtClean="0"/>
              <a:t>The man who bought the house had had no dream</a:t>
            </a:r>
            <a:br>
              <a:rPr lang="en-GB" dirty="0" smtClean="0"/>
            </a:br>
            <a:r>
              <a:rPr lang="en-GB" dirty="0" smtClean="0"/>
              <a:t>so who can say what dark malicious whim</a:t>
            </a:r>
            <a:br>
              <a:rPr lang="en-GB" dirty="0" smtClean="0"/>
            </a:br>
            <a:r>
              <a:rPr lang="en-GB" dirty="0" smtClean="0"/>
              <a:t>led him to take his axe and split the bole</a:t>
            </a:r>
            <a:br>
              <a:rPr lang="en-GB" dirty="0" smtClean="0"/>
            </a:br>
            <a:r>
              <a:rPr lang="en-GB" dirty="0" smtClean="0"/>
              <a:t>along its fused seam, and then dig two holes.</a:t>
            </a:r>
            <a:br>
              <a:rPr lang="en-GB" dirty="0" smtClean="0"/>
            </a:br>
            <a:r>
              <a:rPr lang="en-GB" dirty="0" smtClean="0"/>
              <a:t>And no, they did not die from solitude;</a:t>
            </a:r>
            <a:br>
              <a:rPr lang="en-GB" dirty="0" smtClean="0"/>
            </a:br>
            <a:r>
              <a:rPr lang="en-GB" dirty="0" smtClean="0"/>
              <a:t>nor did their branches bear a sterile fruit;</a:t>
            </a:r>
            <a:br>
              <a:rPr lang="en-GB" dirty="0" smtClean="0"/>
            </a:br>
            <a:r>
              <a:rPr lang="en-GB" dirty="0" smtClean="0"/>
              <a:t>nor did their unhealed flanks weep every spring</a:t>
            </a:r>
            <a:br>
              <a:rPr lang="en-GB" dirty="0" smtClean="0"/>
            </a:br>
            <a:r>
              <a:rPr lang="en-GB" dirty="0" smtClean="0"/>
              <a:t>for those four yards that lost them everything           </a:t>
            </a:r>
            <a:br>
              <a:rPr lang="en-GB" dirty="0" smtClean="0"/>
            </a:br>
            <a:r>
              <a:rPr lang="en-GB" dirty="0" smtClean="0"/>
              <a:t>as each strained on its shackled root to face  </a:t>
            </a:r>
            <a:br>
              <a:rPr lang="en-GB" dirty="0" smtClean="0"/>
            </a:br>
            <a:r>
              <a:rPr lang="en-GB" dirty="0" smtClean="0"/>
              <a:t>the other’s empty, intricate embrace.</a:t>
            </a:r>
            <a:br>
              <a:rPr lang="en-GB" dirty="0" smtClean="0"/>
            </a:br>
            <a:r>
              <a:rPr lang="en-GB" dirty="0" smtClean="0"/>
              <a:t>They were trees, and trees don’t weep or ache or shout.</a:t>
            </a:r>
            <a:br>
              <a:rPr lang="en-GB" dirty="0" smtClean="0"/>
            </a:br>
            <a:r>
              <a:rPr lang="en-GB" dirty="0" smtClean="0"/>
              <a:t>And trees are all this poem is about.</a:t>
            </a:r>
            <a:endParaRPr lang="cs-CZ" dirty="0" smtClean="0"/>
          </a:p>
          <a:p>
            <a:pPr>
              <a:buNone/>
            </a:pPr>
            <a:endParaRPr lang="en-US"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a:xfrm>
            <a:off x="428596" y="1000108"/>
            <a:ext cx="8229600" cy="4709160"/>
          </a:xfrm>
        </p:spPr>
        <p:txBody>
          <a:bodyPr>
            <a:normAutofit fontScale="70000" lnSpcReduction="20000"/>
          </a:bodyPr>
          <a:lstStyle/>
          <a:p>
            <a:pPr>
              <a:buNone/>
            </a:pPr>
            <a:r>
              <a:rPr lang="cs-CZ" b="1" dirty="0" smtClean="0"/>
              <a:t>     </a:t>
            </a:r>
            <a:r>
              <a:rPr lang="en-GB" b="1" dirty="0" smtClean="0"/>
              <a:t>‘</a:t>
            </a:r>
            <a:r>
              <a:rPr lang="en-GB" b="1" dirty="0" smtClean="0"/>
              <a:t>Imperial’ </a:t>
            </a:r>
            <a:endParaRPr lang="cs-CZ" b="1" dirty="0" smtClean="0"/>
          </a:p>
          <a:p>
            <a:pPr>
              <a:buNone/>
            </a:pPr>
            <a:endParaRPr lang="cs-CZ" dirty="0" smtClean="0"/>
          </a:p>
          <a:p>
            <a:pPr>
              <a:buNone/>
            </a:pPr>
            <a:r>
              <a:rPr lang="cs-CZ" i="1" dirty="0" smtClean="0"/>
              <a:t>      </a:t>
            </a:r>
            <a:r>
              <a:rPr lang="en-GB" i="1" dirty="0" smtClean="0"/>
              <a:t>Is </a:t>
            </a:r>
            <a:r>
              <a:rPr lang="en-GB" i="1" dirty="0" smtClean="0"/>
              <a:t>it normal to get this wet? Baby, I'm frightened --</a:t>
            </a:r>
            <a:r>
              <a:rPr lang="en-GB" dirty="0" smtClean="0"/>
              <a:t/>
            </a:r>
            <a:br>
              <a:rPr lang="en-GB" dirty="0" smtClean="0"/>
            </a:br>
            <a:r>
              <a:rPr lang="en-GB" dirty="0" smtClean="0"/>
              <a:t>I covered her mouth with my own;</a:t>
            </a:r>
            <a:br>
              <a:rPr lang="en-GB" dirty="0" smtClean="0"/>
            </a:br>
            <a:r>
              <a:rPr lang="en-GB" dirty="0" smtClean="0"/>
              <a:t>she lay in my arms till the storm-window brightened</a:t>
            </a:r>
            <a:br>
              <a:rPr lang="en-GB" dirty="0" smtClean="0"/>
            </a:br>
            <a:r>
              <a:rPr lang="en-GB" dirty="0" smtClean="0"/>
              <a:t>and stood at our heads like a </a:t>
            </a:r>
            <a:r>
              <a:rPr lang="en-GB" dirty="0" smtClean="0"/>
              <a:t>stone</a:t>
            </a:r>
            <a:endParaRPr lang="cs-CZ" dirty="0" smtClean="0"/>
          </a:p>
          <a:p>
            <a:pPr>
              <a:buNone/>
            </a:pPr>
            <a:endParaRPr lang="cs-CZ" dirty="0" smtClean="0"/>
          </a:p>
          <a:p>
            <a:pPr>
              <a:buNone/>
            </a:pPr>
            <a:r>
              <a:rPr lang="cs-CZ" dirty="0" smtClean="0"/>
              <a:t>      </a:t>
            </a:r>
            <a:r>
              <a:rPr lang="en-GB" dirty="0" smtClean="0"/>
              <a:t>After </a:t>
            </a:r>
            <a:r>
              <a:rPr lang="en-GB" dirty="0" smtClean="0"/>
              <a:t>months of jaw </a:t>
            </a:r>
            <a:r>
              <a:rPr lang="en-GB" dirty="0" err="1" smtClean="0"/>
              <a:t>jaw</a:t>
            </a:r>
            <a:r>
              <a:rPr lang="en-GB" dirty="0" smtClean="0"/>
              <a:t>, determined that neither</a:t>
            </a:r>
            <a:br>
              <a:rPr lang="en-GB" dirty="0" smtClean="0"/>
            </a:br>
            <a:r>
              <a:rPr lang="en-GB" dirty="0" smtClean="0"/>
              <a:t>win ground, or be handed the edge,</a:t>
            </a:r>
            <a:br>
              <a:rPr lang="en-GB" dirty="0" smtClean="0"/>
            </a:br>
            <a:r>
              <a:rPr lang="en-GB" dirty="0" smtClean="0"/>
              <a:t>we gave ourselves up, one to the other</a:t>
            </a:r>
            <a:br>
              <a:rPr lang="en-GB" dirty="0" smtClean="0"/>
            </a:br>
            <a:r>
              <a:rPr lang="en-GB" dirty="0" smtClean="0"/>
              <a:t>like prisoners over a </a:t>
            </a:r>
            <a:r>
              <a:rPr lang="en-GB" dirty="0" smtClean="0"/>
              <a:t>bridge</a:t>
            </a:r>
            <a:endParaRPr lang="cs-CZ" dirty="0" smtClean="0"/>
          </a:p>
          <a:p>
            <a:pPr>
              <a:buNone/>
            </a:pPr>
            <a:endParaRPr lang="cs-CZ" dirty="0" smtClean="0"/>
          </a:p>
          <a:p>
            <a:pPr>
              <a:buNone/>
            </a:pPr>
            <a:r>
              <a:rPr lang="cs-CZ" dirty="0" smtClean="0"/>
              <a:t>       </a:t>
            </a:r>
            <a:r>
              <a:rPr lang="en-GB" dirty="0" smtClean="0"/>
              <a:t>and </a:t>
            </a:r>
            <a:r>
              <a:rPr lang="en-GB" dirty="0" smtClean="0"/>
              <a:t>no trade was ever so fair or so tender;</a:t>
            </a:r>
            <a:br>
              <a:rPr lang="en-GB" dirty="0" smtClean="0"/>
            </a:br>
            <a:r>
              <a:rPr lang="en-GB" dirty="0" smtClean="0"/>
              <a:t>so where was the flaw in the plan,</a:t>
            </a:r>
            <a:br>
              <a:rPr lang="en-GB" dirty="0" smtClean="0"/>
            </a:br>
            <a:r>
              <a:rPr lang="en-GB" dirty="0" smtClean="0"/>
              <a:t>the night we lay down on the flag of surrender</a:t>
            </a:r>
            <a:br>
              <a:rPr lang="en-GB" dirty="0" smtClean="0"/>
            </a:br>
            <a:r>
              <a:rPr lang="en-GB" dirty="0" smtClean="0"/>
              <a:t>and woke on the flag of Japan </a:t>
            </a:r>
            <a:endParaRPr lang="cs-CZ" dirty="0" smtClean="0"/>
          </a:p>
          <a:p>
            <a:pPr>
              <a:buNone/>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a:xfrm>
            <a:off x="428596" y="1357298"/>
            <a:ext cx="8229600" cy="4709160"/>
          </a:xfrm>
        </p:spPr>
        <p:txBody>
          <a:bodyPr>
            <a:normAutofit/>
          </a:bodyPr>
          <a:lstStyle/>
          <a:p>
            <a:pPr>
              <a:buNone/>
            </a:pPr>
            <a:r>
              <a:rPr lang="en-GB" sz="1400" b="1" dirty="0" smtClean="0"/>
              <a:t>‘The Scale of Intensity’ </a:t>
            </a:r>
            <a:endParaRPr lang="cs-CZ" sz="1400" b="1" dirty="0" smtClean="0"/>
          </a:p>
          <a:p>
            <a:pPr>
              <a:buNone/>
            </a:pPr>
            <a:endParaRPr lang="cs-CZ" sz="1400" dirty="0" smtClean="0"/>
          </a:p>
          <a:p>
            <a:pPr>
              <a:buNone/>
            </a:pPr>
            <a:r>
              <a:rPr lang="en-GB" sz="1400" dirty="0" smtClean="0"/>
              <a:t>1) Not felt. Smoke still rises vertically. In sensitive individuals, déjà vu, mild amnesia. Sea like a mirror.</a:t>
            </a:r>
            <a:endParaRPr lang="cs-CZ" sz="1400" dirty="0" smtClean="0"/>
          </a:p>
          <a:p>
            <a:pPr>
              <a:buNone/>
            </a:pPr>
            <a:r>
              <a:rPr lang="en-GB" sz="1400" dirty="0" smtClean="0"/>
              <a:t>2) Detected by persons at rest or favourably placed, i.e. in upper floors, hammocks, cathedrals, etc. Leaves rustle.</a:t>
            </a:r>
            <a:endParaRPr lang="cs-CZ" sz="1400" dirty="0" smtClean="0"/>
          </a:p>
          <a:p>
            <a:pPr>
              <a:buNone/>
            </a:pPr>
            <a:r>
              <a:rPr lang="en-GB" sz="1400" dirty="0" smtClean="0"/>
              <a:t>3) Light sleepers wake. Glasses chink. Hairpins, paperclips display slight magnetic properties. Irritability. Vibration like passing of light trucks.</a:t>
            </a:r>
            <a:endParaRPr lang="cs-CZ" sz="1400" dirty="0" smtClean="0"/>
          </a:p>
          <a:p>
            <a:pPr>
              <a:buNone/>
            </a:pPr>
            <a:r>
              <a:rPr lang="en-GB" sz="1400" dirty="0" smtClean="0"/>
              <a:t>4) Small bells ring. Small increase in surface tension and viscosity of certain liquids. Domestic violence. Furniture overturned.</a:t>
            </a:r>
            <a:endParaRPr lang="cs-CZ" sz="1400" dirty="0" smtClean="0"/>
          </a:p>
          <a:p>
            <a:pPr>
              <a:buNone/>
            </a:pPr>
            <a:r>
              <a:rPr lang="en-GB" sz="1400" dirty="0" smtClean="0"/>
              <a:t>5) Heavy </a:t>
            </a:r>
            <a:r>
              <a:rPr lang="en-GB" sz="1400" dirty="0" smtClean="0"/>
              <a:t>sleepers wake. Pendulum clocks stop. Public demonstrations. Large flags </a:t>
            </a:r>
            <a:r>
              <a:rPr lang="en-GB" sz="1400" dirty="0" smtClean="0"/>
              <a:t>fly. Vibration </a:t>
            </a:r>
            <a:r>
              <a:rPr lang="en-GB" sz="1400" dirty="0" smtClean="0"/>
              <a:t>like passing of heavy trucks.</a:t>
            </a:r>
            <a:endParaRPr lang="cs-CZ" sz="1400" dirty="0" smtClean="0"/>
          </a:p>
          <a:p>
            <a:pPr>
              <a:buNone/>
            </a:pPr>
            <a:r>
              <a:rPr lang="en-GB" sz="1400" dirty="0" smtClean="0"/>
              <a:t>6) Large bells ring. </a:t>
            </a:r>
            <a:r>
              <a:rPr lang="en-GB" sz="1400" dirty="0" err="1" smtClean="0"/>
              <a:t>Bookburning</a:t>
            </a:r>
            <a:r>
              <a:rPr lang="en-GB" sz="1400" dirty="0" smtClean="0"/>
              <a:t>. Aurora visible in daylight hours. Unprovoked assaults on strangers. Glassware broken. Loose tiles fly from roof.</a:t>
            </a:r>
            <a:endParaRPr lang="cs-CZ" sz="1400" dirty="0" smtClean="0"/>
          </a:p>
          <a:p>
            <a:pPr>
              <a:buNone/>
            </a:pPr>
            <a:r>
              <a:rPr lang="en-GB" sz="1400" b="1" dirty="0" smtClean="0"/>
              <a:t> </a:t>
            </a:r>
            <a:endParaRPr lang="cs-CZ" sz="1400" b="1" dirty="0" smtClean="0"/>
          </a:p>
          <a:p>
            <a:pPr>
              <a:buNone/>
            </a:pPr>
            <a:r>
              <a:rPr lang="en-US" sz="1400" dirty="0" smtClean="0"/>
              <a:t> </a:t>
            </a:r>
            <a:endParaRPr lang="cs-CZ" sz="1400" b="1" dirty="0" smtClean="0"/>
          </a:p>
          <a:p>
            <a:pPr>
              <a:buNone/>
            </a:pPr>
            <a:endParaRPr lang="cs-CZ" sz="14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fontScale="62500" lnSpcReduction="20000"/>
          </a:bodyPr>
          <a:lstStyle/>
          <a:p>
            <a:pPr>
              <a:buNone/>
            </a:pPr>
            <a:r>
              <a:rPr lang="en-GB" dirty="0" smtClean="0"/>
              <a:t>7) Weak chimneys broken off at roofline. Waves on small ponds, water turbid with mud. Unprovoked assaults on neighbours. Large static charges built up on windows, mirrors, television screens.</a:t>
            </a:r>
            <a:endParaRPr lang="cs-CZ" dirty="0" smtClean="0"/>
          </a:p>
          <a:p>
            <a:pPr>
              <a:buNone/>
            </a:pPr>
            <a:r>
              <a:rPr lang="en-GB" dirty="0" smtClean="0"/>
              <a:t>8) Perceptible increase in weight of stationary objects: books, cups, pens heavy to lift. Fall of stucco and some masonry. Systematic rape of women and young girls. Sand craters. Cracks in wet ground.</a:t>
            </a:r>
            <a:endParaRPr lang="cs-CZ" dirty="0" smtClean="0"/>
          </a:p>
          <a:p>
            <a:pPr>
              <a:buNone/>
            </a:pPr>
            <a:r>
              <a:rPr lang="en-GB" dirty="0" smtClean="0"/>
              <a:t>9) Small trees uprooted. Bathwater drains in reverse vortex. Wholesale slaughter of religious and ethnic minorities. Conspicuous cracks in ground. Damage to reservoirs and underground pipelines.</a:t>
            </a:r>
            <a:endParaRPr lang="cs-CZ" dirty="0" smtClean="0"/>
          </a:p>
          <a:p>
            <a:pPr>
              <a:buNone/>
            </a:pPr>
            <a:r>
              <a:rPr lang="en-GB" dirty="0" smtClean="0"/>
              <a:t>10) Large trees uprooted. Measurable tide in puddles, teacups, etc. Torture and rape of small children. Irreparable damage to foundations. Rails bend. Sand shifts horizontally on beaches.</a:t>
            </a:r>
            <a:endParaRPr lang="cs-CZ" dirty="0" smtClean="0"/>
          </a:p>
          <a:p>
            <a:pPr>
              <a:buNone/>
            </a:pPr>
            <a:r>
              <a:rPr lang="en-GB" dirty="0" smtClean="0"/>
              <a:t>11) Standing impossible. Widespread self-mutilation. Corposant visible on pylons, lampposts, metal railings. Waves seen on ground surface. Most bridges destroyed.</a:t>
            </a:r>
            <a:endParaRPr lang="cs-CZ" dirty="0" smtClean="0"/>
          </a:p>
          <a:p>
            <a:pPr>
              <a:buNone/>
            </a:pPr>
            <a:r>
              <a:rPr lang="en-GB" dirty="0" smtClean="0"/>
              <a:t>12) Damage total. Movement of hour hand perceptible. Large rock masses displaced. Sea white.</a:t>
            </a:r>
            <a:endParaRPr lang="cs-CZ" dirty="0" smtClean="0"/>
          </a:p>
          <a:p>
            <a:pPr>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454</TotalTime>
  <Words>888</Words>
  <Application>Microsoft Office PowerPoint</Application>
  <PresentationFormat>Předvádění na obrazovce (4:3)</PresentationFormat>
  <Paragraphs>55</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Vrchol</vt:lpstr>
      <vt:lpstr>8. Don paterson (b. 1963)</vt:lpstr>
      <vt:lpstr>Basic characteristics</vt:lpstr>
      <vt:lpstr>Professional life</vt:lpstr>
      <vt:lpstr>Collections and awards</vt:lpstr>
      <vt:lpstr>Music and poetry</vt:lpstr>
      <vt:lpstr>Examples</vt:lpstr>
      <vt:lpstr>Snímek 7</vt:lpstr>
      <vt:lpstr>Snímek 8</vt:lpstr>
      <vt:lpstr>Snímek 9</vt:lpstr>
      <vt:lpstr>Study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English Literature (7th century – 1066)</dc:title>
  <dc:creator>oem</dc:creator>
  <cp:lastModifiedBy>Standard</cp:lastModifiedBy>
  <cp:revision>55</cp:revision>
  <dcterms:created xsi:type="dcterms:W3CDTF">2012-11-22T20:17:43Z</dcterms:created>
  <dcterms:modified xsi:type="dcterms:W3CDTF">2020-11-13T05:47:16Z</dcterms:modified>
</cp:coreProperties>
</file>