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3" r:id="rId3"/>
    <p:sldId id="260" r:id="rId4"/>
    <p:sldId id="261" r:id="rId5"/>
    <p:sldId id="266" r:id="rId6"/>
    <p:sldId id="262" r:id="rId7"/>
    <p:sldId id="257" r:id="rId8"/>
    <p:sldId id="264" r:id="rId9"/>
    <p:sldId id="267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850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709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04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20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70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09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86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661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38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21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310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95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20130"/>
            <a:ext cx="7772400" cy="367407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Business </a:t>
            </a:r>
            <a:r>
              <a:rPr lang="en-US" dirty="0" smtClean="0"/>
              <a:t>Culture in Tourism.</a:t>
            </a:r>
            <a:r>
              <a:rPr lang="en-US" dirty="0"/>
              <a:t/>
            </a:r>
            <a:br>
              <a:rPr lang="en-US" dirty="0"/>
            </a:br>
            <a:r>
              <a:rPr lang="en-GB" dirty="0" smtClean="0"/>
              <a:t>Barriers </a:t>
            </a:r>
            <a:r>
              <a:rPr lang="en-GB" dirty="0" smtClean="0"/>
              <a:t>to Communication. Stereotypes, prejudice and discrimination</a:t>
            </a:r>
            <a:r>
              <a:rPr lang="cs-CZ" dirty="0" smtClean="0"/>
              <a:t>.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4530810"/>
            <a:ext cx="6858000" cy="1869989"/>
          </a:xfrm>
        </p:spPr>
        <p:txBody>
          <a:bodyPr/>
          <a:lstStyle/>
          <a:p>
            <a:r>
              <a:rPr lang="en-GB" dirty="0" smtClean="0"/>
              <a:t>Krystyna Heinz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400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Outline of the lecture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en-GB" dirty="0" smtClean="0"/>
              <a:t>Barriers to communication</a:t>
            </a:r>
          </a:p>
          <a:p>
            <a:r>
              <a:rPr lang="en-GB" dirty="0" smtClean="0"/>
              <a:t>Stereotypes</a:t>
            </a:r>
          </a:p>
          <a:p>
            <a:r>
              <a:rPr lang="en-GB" dirty="0" smtClean="0"/>
              <a:t>Prejudice</a:t>
            </a:r>
          </a:p>
          <a:p>
            <a:r>
              <a:rPr lang="en-GB" dirty="0" smtClean="0"/>
              <a:t>Discrimination</a:t>
            </a:r>
          </a:p>
          <a:p>
            <a:r>
              <a:rPr lang="en-GB" dirty="0" smtClean="0"/>
              <a:t>Overcoming prejudice</a:t>
            </a:r>
          </a:p>
          <a:p>
            <a:r>
              <a:rPr lang="en-GB" dirty="0" smtClean="0"/>
              <a:t>Summary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200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Barriers</a:t>
            </a:r>
            <a:r>
              <a:rPr lang="cs-CZ" dirty="0" smtClean="0">
                <a:latin typeface="+mn-lt"/>
              </a:rPr>
              <a:t> to </a:t>
            </a:r>
            <a:r>
              <a:rPr lang="en-GB" dirty="0" smtClean="0">
                <a:latin typeface="+mn-lt"/>
              </a:rPr>
              <a:t>communication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/>
              <a:t>Ethnocentrism</a:t>
            </a:r>
          </a:p>
          <a:p>
            <a:endParaRPr lang="en-GB" dirty="0"/>
          </a:p>
          <a:p>
            <a:r>
              <a:rPr lang="en-GB" dirty="0"/>
              <a:t>Inflexibility</a:t>
            </a:r>
          </a:p>
          <a:p>
            <a:endParaRPr lang="en-GB" dirty="0"/>
          </a:p>
          <a:p>
            <a:r>
              <a:rPr lang="en-GB" dirty="0"/>
              <a:t>Bad intercultural training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Generalizations leading to </a:t>
            </a:r>
            <a:r>
              <a:rPr lang="en-GB" dirty="0" smtClean="0"/>
              <a:t>stereotype, </a:t>
            </a:r>
            <a:r>
              <a:rPr lang="en-GB" dirty="0"/>
              <a:t>prejudice and discrimination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368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+mn-lt"/>
              </a:rPr>
              <a:t>Stereotype - </a:t>
            </a:r>
            <a:r>
              <a:rPr lang="en-GB" dirty="0" smtClean="0">
                <a:latin typeface="+mn-lt"/>
              </a:rPr>
              <a:t>definition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b="1" dirty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98741" y="2096219"/>
            <a:ext cx="615926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chemeClr val="tx2"/>
                </a:solidFill>
                <a:cs typeface="Times New Roman" pitchFamily="18" charset="0"/>
              </a:rPr>
              <a:t>A FIXED IDEA</a:t>
            </a:r>
            <a:endParaRPr lang="en-GB" sz="2800" b="1" dirty="0">
              <a:solidFill>
                <a:schemeClr val="tx2"/>
              </a:solidFill>
              <a:cs typeface="Times New Roman" pitchFamily="18" charset="0"/>
            </a:endParaRPr>
          </a:p>
          <a:p>
            <a:endParaRPr lang="cs-CZ" sz="2800" dirty="0" smtClean="0">
              <a:cs typeface="Times New Roman" pitchFamily="18" charset="0"/>
            </a:endParaRPr>
          </a:p>
          <a:p>
            <a:r>
              <a:rPr lang="en-GB" sz="2800" dirty="0" smtClean="0">
                <a:cs typeface="Times New Roman" pitchFamily="18" charset="0"/>
              </a:rPr>
              <a:t>or </a:t>
            </a:r>
            <a:r>
              <a:rPr lang="en-GB" sz="2800" dirty="0">
                <a:cs typeface="Times New Roman" pitchFamily="18" charset="0"/>
              </a:rPr>
              <a:t>image that many people have of a particular type of person or thing, but which is not true in </a:t>
            </a:r>
            <a:r>
              <a:rPr lang="en-GB" sz="2800" dirty="0" smtClean="0">
                <a:cs typeface="Times New Roman" pitchFamily="18" charset="0"/>
              </a:rPr>
              <a:t>reality</a:t>
            </a:r>
            <a:endParaRPr lang="en-GB" sz="2800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GB" sz="2800" dirty="0">
              <a:cs typeface="Times New Roman" pitchFamily="18" charset="0"/>
            </a:endParaRPr>
          </a:p>
          <a:p>
            <a:r>
              <a:rPr lang="en-GB" sz="2800" dirty="0">
                <a:cs typeface="Times New Roman" pitchFamily="18" charset="0"/>
              </a:rPr>
              <a:t>It is based on </a:t>
            </a:r>
            <a:r>
              <a:rPr lang="en-GB" sz="2800" dirty="0" smtClean="0">
                <a:cs typeface="Times New Roman" pitchFamily="18" charset="0"/>
              </a:rPr>
              <a:t>generalization</a:t>
            </a:r>
            <a:r>
              <a:rPr lang="en-GB" sz="2800" dirty="0" smtClean="0"/>
              <a:t>s</a:t>
            </a:r>
            <a:r>
              <a:rPr lang="cs-CZ" sz="2800" dirty="0" smtClean="0"/>
              <a:t>.</a:t>
            </a:r>
          </a:p>
          <a:p>
            <a:endParaRPr lang="cs-CZ" sz="2800" dirty="0"/>
          </a:p>
          <a:p>
            <a:r>
              <a:rPr lang="en-GB" sz="2800" dirty="0" smtClean="0"/>
              <a:t>Example: all the Germans are hardworking and punctual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20144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Czechs seen by Germans</a:t>
            </a:r>
            <a:endParaRPr lang="en-US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Negative stereotype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nationalistic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drinking alcohol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untidy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cold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envious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lazy</a:t>
            </a:r>
            <a:endParaRPr lang="en-GB" dirty="0"/>
          </a:p>
          <a:p>
            <a:pPr mar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973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+mn-lt"/>
              </a:rPr>
              <a:t>Prejudice and discrimination - definitions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>
                <a:cs typeface="Times New Roman" pitchFamily="18" charset="0"/>
              </a:rPr>
              <a:t>Prejudice - a negative judgement or opinion formed about a group without knowledge of the facts</a:t>
            </a:r>
          </a:p>
          <a:p>
            <a:r>
              <a:rPr lang="en-GB" dirty="0">
                <a:cs typeface="Times New Roman" pitchFamily="18" charset="0"/>
              </a:rPr>
              <a:t>The Czech Republic – </a:t>
            </a:r>
          </a:p>
          <a:p>
            <a:r>
              <a:rPr lang="en-GB" dirty="0" err="1">
                <a:cs typeface="Times New Roman" pitchFamily="18" charset="0"/>
              </a:rPr>
              <a:t>Romas</a:t>
            </a:r>
            <a:r>
              <a:rPr lang="en-GB" dirty="0">
                <a:cs typeface="Times New Roman" pitchFamily="18" charset="0"/>
              </a:rPr>
              <a:t> (gypsies)</a:t>
            </a:r>
          </a:p>
          <a:p>
            <a:r>
              <a:rPr lang="en-GB" dirty="0">
                <a:cs typeface="Times New Roman" pitchFamily="18" charset="0"/>
              </a:rPr>
              <a:t>The </a:t>
            </a:r>
            <a:r>
              <a:rPr lang="en-GB" dirty="0" smtClean="0">
                <a:cs typeface="Times New Roman" pitchFamily="18" charset="0"/>
              </a:rPr>
              <a:t>Vietnamese</a:t>
            </a:r>
            <a:endParaRPr lang="cs-CZ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Immigrants </a:t>
            </a:r>
            <a:endParaRPr lang="en-US" dirty="0" smtClean="0"/>
          </a:p>
          <a:p>
            <a:r>
              <a:rPr lang="en-GB" dirty="0" smtClean="0">
                <a:cs typeface="Times New Roman" pitchFamily="18" charset="0"/>
              </a:rPr>
              <a:t>Discrimination </a:t>
            </a:r>
            <a:r>
              <a:rPr lang="en-GB" dirty="0">
                <a:cs typeface="Times New Roman" pitchFamily="18" charset="0"/>
              </a:rPr>
              <a:t>- treating people in a less favourable way because they are members of a particular </a:t>
            </a:r>
            <a:r>
              <a:rPr lang="en-GB" dirty="0" smtClean="0">
                <a:cs typeface="Times New Roman" pitchFamily="18" charset="0"/>
              </a:rPr>
              <a:t>group</a:t>
            </a:r>
            <a:r>
              <a:rPr lang="cs-CZ" dirty="0" smtClean="0">
                <a:cs typeface="Times New Roman" pitchFamily="18" charset="0"/>
              </a:rPr>
              <a:t> – WW2-Jewish, </a:t>
            </a:r>
            <a:r>
              <a:rPr lang="en-GB" dirty="0" smtClean="0">
                <a:cs typeface="Times New Roman" pitchFamily="18" charset="0"/>
              </a:rPr>
              <a:t>native Americans, Armenians in Turkey</a:t>
            </a:r>
          </a:p>
          <a:p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84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Ethnic prejudice - examples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dirty="0">
                <a:latin typeface="Calibri základní"/>
                <a:cs typeface="Times New Roman" pitchFamily="18" charset="0"/>
              </a:rPr>
              <a:t>Universal character –all over the world – they are fixed and taken over by generations – families with lower social status and lower level of education – age of 5-6</a:t>
            </a:r>
          </a:p>
          <a:p>
            <a:pPr>
              <a:lnSpc>
                <a:spcPct val="80000"/>
              </a:lnSpc>
            </a:pPr>
            <a:endParaRPr lang="en-GB" dirty="0">
              <a:latin typeface="Calibri základní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GB" dirty="0">
                <a:latin typeface="Calibri základní"/>
                <a:cs typeface="Times New Roman" pitchFamily="18" charset="0"/>
              </a:rPr>
              <a:t>Holland – research – children 10-17 – attitude to ethnic minorities (</a:t>
            </a:r>
            <a:r>
              <a:rPr lang="en-GB" dirty="0" err="1">
                <a:latin typeface="Calibri základní"/>
                <a:cs typeface="Times New Roman" pitchFamily="18" charset="0"/>
              </a:rPr>
              <a:t>Verkuyten</a:t>
            </a:r>
            <a:r>
              <a:rPr lang="en-GB" dirty="0">
                <a:latin typeface="Calibri základní"/>
                <a:cs typeface="Times New Roman" pitchFamily="18" charset="0"/>
              </a:rPr>
              <a:t>, Thijs)</a:t>
            </a:r>
          </a:p>
          <a:p>
            <a:pPr>
              <a:lnSpc>
                <a:spcPct val="80000"/>
              </a:lnSpc>
            </a:pPr>
            <a:endParaRPr lang="en-GB" dirty="0">
              <a:latin typeface="Calibri základní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GB" dirty="0">
                <a:latin typeface="Calibri základní"/>
                <a:cs typeface="Times New Roman" pitchFamily="18" charset="0"/>
              </a:rPr>
              <a:t>Result – the most negative attitude – Turks and </a:t>
            </a:r>
            <a:r>
              <a:rPr lang="en-GB" dirty="0" smtClean="0">
                <a:latin typeface="Calibri základní"/>
                <a:cs typeface="Times New Roman" pitchFamily="18" charset="0"/>
              </a:rPr>
              <a:t>Moroccans</a:t>
            </a:r>
            <a:endParaRPr lang="en-GB" dirty="0">
              <a:latin typeface="Calibri základní"/>
              <a:cs typeface="Times New Roman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128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Eliminating</a:t>
            </a:r>
            <a:r>
              <a:rPr lang="cs-CZ" dirty="0" smtClean="0">
                <a:latin typeface="+mn-lt"/>
              </a:rPr>
              <a:t> prejudice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alibri základní"/>
                <a:cs typeface="Times New Roman" pitchFamily="18" charset="0"/>
              </a:rPr>
              <a:t>Contact hypothesis (</a:t>
            </a:r>
            <a:r>
              <a:rPr lang="en-GB" dirty="0" err="1">
                <a:latin typeface="Calibri základní"/>
                <a:cs typeface="Times New Roman" pitchFamily="18" charset="0"/>
              </a:rPr>
              <a:t>Allport</a:t>
            </a:r>
            <a:r>
              <a:rPr lang="en-GB" dirty="0">
                <a:latin typeface="Calibri základní"/>
                <a:cs typeface="Times New Roman" pitchFamily="18" charset="0"/>
              </a:rPr>
              <a:t>) – reduction of prejudice – in contact among ethnic groups</a:t>
            </a:r>
          </a:p>
          <a:p>
            <a:r>
              <a:rPr lang="en-GB" dirty="0">
                <a:latin typeface="Calibri základní"/>
                <a:cs typeface="Times New Roman" pitchFamily="18" charset="0"/>
              </a:rPr>
              <a:t>People of the same status working  on a common goal </a:t>
            </a:r>
          </a:p>
          <a:p>
            <a:r>
              <a:rPr lang="en-GB" dirty="0">
                <a:latin typeface="Calibri základní"/>
                <a:cs typeface="Times New Roman" pitchFamily="18" charset="0"/>
              </a:rPr>
              <a:t>Italy – foreigners from Africa – research – 2 groups- students and hospital staff </a:t>
            </a:r>
          </a:p>
          <a:p>
            <a:endParaRPr lang="en-GB" dirty="0">
              <a:latin typeface="Calibri základní"/>
              <a:cs typeface="Times New Roman" pitchFamily="18" charset="0"/>
            </a:endParaRPr>
          </a:p>
          <a:p>
            <a:r>
              <a:rPr lang="en-GB" dirty="0">
                <a:latin typeface="Calibri základní"/>
                <a:cs typeface="Times New Roman" pitchFamily="18" charset="0"/>
              </a:rPr>
              <a:t>Result – workers in hospital – more positive attitude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956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Summary</a:t>
            </a:r>
            <a:endParaRPr lang="en-US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en-GB" dirty="0" smtClean="0"/>
              <a:t>Barriers </a:t>
            </a:r>
            <a:r>
              <a:rPr lang="en-GB" dirty="0"/>
              <a:t>to communication</a:t>
            </a:r>
          </a:p>
          <a:p>
            <a:r>
              <a:rPr lang="en-GB" dirty="0"/>
              <a:t>Stereotypes</a:t>
            </a:r>
          </a:p>
          <a:p>
            <a:r>
              <a:rPr lang="en-GB" dirty="0"/>
              <a:t>Prejudice</a:t>
            </a:r>
          </a:p>
          <a:p>
            <a:r>
              <a:rPr lang="en-GB" dirty="0" smtClean="0"/>
              <a:t>Discrimination</a:t>
            </a:r>
            <a:endParaRPr lang="cs-CZ" dirty="0" smtClean="0"/>
          </a:p>
          <a:p>
            <a:r>
              <a:rPr lang="en-US" dirty="0" smtClean="0"/>
              <a:t>Examples</a:t>
            </a:r>
          </a:p>
          <a:p>
            <a:r>
              <a:rPr lang="en-US" dirty="0" smtClean="0"/>
              <a:t>Background of prejudice</a:t>
            </a:r>
          </a:p>
          <a:p>
            <a:r>
              <a:rPr lang="en-US" dirty="0" smtClean="0"/>
              <a:t>Overcoming prejudice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56649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274</Words>
  <Application>Microsoft Office PowerPoint</Application>
  <PresentationFormat>Předvádění na obrazovce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Calibri základní</vt:lpstr>
      <vt:lpstr>Times New Roman</vt:lpstr>
      <vt:lpstr>Motiv Office</vt:lpstr>
      <vt:lpstr>Business Culture in Tourism. Barriers to Communication. Stereotypes, prejudice and discrimination.</vt:lpstr>
      <vt:lpstr>Outline of the lecture</vt:lpstr>
      <vt:lpstr>Barriers to communication</vt:lpstr>
      <vt:lpstr>Stereotype - definition</vt:lpstr>
      <vt:lpstr>Czechs seen by Germans</vt:lpstr>
      <vt:lpstr>Prejudice and discrimination - definitions</vt:lpstr>
      <vt:lpstr>Ethnic prejudice - examples</vt:lpstr>
      <vt:lpstr>Eliminating prejudice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Heinz</dc:creator>
  <cp:lastModifiedBy>Heinz</cp:lastModifiedBy>
  <cp:revision>21</cp:revision>
  <dcterms:created xsi:type="dcterms:W3CDTF">2020-01-20T06:56:36Z</dcterms:created>
  <dcterms:modified xsi:type="dcterms:W3CDTF">2020-02-03T09:23:17Z</dcterms:modified>
</cp:coreProperties>
</file>