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60" r:id="rId4"/>
    <p:sldId id="262" r:id="rId5"/>
    <p:sldId id="267" r:id="rId6"/>
    <p:sldId id="266" r:id="rId7"/>
    <p:sldId id="257" r:id="rId8"/>
    <p:sldId id="263" r:id="rId9"/>
    <p:sldId id="264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32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23C08-D688-4C4A-821E-CA253C290B19}" type="datetimeFigureOut">
              <a:rPr lang="cs-CZ" smtClean="0"/>
              <a:t>3.2.2020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B29AF-24BE-41BB-9F20-14BF041402E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48505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23C08-D688-4C4A-821E-CA253C290B19}" type="datetimeFigureOut">
              <a:rPr lang="cs-CZ" smtClean="0"/>
              <a:t>3.2.2020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B29AF-24BE-41BB-9F20-14BF041402E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747096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23C08-D688-4C4A-821E-CA253C290B19}" type="datetimeFigureOut">
              <a:rPr lang="cs-CZ" smtClean="0"/>
              <a:t>3.2.2020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B29AF-24BE-41BB-9F20-14BF041402E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650479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23C08-D688-4C4A-821E-CA253C290B19}" type="datetimeFigureOut">
              <a:rPr lang="cs-CZ" smtClean="0"/>
              <a:t>3.2.2020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B29AF-24BE-41BB-9F20-14BF041402E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792092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23C08-D688-4C4A-821E-CA253C290B19}" type="datetimeFigureOut">
              <a:rPr lang="cs-CZ" smtClean="0"/>
              <a:t>3.2.2020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B29AF-24BE-41BB-9F20-14BF041402E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197049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23C08-D688-4C4A-821E-CA253C290B19}" type="datetimeFigureOut">
              <a:rPr lang="cs-CZ" smtClean="0"/>
              <a:t>3.2.2020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B29AF-24BE-41BB-9F20-14BF041402E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20927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23C08-D688-4C4A-821E-CA253C290B19}" type="datetimeFigureOut">
              <a:rPr lang="cs-CZ" smtClean="0"/>
              <a:t>3.2.2020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B29AF-24BE-41BB-9F20-14BF041402E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36869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23C08-D688-4C4A-821E-CA253C290B19}" type="datetimeFigureOut">
              <a:rPr lang="cs-CZ" smtClean="0"/>
              <a:t>3.2.2020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B29AF-24BE-41BB-9F20-14BF041402E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806613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23C08-D688-4C4A-821E-CA253C290B19}" type="datetimeFigureOut">
              <a:rPr lang="cs-CZ" smtClean="0"/>
              <a:t>3.2.2020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B29AF-24BE-41BB-9F20-14BF041402E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603881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23C08-D688-4C4A-821E-CA253C290B19}" type="datetimeFigureOut">
              <a:rPr lang="cs-CZ" smtClean="0"/>
              <a:t>3.2.2020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B29AF-24BE-41BB-9F20-14BF041402E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092139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23C08-D688-4C4A-821E-CA253C290B19}" type="datetimeFigureOut">
              <a:rPr lang="cs-CZ" smtClean="0"/>
              <a:t>3.2.2020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B29AF-24BE-41BB-9F20-14BF041402E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903103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223C08-D688-4C4A-821E-CA253C290B19}" type="datetimeFigureOut">
              <a:rPr lang="cs-CZ" smtClean="0"/>
              <a:t>3.2.2020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3B29AF-24BE-41BB-9F20-14BF041402E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319547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122362"/>
            <a:ext cx="7772400" cy="3037745"/>
          </a:xfrm>
        </p:spPr>
        <p:txBody>
          <a:bodyPr>
            <a:normAutofit fontScale="90000"/>
          </a:bodyPr>
          <a:lstStyle/>
          <a:p>
            <a:r>
              <a:rPr lang="cs-CZ" dirty="0"/>
              <a:t>Business </a:t>
            </a:r>
            <a:r>
              <a:rPr lang="en-US" dirty="0"/>
              <a:t>Culture in Tourism.</a:t>
            </a:r>
            <a:br>
              <a:rPr lang="en-US" dirty="0"/>
            </a:br>
            <a:r>
              <a:rPr lang="en-US" dirty="0"/>
              <a:t>Acculturation</a:t>
            </a:r>
            <a:r>
              <a:rPr lang="en-US" dirty="0" smtClean="0"/>
              <a:t>.</a:t>
            </a:r>
            <a:r>
              <a:rPr lang="cs-CZ" dirty="0" smtClean="0"/>
              <a:t> </a:t>
            </a:r>
            <a:r>
              <a:rPr lang="en-US" dirty="0" smtClean="0"/>
              <a:t>History and definition.</a:t>
            </a:r>
            <a:endParaRPr lang="en-US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4160108"/>
            <a:ext cx="6858000" cy="1097692"/>
          </a:xfrm>
        </p:spPr>
        <p:txBody>
          <a:bodyPr/>
          <a:lstStyle/>
          <a:p>
            <a:r>
              <a:rPr lang="en-GB" dirty="0" smtClean="0"/>
              <a:t>Krystyna Heinz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303441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+mn-lt"/>
              </a:rPr>
              <a:t>Outline of the lecture</a:t>
            </a:r>
            <a:endParaRPr lang="cs-CZ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en-US" dirty="0" smtClean="0"/>
              <a:t>Acculturation  - history and definition</a:t>
            </a:r>
          </a:p>
          <a:p>
            <a:r>
              <a:rPr lang="en-US" dirty="0" smtClean="0"/>
              <a:t>Honeymoon period</a:t>
            </a:r>
          </a:p>
          <a:p>
            <a:r>
              <a:rPr lang="en-US" dirty="0" smtClean="0"/>
              <a:t>Acculturation today</a:t>
            </a:r>
          </a:p>
          <a:p>
            <a:r>
              <a:rPr lang="en-US" dirty="0" smtClean="0"/>
              <a:t>Acculturation models</a:t>
            </a:r>
          </a:p>
          <a:p>
            <a:r>
              <a:rPr lang="en-US" dirty="0" smtClean="0"/>
              <a:t>Acton-Walker model</a:t>
            </a:r>
          </a:p>
          <a:p>
            <a:r>
              <a:rPr lang="en-US" dirty="0" smtClean="0"/>
              <a:t>Berry´s model</a:t>
            </a:r>
          </a:p>
          <a:p>
            <a:r>
              <a:rPr lang="en-US" dirty="0" smtClean="0"/>
              <a:t>Summary</a:t>
            </a:r>
          </a:p>
          <a:p>
            <a:endParaRPr lang="cs-CZ" dirty="0" smtClean="0"/>
          </a:p>
          <a:p>
            <a:endParaRPr lang="en-US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63287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+mn-lt"/>
              </a:rPr>
              <a:t>History</a:t>
            </a:r>
            <a:endParaRPr lang="en-US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>
                <a:cs typeface="Times New Roman" pitchFamily="18" charset="0"/>
              </a:rPr>
              <a:t>The term  - first used in anthropology in the late 18th century</a:t>
            </a:r>
          </a:p>
          <a:p>
            <a:pPr marL="0" indent="0">
              <a:buNone/>
            </a:pPr>
            <a:endParaRPr lang="en-US" dirty="0">
              <a:cs typeface="Times New Roman" pitchFamily="18" charset="0"/>
            </a:endParaRPr>
          </a:p>
          <a:p>
            <a:r>
              <a:rPr lang="cs-CZ" dirty="0" smtClean="0">
                <a:cs typeface="Times New Roman" pitchFamily="18" charset="0"/>
              </a:rPr>
              <a:t>T</a:t>
            </a:r>
            <a:r>
              <a:rPr lang="en-US" dirty="0" smtClean="0">
                <a:cs typeface="Times New Roman" pitchFamily="18" charset="0"/>
              </a:rPr>
              <a:t>he </a:t>
            </a:r>
            <a:r>
              <a:rPr lang="en-US" dirty="0">
                <a:cs typeface="Times New Roman" pitchFamily="18" charset="0"/>
              </a:rPr>
              <a:t>consequences of contact between Native American tribes and whites</a:t>
            </a:r>
          </a:p>
          <a:p>
            <a:endParaRPr lang="en-US" dirty="0">
              <a:cs typeface="Times New Roman" pitchFamily="18" charset="0"/>
            </a:endParaRPr>
          </a:p>
          <a:p>
            <a:pPr algn="just"/>
            <a:r>
              <a:rPr lang="en-US" dirty="0">
                <a:cs typeface="Times New Roman" pitchFamily="18" charset="0"/>
              </a:rPr>
              <a:t>Later  - important topic in the social sciences, sociology, psychology, and public health</a:t>
            </a:r>
          </a:p>
        </p:txBody>
      </p:sp>
    </p:spTree>
    <p:extLst>
      <p:ext uri="{BB962C8B-B14F-4D97-AF65-F5344CB8AC3E}">
        <p14:creationId xmlns:p14="http://schemas.microsoft.com/office/powerpoint/2010/main" val="29936845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+mn-lt"/>
              </a:rPr>
              <a:t>Definition</a:t>
            </a:r>
            <a:endParaRPr lang="en-US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>
                <a:solidFill>
                  <a:srgbClr val="FF0000"/>
                </a:solidFill>
                <a:cs typeface="Times New Roman" pitchFamily="18" charset="0"/>
              </a:rPr>
              <a:t>Adaptation to  target culture without losing national identity</a:t>
            </a:r>
          </a:p>
          <a:p>
            <a:pPr marL="0" indent="0">
              <a:buNone/>
            </a:pPr>
            <a:endParaRPr lang="en-GB" dirty="0">
              <a:solidFill>
                <a:srgbClr val="FF0000"/>
              </a:solidFill>
              <a:cs typeface="Times New Roman" pitchFamily="18" charset="0"/>
            </a:endParaRPr>
          </a:p>
          <a:p>
            <a:r>
              <a:rPr lang="en-GB" dirty="0">
                <a:cs typeface="Times New Roman" pitchFamily="18" charset="0"/>
              </a:rPr>
              <a:t>The first definitions and models  - the USA</a:t>
            </a:r>
          </a:p>
          <a:p>
            <a:r>
              <a:rPr lang="en-GB" dirty="0">
                <a:cs typeface="Times New Roman" pitchFamily="18" charset="0"/>
              </a:rPr>
              <a:t>Various nationalities</a:t>
            </a:r>
          </a:p>
          <a:p>
            <a:endParaRPr lang="en-GB" dirty="0">
              <a:cs typeface="Times New Roman" pitchFamily="18" charset="0"/>
            </a:endParaRPr>
          </a:p>
          <a:p>
            <a:r>
              <a:rPr lang="en-GB" dirty="0">
                <a:cs typeface="Times New Roman" pitchFamily="18" charset="0"/>
              </a:rPr>
              <a:t>Late 20th century – 1970´ -development of business relations with Japan – comparison of  </a:t>
            </a:r>
            <a:r>
              <a:rPr lang="en-GB" dirty="0" smtClean="0">
                <a:cs typeface="Times New Roman" pitchFamily="18" charset="0"/>
              </a:rPr>
              <a:t>cultures</a:t>
            </a:r>
            <a:endParaRPr lang="en-GB" dirty="0">
              <a:cs typeface="Times New Roman" pitchFamily="18" charset="0"/>
            </a:endParaRPr>
          </a:p>
          <a:p>
            <a:endParaRPr lang="en-GB" dirty="0">
              <a:latin typeface="Times New Roman" pitchFamily="18" charset="0"/>
              <a:cs typeface="Times New Roman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74844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+mn-lt"/>
              </a:rPr>
              <a:t>Acculturation today</a:t>
            </a:r>
            <a:endParaRPr lang="en-US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Acculturation – important for</a:t>
            </a:r>
          </a:p>
          <a:p>
            <a:endParaRPr lang="en-US" dirty="0" smtClean="0"/>
          </a:p>
          <a:p>
            <a:r>
              <a:rPr lang="en-US" dirty="0" smtClean="0"/>
              <a:t>Refugees</a:t>
            </a:r>
          </a:p>
          <a:p>
            <a:r>
              <a:rPr lang="en-US" dirty="0" smtClean="0"/>
              <a:t>Immigrants</a:t>
            </a:r>
          </a:p>
          <a:p>
            <a:r>
              <a:rPr lang="en-US" dirty="0" smtClean="0"/>
              <a:t>Students – Erasmus+</a:t>
            </a:r>
            <a:endParaRPr lang="cs-CZ" dirty="0" smtClean="0"/>
          </a:p>
          <a:p>
            <a:r>
              <a:rPr lang="en-US" dirty="0" smtClean="0"/>
              <a:t>Other program</a:t>
            </a:r>
            <a:r>
              <a:rPr lang="cs-CZ" dirty="0" smtClean="0"/>
              <a:t>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31701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+mn-lt"/>
              </a:rPr>
              <a:t>Term - </a:t>
            </a:r>
            <a:r>
              <a:rPr lang="en-US" dirty="0" smtClean="0">
                <a:latin typeface="+mn-lt"/>
              </a:rPr>
              <a:t>honeymoon period</a:t>
            </a:r>
            <a:endParaRPr lang="en-US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the </a:t>
            </a:r>
            <a:r>
              <a:rPr lang="en-GB" dirty="0"/>
              <a:t>differences between the old and new culture are seen in a romantic light, wonderful and </a:t>
            </a:r>
            <a:r>
              <a:rPr lang="en-GB" dirty="0" smtClean="0"/>
              <a:t>new </a:t>
            </a:r>
            <a:endParaRPr lang="en-GB" dirty="0"/>
          </a:p>
          <a:p>
            <a:r>
              <a:rPr lang="en-GB" dirty="0"/>
              <a:t>an individual might love the new foods, the pace of the life, the people's habits, the </a:t>
            </a:r>
            <a:r>
              <a:rPr lang="en-GB" dirty="0" smtClean="0"/>
              <a:t>buildings</a:t>
            </a: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r>
              <a:rPr lang="en-GB" dirty="0" smtClean="0"/>
              <a:t>people </a:t>
            </a:r>
            <a:r>
              <a:rPr lang="en-GB" dirty="0"/>
              <a:t>are fascinated by the new culture</a:t>
            </a:r>
          </a:p>
          <a:p>
            <a:endParaRPr lang="cs-CZ" dirty="0" smtClean="0"/>
          </a:p>
          <a:p>
            <a:r>
              <a:rPr lang="en-GB" dirty="0" smtClean="0"/>
              <a:t>This </a:t>
            </a:r>
            <a:r>
              <a:rPr lang="en-GB" dirty="0"/>
              <a:t>period is full of observations and new </a:t>
            </a:r>
            <a:r>
              <a:rPr lang="en-GB" dirty="0" smtClean="0"/>
              <a:t>discoveries </a:t>
            </a:r>
            <a:endParaRPr lang="en-GB" dirty="0"/>
          </a:p>
          <a:p>
            <a:endParaRPr lang="en-GB" dirty="0">
              <a:latin typeface="Times New Roman" pitchFamily="18" charset="0"/>
              <a:cs typeface="Times New Roman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725725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+mn-lt"/>
              </a:rPr>
              <a:t>Acculturation models</a:t>
            </a:r>
            <a:endParaRPr lang="en-US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Acton-Walker acculturation model</a:t>
            </a:r>
          </a:p>
          <a:p>
            <a:endParaRPr lang="en-GB" dirty="0"/>
          </a:p>
          <a:p>
            <a:r>
              <a:rPr lang="en-GB" dirty="0"/>
              <a:t>1 Tourist</a:t>
            </a:r>
          </a:p>
          <a:p>
            <a:r>
              <a:rPr lang="en-GB" dirty="0"/>
              <a:t>2 Survivor</a:t>
            </a:r>
          </a:p>
          <a:p>
            <a:r>
              <a:rPr lang="en-GB" dirty="0"/>
              <a:t>3 Immigrant</a:t>
            </a:r>
          </a:p>
          <a:p>
            <a:r>
              <a:rPr lang="en-GB" dirty="0"/>
              <a:t>4 Citizen</a:t>
            </a:r>
          </a:p>
          <a:p>
            <a:r>
              <a:rPr lang="en-GB" dirty="0"/>
              <a:t>Culture shock – between phases 1 and 2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181283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+mn-lt"/>
              </a:rPr>
              <a:t>Acculturation models –Berry´s model</a:t>
            </a:r>
            <a:endParaRPr lang="en-US" dirty="0">
              <a:latin typeface="+mn-lt"/>
            </a:endParaRPr>
          </a:p>
        </p:txBody>
      </p:sp>
      <p:pic>
        <p:nvPicPr>
          <p:cNvPr id="4" name="Obrázek 14" descr="https://www.researchgate.net/profile/Mattia_Rainoldi/publication/282766341/figure/fig1/AS:283728057258001@1444657448473/Figure-1-The-Acculturation-Curve-Source-Hofstede-Hofstede-2005-324.png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3254" y="1960605"/>
            <a:ext cx="7191632" cy="437199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877213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+mn-lt"/>
              </a:rPr>
              <a:t>Summary</a:t>
            </a:r>
            <a:endParaRPr lang="en-US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en-US" dirty="0" smtClean="0"/>
              <a:t>Acculturation  - history and definition</a:t>
            </a:r>
          </a:p>
          <a:p>
            <a:r>
              <a:rPr lang="en-US" dirty="0" smtClean="0"/>
              <a:t>Honeymoon period</a:t>
            </a:r>
          </a:p>
          <a:p>
            <a:r>
              <a:rPr lang="en-US" dirty="0" smtClean="0"/>
              <a:t>Acculturation models</a:t>
            </a:r>
            <a:endParaRPr lang="cs-CZ" dirty="0" smtClean="0"/>
          </a:p>
          <a:p>
            <a:r>
              <a:rPr lang="en-US" dirty="0" smtClean="0"/>
              <a:t>Options – fight, flight and adaptation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008331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106</TotalTime>
  <Words>219</Words>
  <Application>Microsoft Office PowerPoint</Application>
  <PresentationFormat>Předvádění na obrazovce (4:3)</PresentationFormat>
  <Paragraphs>54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Motiv Office</vt:lpstr>
      <vt:lpstr>Business Culture in Tourism. Acculturation. History and definition.</vt:lpstr>
      <vt:lpstr>Outline of the lecture</vt:lpstr>
      <vt:lpstr>History</vt:lpstr>
      <vt:lpstr>Definition</vt:lpstr>
      <vt:lpstr>Acculturation today</vt:lpstr>
      <vt:lpstr>Term - honeymoon period</vt:lpstr>
      <vt:lpstr>Acculturation models</vt:lpstr>
      <vt:lpstr>Acculturation models –Berry´s model</vt:lpstr>
      <vt:lpstr>Summary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Heinz</dc:creator>
  <cp:lastModifiedBy>Heinz</cp:lastModifiedBy>
  <cp:revision>19</cp:revision>
  <dcterms:created xsi:type="dcterms:W3CDTF">2020-01-20T06:56:36Z</dcterms:created>
  <dcterms:modified xsi:type="dcterms:W3CDTF">2020-02-03T09:24:36Z</dcterms:modified>
</cp:coreProperties>
</file>