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7" r:id="rId6"/>
    <p:sldId id="266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85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70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04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20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7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0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8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66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38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21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31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9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3070695"/>
          </a:xfrm>
        </p:spPr>
        <p:txBody>
          <a:bodyPr>
            <a:normAutofit fontScale="90000"/>
          </a:bodyPr>
          <a:lstStyle/>
          <a:p>
            <a:r>
              <a:rPr lang="cs-CZ" dirty="0"/>
              <a:t>Business </a:t>
            </a:r>
            <a:r>
              <a:rPr lang="en-US" dirty="0"/>
              <a:t>Culture in Tourism.</a:t>
            </a:r>
            <a:br>
              <a:rPr lang="en-US" dirty="0"/>
            </a:br>
            <a:r>
              <a:rPr lang="en-US" dirty="0"/>
              <a:t>Culture </a:t>
            </a:r>
            <a:r>
              <a:rPr lang="en-US" dirty="0" smtClean="0"/>
              <a:t>shock.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Its overcoming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193058"/>
            <a:ext cx="6858000" cy="1064741"/>
          </a:xfrm>
        </p:spPr>
        <p:txBody>
          <a:bodyPr/>
          <a:lstStyle/>
          <a:p>
            <a:r>
              <a:rPr lang="en-GB" dirty="0" smtClean="0"/>
              <a:t>Krystyna Heinz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34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Outline of the lecture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US" dirty="0" smtClean="0"/>
              <a:t>Culture shock -  definition</a:t>
            </a:r>
          </a:p>
          <a:p>
            <a:r>
              <a:rPr lang="cs-CZ" dirty="0" smtClean="0"/>
              <a:t>Symptom</a:t>
            </a:r>
            <a:r>
              <a:rPr lang="en-US" dirty="0" smtClean="0"/>
              <a:t>s</a:t>
            </a:r>
            <a:r>
              <a:rPr lang="cs-CZ" dirty="0" smtClean="0"/>
              <a:t> – negative </a:t>
            </a:r>
            <a:r>
              <a:rPr lang="cs-CZ" dirty="0" err="1" smtClean="0"/>
              <a:t>feelings</a:t>
            </a:r>
            <a:endParaRPr lang="en-US" dirty="0" smtClean="0"/>
          </a:p>
          <a:p>
            <a:r>
              <a:rPr lang="en-US" dirty="0" smtClean="0"/>
              <a:t>Sources of culture shock in the CR</a:t>
            </a:r>
          </a:p>
          <a:p>
            <a:r>
              <a:rPr lang="en-US" dirty="0" smtClean="0"/>
              <a:t>Overcoming culture shock</a:t>
            </a:r>
          </a:p>
          <a:p>
            <a:r>
              <a:rPr lang="en-US" dirty="0" smtClean="0"/>
              <a:t>Reverse culture shock</a:t>
            </a:r>
          </a:p>
          <a:p>
            <a:r>
              <a:rPr lang="en-US" dirty="0" smtClean="0"/>
              <a:t>Summary</a:t>
            </a:r>
          </a:p>
          <a:p>
            <a:endParaRPr lang="cs-CZ" dirty="0" smtClean="0"/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2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Definition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Culture shock or acculturative </a:t>
            </a:r>
            <a:r>
              <a:rPr lang="en-US" dirty="0" smtClean="0"/>
              <a:t>stress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Culture shock refers to the tension and feelings (of surprise, disorientation, uncertainty, confusion, etc.)</a:t>
            </a:r>
          </a:p>
          <a:p>
            <a:endParaRPr lang="en-US" dirty="0"/>
          </a:p>
          <a:p>
            <a:r>
              <a:rPr lang="en-US" dirty="0"/>
              <a:t> is felt when people have to operate within a different and unknown culture such as one may experience in a foreign country </a:t>
            </a:r>
          </a:p>
          <a:p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68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Symptoms of culture shock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49643" y="2136339"/>
            <a:ext cx="61083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hostility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sadness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loneliness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homesickness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aggressiveness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48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Sources of culture shock in the CR</a:t>
            </a:r>
            <a:r>
              <a:rPr lang="cs-CZ" dirty="0" smtClean="0">
                <a:latin typeface="+mn-lt"/>
              </a:rPr>
              <a:t>-Erasmus+ </a:t>
            </a:r>
            <a:r>
              <a:rPr lang="en-US" dirty="0" smtClean="0">
                <a:latin typeface="+mn-lt"/>
              </a:rPr>
              <a:t>students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4500" dirty="0"/>
              <a:t>Food – missing </a:t>
            </a:r>
            <a:r>
              <a:rPr lang="en-US" sz="4500" dirty="0" smtClean="0"/>
              <a:t>ingredients</a:t>
            </a:r>
          </a:p>
          <a:p>
            <a:endParaRPr lang="en-GB" sz="4500" dirty="0"/>
          </a:p>
          <a:p>
            <a:r>
              <a:rPr lang="en-GB" sz="4500" dirty="0"/>
              <a:t>Environment</a:t>
            </a:r>
          </a:p>
          <a:p>
            <a:endParaRPr lang="en-GB" sz="4500" dirty="0"/>
          </a:p>
          <a:p>
            <a:r>
              <a:rPr lang="en-GB" sz="4500" dirty="0"/>
              <a:t>Weather</a:t>
            </a:r>
          </a:p>
          <a:p>
            <a:endParaRPr lang="en-GB" sz="4500" dirty="0"/>
          </a:p>
          <a:p>
            <a:r>
              <a:rPr lang="en-GB" sz="4500" dirty="0"/>
              <a:t>Language </a:t>
            </a:r>
          </a:p>
          <a:p>
            <a:endParaRPr lang="en-GB" sz="4500" dirty="0"/>
          </a:p>
          <a:p>
            <a:r>
              <a:rPr lang="en-GB" sz="4500" dirty="0"/>
              <a:t>Unfriendly </a:t>
            </a:r>
            <a:r>
              <a:rPr lang="en-GB" sz="4500" dirty="0" smtClean="0"/>
              <a:t>people</a:t>
            </a:r>
            <a:r>
              <a:rPr lang="cs-CZ" sz="4500" dirty="0" smtClean="0"/>
              <a:t>, r</a:t>
            </a:r>
            <a:r>
              <a:rPr lang="en-GB" sz="4500" dirty="0" smtClean="0"/>
              <a:t>elations </a:t>
            </a:r>
            <a:endParaRPr lang="en-GB" sz="4500" dirty="0"/>
          </a:p>
          <a:p>
            <a:endParaRPr lang="en-GB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70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5742" y="315699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Overcoming culture shock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Information about target culture </a:t>
            </a:r>
          </a:p>
          <a:p>
            <a:endParaRPr lang="en-GB" dirty="0"/>
          </a:p>
          <a:p>
            <a:r>
              <a:rPr lang="en-GB" dirty="0"/>
              <a:t>Contacts with people from home culture</a:t>
            </a:r>
          </a:p>
          <a:p>
            <a:endParaRPr lang="en-GB" dirty="0"/>
          </a:p>
          <a:p>
            <a:r>
              <a:rPr lang="en-GB" dirty="0"/>
              <a:t>Patience</a:t>
            </a:r>
          </a:p>
          <a:p>
            <a:endParaRPr lang="en-GB" dirty="0"/>
          </a:p>
          <a:p>
            <a:r>
              <a:rPr lang="en-GB" dirty="0"/>
              <a:t>Hobbies and interests</a:t>
            </a:r>
          </a:p>
          <a:p>
            <a:endParaRPr lang="en-GB" dirty="0"/>
          </a:p>
          <a:p>
            <a:r>
              <a:rPr lang="en-GB" dirty="0"/>
              <a:t>Activities enabling to practise the language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57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Reverse culture shock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dirty="0">
                <a:cs typeface="Times New Roman" pitchFamily="18" charset="0"/>
              </a:rPr>
              <a:t>may take place — after returning to one's home culture after getting accustomed to a new one </a:t>
            </a:r>
          </a:p>
          <a:p>
            <a:pPr>
              <a:lnSpc>
                <a:spcPct val="80000"/>
              </a:lnSpc>
            </a:pPr>
            <a:endParaRPr lang="en-GB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cs typeface="Times New Roman" pitchFamily="18" charset="0"/>
              </a:rPr>
              <a:t>can produce the same effects</a:t>
            </a:r>
          </a:p>
          <a:p>
            <a:pPr>
              <a:lnSpc>
                <a:spcPct val="80000"/>
              </a:lnSpc>
            </a:pPr>
            <a:endParaRPr lang="en-GB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cs typeface="Times New Roman" pitchFamily="18" charset="0"/>
              </a:rPr>
              <a:t>re-adjustment process to the primary culture</a:t>
            </a:r>
          </a:p>
          <a:p>
            <a:pPr>
              <a:lnSpc>
                <a:spcPct val="80000"/>
              </a:lnSpc>
            </a:pPr>
            <a:endParaRPr lang="en-GB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cs typeface="Times New Roman" pitchFamily="18" charset="0"/>
              </a:rPr>
              <a:t>the affected person often finds this more surprising and difficult  than the original culture shock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12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Acculturation models –Berry´s model</a:t>
            </a:r>
            <a:endParaRPr lang="en-US" dirty="0">
              <a:latin typeface="+mn-lt"/>
            </a:endParaRPr>
          </a:p>
        </p:txBody>
      </p:sp>
      <p:pic>
        <p:nvPicPr>
          <p:cNvPr id="5" name="Obrázek 17" descr="Výsledek obrázku pro Kealy´s  culture shock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334419"/>
            <a:ext cx="5905500" cy="3333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772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Summary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724618" y="1825625"/>
            <a:ext cx="61333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Culture shock -  definition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Symptom</a:t>
            </a:r>
            <a:r>
              <a:rPr lang="en-US" sz="2800" dirty="0"/>
              <a:t>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Sources </a:t>
            </a:r>
            <a:r>
              <a:rPr lang="en-US" sz="2800" dirty="0"/>
              <a:t>of culture shock in the CR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Reverse culture shock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Overcoming </a:t>
            </a:r>
            <a:r>
              <a:rPr lang="en-US" sz="2800" dirty="0"/>
              <a:t>culture shock</a:t>
            </a:r>
          </a:p>
        </p:txBody>
      </p:sp>
    </p:spTree>
    <p:extLst>
      <p:ext uri="{BB962C8B-B14F-4D97-AF65-F5344CB8AC3E}">
        <p14:creationId xmlns:p14="http://schemas.microsoft.com/office/powerpoint/2010/main" val="1280083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208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Business Culture in Tourism. Culture shock. Its overcoming.</vt:lpstr>
      <vt:lpstr>Outline of the lecture</vt:lpstr>
      <vt:lpstr>Definition</vt:lpstr>
      <vt:lpstr>Symptoms of culture shock</vt:lpstr>
      <vt:lpstr>Sources of culture shock in the CR-Erasmus+ students</vt:lpstr>
      <vt:lpstr>Overcoming culture shock</vt:lpstr>
      <vt:lpstr>Reverse culture shock</vt:lpstr>
      <vt:lpstr>Acculturation models –Berry´s model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Heinz</dc:creator>
  <cp:lastModifiedBy>Heinz</cp:lastModifiedBy>
  <cp:revision>21</cp:revision>
  <dcterms:created xsi:type="dcterms:W3CDTF">2020-01-20T06:56:36Z</dcterms:created>
  <dcterms:modified xsi:type="dcterms:W3CDTF">2020-02-03T09:25:12Z</dcterms:modified>
</cp:coreProperties>
</file>