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7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19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56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19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1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61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18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7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63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7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Culture in Tourism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Hotel services</a:t>
            </a:r>
          </a:p>
          <a:p>
            <a:pPr algn="l"/>
            <a:endParaRPr lang="en-GB" dirty="0"/>
          </a:p>
          <a:p>
            <a:pPr algn="r"/>
            <a:r>
              <a:rPr lang="en-GB" dirty="0"/>
              <a:t>Martina </a:t>
            </a:r>
            <a:r>
              <a:rPr lang="cs-CZ" dirty="0" err="1"/>
              <a:t>Chylková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94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 5 HOSPITALITY SKILLS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GB" dirty="0"/>
          </a:p>
          <a:p>
            <a:pPr algn="ctr"/>
            <a:r>
              <a:rPr lang="en-US" b="1" dirty="0"/>
              <a:t>Customer service</a:t>
            </a:r>
          </a:p>
          <a:p>
            <a:pPr algn="ctr"/>
            <a:r>
              <a:rPr lang="en-US" b="1" dirty="0"/>
              <a:t>Languages</a:t>
            </a:r>
          </a:p>
          <a:p>
            <a:pPr algn="ctr"/>
            <a:r>
              <a:rPr lang="en-US" b="1" dirty="0"/>
              <a:t>Communication skills</a:t>
            </a:r>
          </a:p>
          <a:p>
            <a:pPr algn="ctr"/>
            <a:r>
              <a:rPr lang="en-US" b="1" dirty="0"/>
              <a:t>Financial management</a:t>
            </a:r>
          </a:p>
          <a:p>
            <a:pPr algn="ctr"/>
            <a:r>
              <a:rPr lang="en-US" b="1" dirty="0"/>
              <a:t>Cultural awareness</a:t>
            </a:r>
          </a:p>
        </p:txBody>
      </p:sp>
    </p:spTree>
    <p:extLst>
      <p:ext uri="{BB962C8B-B14F-4D97-AF65-F5344CB8AC3E}">
        <p14:creationId xmlns:p14="http://schemas.microsoft.com/office/powerpoint/2010/main" val="294071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Hospitality skills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GB" dirty="0"/>
          </a:p>
          <a:p>
            <a:r>
              <a:rPr lang="en-GB" sz="2000" dirty="0"/>
              <a:t>Skills needed for wait staff</a:t>
            </a:r>
          </a:p>
          <a:p>
            <a:pPr marL="742950" lvl="1" indent="-285750"/>
            <a:r>
              <a:rPr lang="en-GB" sz="2000" b="1" dirty="0"/>
              <a:t>communication</a:t>
            </a:r>
          </a:p>
          <a:p>
            <a:pPr marL="742950" lvl="1" indent="-285750"/>
            <a:r>
              <a:rPr lang="en-GB" sz="2000" b="1" dirty="0"/>
              <a:t>people skills</a:t>
            </a:r>
          </a:p>
          <a:p>
            <a:pPr marL="742950" lvl="1" indent="-285750"/>
            <a:r>
              <a:rPr lang="en-GB" sz="2000" b="1" dirty="0"/>
              <a:t>working quickly</a:t>
            </a:r>
          </a:p>
          <a:p>
            <a:pPr marL="742950" lvl="1" indent="-285750"/>
            <a:r>
              <a:rPr lang="cs-CZ" sz="2000" b="1" dirty="0"/>
              <a:t>multitasking</a:t>
            </a:r>
          </a:p>
          <a:p>
            <a:pPr marL="742950" lvl="1" indent="-285750"/>
            <a:r>
              <a:rPr lang="en-GB" sz="2000" b="1" dirty="0"/>
              <a:t>good</a:t>
            </a:r>
            <a:r>
              <a:rPr lang="cs-CZ" sz="2000" b="1" dirty="0"/>
              <a:t> </a:t>
            </a:r>
            <a:r>
              <a:rPr lang="en-GB" sz="2000" b="1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63355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 </a:t>
            </a:r>
            <a:r>
              <a:rPr lang="en-GB" dirty="0"/>
              <a:t>of the 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Hotel positions</a:t>
            </a:r>
            <a:endParaRPr lang="cs-CZ" dirty="0"/>
          </a:p>
          <a:p>
            <a:r>
              <a:rPr lang="en-GB" dirty="0"/>
              <a:t>Skills in </a:t>
            </a:r>
            <a:r>
              <a:rPr lang="en-GB" dirty="0" smtClean="0"/>
              <a:t>hospitality</a:t>
            </a:r>
            <a:endParaRPr lang="cs-CZ" dirty="0" smtClean="0"/>
          </a:p>
          <a:p>
            <a:r>
              <a:rPr lang="en-GB" dirty="0" smtClean="0"/>
              <a:t>Employability skills</a:t>
            </a:r>
          </a:p>
          <a:p>
            <a:r>
              <a:rPr lang="en-GB" dirty="0" smtClean="0"/>
              <a:t>Responsibilities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Hotel positions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Hospitality industry – wide range of positions</a:t>
            </a:r>
          </a:p>
          <a:p>
            <a:pPr marL="285750" indent="-285750"/>
            <a:r>
              <a:rPr lang="en-GB" dirty="0"/>
              <a:t>Serving as support staff</a:t>
            </a:r>
          </a:p>
          <a:p>
            <a:pPr marL="285750" indent="-285750"/>
            <a:r>
              <a:rPr lang="en-GB" dirty="0"/>
              <a:t>Dealing with customers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Front desk positions/ behind-the-scene - back office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Management</a:t>
            </a:r>
            <a:r>
              <a:rPr lang="cs-CZ" dirty="0"/>
              <a:t> </a:t>
            </a:r>
            <a:r>
              <a:rPr lang="en-GB" dirty="0"/>
              <a:t>level posts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Food service positions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Administrative jobs </a:t>
            </a:r>
          </a:p>
        </p:txBody>
      </p:sp>
    </p:spTree>
    <p:extLst>
      <p:ext uri="{BB962C8B-B14F-4D97-AF65-F5344CB8AC3E}">
        <p14:creationId xmlns:p14="http://schemas.microsoft.com/office/powerpoint/2010/main" val="284534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positions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 lot of jobs to choose – degree, training, experience</a:t>
            </a:r>
          </a:p>
          <a:p>
            <a:r>
              <a:rPr lang="en-GB" dirty="0"/>
              <a:t>Different types of accommodation – luxury hotels, motels, B&amp;B</a:t>
            </a:r>
          </a:p>
          <a:p>
            <a:pPr lvl="1"/>
            <a:r>
              <a:rPr lang="en-GB" dirty="0"/>
              <a:t>Similar types of positions –     management</a:t>
            </a:r>
          </a:p>
          <a:p>
            <a:pPr marL="457200" lvl="1" indent="0">
              <a:buNone/>
            </a:pPr>
            <a:r>
              <a:rPr lang="en-GB" dirty="0"/>
              <a:t>				      maintenance</a:t>
            </a:r>
          </a:p>
          <a:p>
            <a:pPr marL="457200" lvl="1" indent="0">
              <a:buNone/>
            </a:pPr>
            <a:r>
              <a:rPr lang="en-GB" dirty="0"/>
              <a:t>				      kitchen and </a:t>
            </a:r>
            <a:r>
              <a:rPr lang="en-GB" dirty="0" smtClean="0"/>
              <a:t>waiting </a:t>
            </a:r>
            <a:r>
              <a:rPr lang="en-GB" dirty="0"/>
              <a:t>staff</a:t>
            </a:r>
          </a:p>
          <a:p>
            <a:pPr marL="457200" lvl="1" indent="0">
              <a:buNone/>
            </a:pPr>
            <a:r>
              <a:rPr lang="en-GB" dirty="0"/>
              <a:t>				      housekeeping</a:t>
            </a:r>
          </a:p>
          <a:p>
            <a:pPr marL="457200" lvl="1" indent="0">
              <a:buNone/>
            </a:pPr>
            <a:r>
              <a:rPr lang="en-GB" dirty="0"/>
              <a:t>				      front desk staff</a:t>
            </a:r>
          </a:p>
          <a:p>
            <a:pPr marL="457200" lvl="1" indent="0">
              <a:buNone/>
            </a:pPr>
            <a:r>
              <a:rPr lang="en-GB" dirty="0"/>
              <a:t>				      staff who purchase supplies</a:t>
            </a:r>
          </a:p>
          <a:p>
            <a:pPr marL="457200" lvl="1" indent="0">
              <a:buNone/>
            </a:pPr>
            <a:r>
              <a:rPr lang="en-GB" dirty="0"/>
              <a:t>				      accounting work</a:t>
            </a:r>
          </a:p>
          <a:p>
            <a:pPr marL="457200" lvl="1" indent="0">
              <a:buNone/>
            </a:pPr>
            <a:r>
              <a:rPr lang="en-GB" dirty="0"/>
              <a:t>				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positions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/>
              <a:t>				      </a:t>
            </a:r>
            <a:endParaRPr lang="cs-CZ" dirty="0"/>
          </a:p>
        </p:txBody>
      </p:sp>
      <p:pic>
        <p:nvPicPr>
          <p:cNvPr id="4" name="Picture 2" descr="F:\BCT\Hotel Organization Chart.png">
            <a:extLst>
              <a:ext uri="{FF2B5EF4-FFF2-40B4-BE49-F238E27FC236}">
                <a16:creationId xmlns:a16="http://schemas.microsoft.com/office/drawing/2014/main" id="{5DD6A957-0500-4C14-8A01-C813777A5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553497"/>
            <a:ext cx="7454645" cy="4866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496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positions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2 main types of positions: </a:t>
            </a:r>
          </a:p>
          <a:p>
            <a:pPr lvl="2"/>
            <a:r>
              <a:rPr lang="en-GB" dirty="0"/>
              <a:t>Guest services</a:t>
            </a:r>
          </a:p>
          <a:p>
            <a:pPr lvl="2"/>
            <a:r>
              <a:rPr lang="en-GB" dirty="0"/>
              <a:t>Administrative support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r>
              <a:rPr lang="en-GB" b="1" dirty="0"/>
              <a:t>Front desk clerks </a:t>
            </a:r>
            <a:r>
              <a:rPr lang="en-GB" dirty="0"/>
              <a:t>– reception, to verify reservation, check room availability, check-in process, phone calls, making reservations (entry level job/ </a:t>
            </a:r>
            <a:r>
              <a:rPr lang="en-GB" dirty="0" smtClean="0"/>
              <a:t>degree</a:t>
            </a:r>
            <a:r>
              <a:rPr lang="cs-CZ" dirty="0" smtClean="0"/>
              <a:t> </a:t>
            </a:r>
            <a:r>
              <a:rPr lang="en-GB" dirty="0" smtClean="0"/>
              <a:t>+</a:t>
            </a:r>
            <a:r>
              <a:rPr lang="cs-CZ" dirty="0" smtClean="0"/>
              <a:t> </a:t>
            </a:r>
            <a:r>
              <a:rPr lang="en-GB" dirty="0" smtClean="0"/>
              <a:t>experience</a:t>
            </a:r>
            <a:r>
              <a:rPr lang="en-GB" dirty="0"/>
              <a:t>)</a:t>
            </a:r>
          </a:p>
          <a:p>
            <a:pPr marL="914400" lvl="2" indent="0">
              <a:buNone/>
            </a:pPr>
            <a:r>
              <a:rPr lang="en-GB" b="1" dirty="0"/>
              <a:t>Porters</a:t>
            </a:r>
            <a:r>
              <a:rPr lang="en-GB" dirty="0"/>
              <a:t> – full-service hotels, uniform, take care of luggage, room acceptable to a client, questions about hotel and services, all the hotel offers</a:t>
            </a:r>
          </a:p>
          <a:p>
            <a:pPr marL="914400" lvl="2" indent="0">
              <a:buNone/>
            </a:pPr>
            <a:r>
              <a:rPr lang="en-GB" b="1" dirty="0"/>
              <a:t>Concierge</a:t>
            </a:r>
            <a:r>
              <a:rPr lang="en-GB" dirty="0"/>
              <a:t>- full-service/luxury hotels, liaisons with guests, specific service – babysitting – coordinate the service, dry cleaning, tickets, reservations, (entry-level job/ </a:t>
            </a:r>
            <a:r>
              <a:rPr lang="en-GB" dirty="0" smtClean="0"/>
              <a:t>degree</a:t>
            </a:r>
            <a:r>
              <a:rPr lang="cs-CZ" dirty="0" smtClean="0"/>
              <a:t> </a:t>
            </a:r>
            <a:r>
              <a:rPr lang="en-GB" dirty="0" smtClean="0"/>
              <a:t>+</a:t>
            </a:r>
            <a:r>
              <a:rPr lang="cs-CZ" dirty="0" smtClean="0"/>
              <a:t> </a:t>
            </a:r>
            <a:r>
              <a:rPr lang="en-GB" dirty="0" smtClean="0"/>
              <a:t>experience</a:t>
            </a:r>
            <a:r>
              <a:rPr lang="en-GB" dirty="0"/>
              <a:t>)</a:t>
            </a:r>
          </a:p>
          <a:p>
            <a:pPr marL="914400" lvl="2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				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25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positions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b="1" dirty="0"/>
              <a:t>Housekeeping</a:t>
            </a:r>
            <a:r>
              <a:rPr lang="en-GB" dirty="0"/>
              <a:t> – repeat business, quality housekeeping staff</a:t>
            </a:r>
          </a:p>
          <a:p>
            <a:pPr marL="914400" lvl="2" indent="0">
              <a:buNone/>
            </a:pPr>
            <a:r>
              <a:rPr lang="en-GB" b="1" dirty="0"/>
              <a:t>Room service </a:t>
            </a:r>
            <a:r>
              <a:rPr lang="en-GB" dirty="0"/>
              <a:t>– taking and delivering orders</a:t>
            </a:r>
          </a:p>
          <a:p>
            <a:pPr marL="914400" lvl="2" indent="0">
              <a:buNone/>
            </a:pPr>
            <a:r>
              <a:rPr lang="en-GB" b="1" dirty="0"/>
              <a:t>Waiter/waitress</a:t>
            </a:r>
            <a:r>
              <a:rPr lang="en-GB" dirty="0"/>
              <a:t> – restaurant, breakfast, dinner, bill to a room/payments, guests’ needs</a:t>
            </a:r>
          </a:p>
          <a:p>
            <a:pPr marL="914400" lvl="2" indent="0">
              <a:buNone/>
            </a:pPr>
            <a:r>
              <a:rPr lang="en-GB" b="1" dirty="0"/>
              <a:t>Kitchen staff </a:t>
            </a:r>
            <a:r>
              <a:rPr lang="en-GB" dirty="0"/>
              <a:t>– cooking, washing dishes, preparing salads, ordering supplies, planning menus, cooks/chefs</a:t>
            </a:r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dirty="0"/>
              <a:t>Accommodation</a:t>
            </a:r>
          </a:p>
          <a:p>
            <a:pPr marL="914400" lvl="2" indent="0">
              <a:buNone/>
            </a:pPr>
            <a:r>
              <a:rPr lang="en-GB" dirty="0"/>
              <a:t>Food and beverage services</a:t>
            </a:r>
          </a:p>
          <a:p>
            <a:pPr marL="914400" lvl="2" indent="0">
              <a:buNone/>
            </a:pPr>
            <a:r>
              <a:rPr lang="en-GB" dirty="0"/>
              <a:t>Recreation and entertainment</a:t>
            </a:r>
          </a:p>
          <a:p>
            <a:pPr marL="914400" lvl="2" indent="0">
              <a:buNone/>
            </a:pPr>
            <a:r>
              <a:rPr lang="en-GB" dirty="0"/>
              <a:t>Transportation services</a:t>
            </a:r>
          </a:p>
          <a:p>
            <a:pPr marL="914400" lvl="2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				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6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Employability skills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en-GB" dirty="0"/>
          </a:p>
          <a:p>
            <a:r>
              <a:rPr lang="en-US" sz="2000" b="1" dirty="0"/>
              <a:t>Communication skills</a:t>
            </a:r>
          </a:p>
          <a:p>
            <a:r>
              <a:rPr lang="en-US" sz="2000" b="1" dirty="0"/>
              <a:t>Team work</a:t>
            </a:r>
          </a:p>
          <a:p>
            <a:r>
              <a:rPr lang="en-US" sz="2000" b="1" dirty="0"/>
              <a:t>Problem solving</a:t>
            </a:r>
          </a:p>
          <a:p>
            <a:r>
              <a:rPr lang="en-US" sz="2000" b="1" dirty="0"/>
              <a:t>Good initiative and enterprising attitude</a:t>
            </a:r>
          </a:p>
          <a:p>
            <a:r>
              <a:rPr lang="en-US" sz="2000" b="1" dirty="0"/>
              <a:t>Planning and organizing skills</a:t>
            </a:r>
          </a:p>
          <a:p>
            <a:r>
              <a:rPr lang="en-US" sz="2000" b="1" dirty="0"/>
              <a:t>Good self-management</a:t>
            </a:r>
          </a:p>
          <a:p>
            <a:r>
              <a:rPr lang="en-US" sz="2000" b="1" dirty="0"/>
              <a:t>Lifelong learning attitude</a:t>
            </a:r>
          </a:p>
          <a:p>
            <a:r>
              <a:rPr lang="en-US" sz="2000" b="1" dirty="0"/>
              <a:t>Good technology know-how</a:t>
            </a:r>
            <a:endParaRPr lang="cs-CZ" sz="2000" b="1" dirty="0"/>
          </a:p>
          <a:p>
            <a:pPr marL="914400" lvl="2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				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04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Responsibilities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1407"/>
            <a:ext cx="7886700" cy="405555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GB" dirty="0"/>
          </a:p>
          <a:p>
            <a:r>
              <a:rPr lang="en-US" b="1" dirty="0"/>
              <a:t>Meet and exceed quest’s expectations</a:t>
            </a:r>
          </a:p>
          <a:p>
            <a:r>
              <a:rPr lang="en-US" b="1" dirty="0"/>
              <a:t>Offer tourism information and promote local area</a:t>
            </a:r>
          </a:p>
          <a:p>
            <a:r>
              <a:rPr lang="en-US" b="1" dirty="0"/>
              <a:t>Use business skills</a:t>
            </a:r>
          </a:p>
          <a:p>
            <a:r>
              <a:rPr lang="en-US" b="1" dirty="0"/>
              <a:t>Sales and marketing skills</a:t>
            </a:r>
          </a:p>
          <a:p>
            <a:r>
              <a:rPr lang="en-US" b="1" dirty="0"/>
              <a:t>Administrative skills</a:t>
            </a:r>
          </a:p>
          <a:p>
            <a:r>
              <a:rPr lang="en-US" b="1" dirty="0"/>
              <a:t>Respond to enquiries and solve problems</a:t>
            </a:r>
          </a:p>
          <a:p>
            <a:r>
              <a:rPr lang="en-US" b="1" dirty="0"/>
              <a:t>Maintain facility, equipment and supplies</a:t>
            </a:r>
          </a:p>
        </p:txBody>
      </p:sp>
    </p:spTree>
    <p:extLst>
      <p:ext uri="{BB962C8B-B14F-4D97-AF65-F5344CB8AC3E}">
        <p14:creationId xmlns:p14="http://schemas.microsoft.com/office/powerpoint/2010/main" val="2971141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406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Business Culture in Tourism</vt:lpstr>
      <vt:lpstr>Outline of the lecture</vt:lpstr>
      <vt:lpstr>Hotel positions</vt:lpstr>
      <vt:lpstr>Hotel positions</vt:lpstr>
      <vt:lpstr>Hotel positions</vt:lpstr>
      <vt:lpstr>Hotel positions</vt:lpstr>
      <vt:lpstr>Hotel positions</vt:lpstr>
      <vt:lpstr>Employability skills</vt:lpstr>
      <vt:lpstr>Responsibilities</vt:lpstr>
      <vt:lpstr>TOP 5 HOSPITALITY SKILLS</vt:lpstr>
      <vt:lpstr>Hospitality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16</cp:revision>
  <dcterms:created xsi:type="dcterms:W3CDTF">2020-01-28T08:51:06Z</dcterms:created>
  <dcterms:modified xsi:type="dcterms:W3CDTF">2020-02-03T11:04:51Z</dcterms:modified>
</cp:coreProperties>
</file>