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346" r:id="rId4"/>
    <p:sldId id="302" r:id="rId5"/>
    <p:sldId id="303" r:id="rId6"/>
    <p:sldId id="305" r:id="rId7"/>
    <p:sldId id="306" r:id="rId8"/>
    <p:sldId id="307" r:id="rId9"/>
    <p:sldId id="309" r:id="rId10"/>
    <p:sldId id="308" r:id="rId11"/>
    <p:sldId id="310" r:id="rId12"/>
    <p:sldId id="316" r:id="rId13"/>
    <p:sldId id="337" r:id="rId14"/>
    <p:sldId id="311" r:id="rId15"/>
    <p:sldId id="348" r:id="rId16"/>
    <p:sldId id="345" r:id="rId17"/>
    <p:sldId id="349" r:id="rId18"/>
    <p:sldId id="350" r:id="rId19"/>
    <p:sldId id="357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A0200-00FB-4DE2-9DE4-BFB000A6D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39885E-E1C5-4AAA-930C-CE399E7C6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D9D5A-A953-45F7-982F-8162DDEC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2FD4CB-FC7B-404D-B68B-938E279C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ACD928-5070-4786-A08A-C5043C97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2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25B8F-B51D-40D5-A6D4-7914341E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B6B5BC-B73E-4518-82AB-4F8D659D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4C1174-57BF-418E-BBF2-AFFB2622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76DC4D-A03E-492F-A9A1-DD4D949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B5BA8-7F62-4A03-9190-7D461936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2CB0251-FAD6-4FA1-8006-CC3CB2A9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9D2F94-923B-4742-A83A-69C780E39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F206EE-DC05-4807-B182-F0509949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18DA81-DCF5-403E-B355-95562F33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CEDD5-7417-4C6A-8DBC-048ECF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C4F92-0320-46A0-81C4-A4DF44E1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FF703D-579C-4333-9D0C-44DBFC9C1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EF9983-4E29-4B8F-B356-4775807B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E4DAD-1CDF-405F-9A12-8C289B29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3C3A8C-38C0-4F86-9723-33E7B106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8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A5EE4-0AB0-4DE1-BEC3-85A17828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879629-F6B9-4BC3-AF66-403F2FBD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ED2264-6AAC-4C98-95DE-88DFF2F3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79CBE1-D31E-4DE6-B111-88DBB5E2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720316-75D1-42EB-B35D-3ACB8E3D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2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5F4B4-BA3F-49B2-9766-CEB90078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DCC77-FBE5-44C7-A176-8D8A5D5F6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4F0EB0-C5A1-4556-A104-09E37B759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A85159-757C-4613-B632-EAF58E9B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8B5EA9-3841-434B-9EED-097CCA22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2F9A2A-DA31-4AE0-8CE3-F1C23D06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4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4B432-DD7C-4D31-92DB-B6CA9881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2C6117-C215-4677-B264-ABAE12EB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6C4867-4ABD-4AF5-BD86-5C5A3B3D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05FD8FD-C5B8-4AA5-A9BC-6E22C7AE8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FD70D1-AE52-4104-A7D2-32D27376E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B0B9120-FBC7-4F31-A520-448AA8AA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3BBF99-CAFF-41C5-9D42-C110A207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1E4461-4389-400E-92EE-7E4E6D49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D87D6-D658-4A1E-8E07-027C6C5E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E04D20-AF33-4F40-8B0E-541184C3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0DB819-40E0-4807-B11C-5FB7B5C3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C69D68-C0AF-4140-B2EE-50DD2893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63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62FDEC-4686-4ACB-8C5B-AE4AAFA6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98E0C3-7873-4383-86E9-D61BCC7A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4C196-6F86-4B27-BBC4-05007B5E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3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4AA1A-6B11-4105-A863-296BD71C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CE1815-42ED-4941-946E-810FCB02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00DE43B-2E3C-412C-BC06-ED4A74F7E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2E4081-D76F-4F29-A1E7-4CEB4CF7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B41075-AE17-453F-A551-40525559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E5332D-DFE5-48D7-91B0-A7F6AA84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0AC51-B238-40D9-B17C-63C0FBBB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25DE2B-3BED-4B2E-8C04-DB1C38121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92509D3-5574-48DE-93F9-6096A60B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A3BE23-E1BC-4F09-9105-17D9D13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187242-5323-473B-82F9-A54F772C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630569-7DF6-4F89-ADAE-83E0BCA5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4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F1537E-5148-4617-8EC7-B79B068C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ED84B4-598C-4B34-A177-B9C03E10C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2D0C65-D094-46D4-9141-F6470D2B9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D34144-3FDC-4851-8C26-778CBD7B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162D50-A6AA-4532-8FAF-7AC7C3391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402080"/>
            <a:ext cx="4297080" cy="3424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V CR</a:t>
            </a:r>
          </a:p>
          <a:p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 v cestovním ruchu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ED6B707C-1C89-44D2-B998-5B096E8A1091}"/>
              </a:ext>
            </a:extLst>
          </p:cNvPr>
          <p:cNvSpPr txBox="1">
            <a:spLocks/>
          </p:cNvSpPr>
          <p:nvPr/>
        </p:nvSpPr>
        <p:spPr>
          <a:xfrm>
            <a:off x="8080076" y="5328884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cestovního ruchu a volnočasových aktivit</a:t>
            </a:r>
          </a:p>
        </p:txBody>
      </p:sp>
    </p:spTree>
    <p:extLst>
      <p:ext uri="{BB962C8B-B14F-4D97-AF65-F5344CB8AC3E}">
        <p14:creationId xmlns:p14="http://schemas.microsoft.com/office/powerpoint/2010/main" val="19237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okolí podniku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7386" y="1414916"/>
            <a:ext cx="10260107" cy="5093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Prostředí (okolí) podniku je tvořeno řadou faktorů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(Synek a kol.)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Obecně je vymezeno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okolí podniku prvky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politicko-právní,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ekonomické,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technologické,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ekologické,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sociální,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kulturní a etické.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BF4251C-4E7F-4DFB-AD9F-7892A61A8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932" y="1652065"/>
            <a:ext cx="1457325" cy="10763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D84760-C62E-4661-BB16-E748653CB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268" y="2728390"/>
            <a:ext cx="4019675" cy="35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Podsystémy okolí podniku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652065"/>
            <a:ext cx="9197280" cy="4539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konkurence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podnik je ovlivněn výškou a úrovní konkurence,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zákazník - návštěvníci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podnik nemůže existovat bez zákazníků, jejich spotřebitelské chování, nároky na cenu ve vztahu ke kvalitě apod. podnik ovlivní,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různé organizace a instituce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přijímají rozhodnutí, které ovlivní cestovní ruch, potažmo hotelnictví.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EA4299D-E845-457F-BE4C-E77EE82F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153" y="3031116"/>
            <a:ext cx="2107326" cy="16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Podnikatelská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prostředí v ČR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56481"/>
            <a:ext cx="3249963" cy="51552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Dle žebříčku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Business 2020 - ČR celkově na 157 místě, celkovém hodnocení nejlepších podmínek pro podnikání se ČR umístila na 41. příčce, pokles o 6 míst,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Zdroj: https://www.idnes.cz/ekonomika/zahranicni/svetova-banka-doing-business-studie-povolovani-stavby.A191029_114440_eko-zahranicni_mato</a:t>
            </a:r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8B45F7-1D78-4F0A-BD9F-C3FB4691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99" y="1426334"/>
            <a:ext cx="6603800" cy="5003525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182B124-3DA4-42BC-AF11-0E015E189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97907"/>
              </p:ext>
            </p:extLst>
          </p:nvPr>
        </p:nvGraphicFramePr>
        <p:xfrm>
          <a:off x="3675046" y="2101478"/>
          <a:ext cx="1739590" cy="3638787"/>
        </p:xfrm>
        <a:graphic>
          <a:graphicData uri="http://schemas.openxmlformats.org/drawingml/2006/table">
            <a:tbl>
              <a:tblPr/>
              <a:tblGrid>
                <a:gridCol w="468352">
                  <a:extLst>
                    <a:ext uri="{9D8B030D-6E8A-4147-A177-3AD203B41FA5}">
                      <a16:colId xmlns:a16="http://schemas.microsoft.com/office/drawing/2014/main" val="215829778"/>
                    </a:ext>
                  </a:extLst>
                </a:gridCol>
                <a:gridCol w="1271238">
                  <a:extLst>
                    <a:ext uri="{9D8B030D-6E8A-4147-A177-3AD203B41FA5}">
                      <a16:colId xmlns:a16="http://schemas.microsoft.com/office/drawing/2014/main" val="3943728238"/>
                    </a:ext>
                  </a:extLst>
                </a:gridCol>
              </a:tblGrid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1.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Nový Zéland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84807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2.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Singapur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50341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3.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Hongkong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74553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Dánsko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2570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5.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effectLst/>
                        </a:rPr>
                        <a:t>Jižní Korea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88740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6.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82728"/>
                  </a:ext>
                </a:extLst>
              </a:tr>
              <a:tr h="389825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7.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Gruzie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9921"/>
                  </a:ext>
                </a:extLst>
              </a:tr>
              <a:tr h="65975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</a:rPr>
                        <a:t>8.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effectLst/>
                        </a:rPr>
                        <a:t>Velká Británie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513529" y="456967"/>
            <a:ext cx="940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podnikatelském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9986" y="1838013"/>
            <a:ext cx="9929543" cy="4183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vládní a jiné prognózy střednědobého a krátkodobého vývoje ekonomiky,</a:t>
            </a:r>
          </a:p>
          <a:p>
            <a:pPr marL="457200" indent="-4572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informace produkované zájmovými průmyslovými a podnikatelskými svazy,</a:t>
            </a:r>
          </a:p>
          <a:p>
            <a:pPr marL="457200" indent="-4572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vlastní historické a prognostické informace o situaci na trhu, cenách, zákaznících a jejich potřebách,</a:t>
            </a:r>
          </a:p>
          <a:p>
            <a:pPr marL="457200" lvl="0" indent="-4572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informace o vývoji technik a technologie v 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daném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oboru, získané na veletrzích, výstavách, z nabídkových katalogů atd.,</a:t>
            </a:r>
          </a:p>
          <a:p>
            <a:pPr marL="457200" lvl="0" indent="-4572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informace o situaci v konkurenčních firmách a jeho očekávaném chování. </a:t>
            </a:r>
          </a:p>
          <a:p>
            <a:pPr lvl="0">
              <a:lnSpc>
                <a:spcPts val="29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(Synek, 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Kislingerová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kol., 2010)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9D1288-CA3F-4DA7-B77C-F896307D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993" y="2638425"/>
            <a:ext cx="1352550" cy="790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F1DE0A-EC1D-45E8-B1EA-7DEA8EE7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993" y="3929611"/>
            <a:ext cx="1507396" cy="12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prostředí podniků - faktory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6605" y="1440499"/>
            <a:ext cx="5037627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přímé faktory vnějšího prostředí -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zákazníci, konkurenti, dodavatelé a lidské zdroje,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nepřímé faktory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organizace, přímo ovlivňující podnik nebo nepřímo její pracovní sílu anebo faktory, které mohou nepřímo ovlivňovat klima, ve kterém organizace funguje.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FA5CB90-B6EB-4A86-8532-A7F10655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205" y="195486"/>
            <a:ext cx="1618380" cy="18005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FF6191-FF69-4A08-A7E4-08C08C05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695" y="2581829"/>
            <a:ext cx="4746700" cy="30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prostředí podniků - faktory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46688"/>
            <a:ext cx="10255972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nepřímé faktory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podnikatelské klima ovlivňují faktory:</a:t>
            </a:r>
          </a:p>
          <a:p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rozhodování podniků - ovlivněno celkovou hospodářskou situací země,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technologické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politické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stát - nositel politiky CR, působí na firmy, vlády - pozornost při odstraňování cestovních formalit, … nejzávažnější politická podmínka - politická stabilita a mír,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legislativní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kulturní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zahrnuje: celkovou vzdělanostní a kulturní úroveň obyvatel, ekonomický rozvoj, aplikaci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technol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pokroku; podnik má svoji kulturu</a:t>
            </a:r>
          </a:p>
          <a:p>
            <a:pPr marL="457200" indent="-457200">
              <a:buAutoNum type="arabicPeriod" startAt="6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podnik svým chováním ovlivňuje vnímání ostatních subjektů; tvoří: sociální postoje, víra a hodnoty v podniku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ekologické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podniky se chová ekologicky a šetrně k životnímu prostředí.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Okolí podniku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06933"/>
            <a:ext cx="10260107" cy="4863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 vliv na jeho činnosti a konkurenceschopnost,</a:t>
            </a:r>
          </a:p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jsou vystaveny konkurenčním tlakům,</a:t>
            </a:r>
          </a:p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MMR (2008) rozlišuje následující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podniku k jeho okolí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se zákazníky,</a:t>
            </a:r>
          </a:p>
          <a:p>
            <a:pPr marL="91440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s dodavateli,</a:t>
            </a:r>
          </a:p>
          <a:p>
            <a:pPr marL="91440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s konkurencí,</a:t>
            </a:r>
          </a:p>
          <a:p>
            <a:pPr marL="91440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se státní správou a dozorovými orgány, vztahy s místní samosprávou,</a:t>
            </a:r>
          </a:p>
          <a:p>
            <a:pPr marL="91440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vztahy se širším okolím (neziskový sektor, občanská společnost a další).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EBF4DB1-9553-400F-ACCE-81F697F0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860" y="3132772"/>
            <a:ext cx="1143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0" y="791798"/>
            <a:ext cx="10503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podnikatelského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3770" y="2542402"/>
            <a:ext cx="10260107" cy="2507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Kučerová a Šmardová (2016)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spočívá v hodnocení jeho složek a vlivu na podnikání,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založeno na subjektivním hodnocení podnikatelskými subjekty nebo může vycházet s hodnocení platné legislativy v dané zemi.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7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-1" y="456967"/>
            <a:ext cx="10503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podnikatelského prostředí</a:t>
            </a:r>
          </a:p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metodiky hodnocení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5251" y="1963186"/>
            <a:ext cx="9553373" cy="4493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podnikatelského prostředí (Podnikatelská aliance Slovenska),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Business (Světová banka),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snadnosti podnikání (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Ease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Business),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vnímání korupce (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Transparency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International),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agregátní indikátory správy a index zajetí státu (Institut Světové banky),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globální konkurenceschopnosti a index podnikové konkurenceschopnosti (Světové ekonomické fórum),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nepřehlednosti (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Pricewaterhouse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Coopers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rizika správy akciových společností.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8AD0AC-6A48-493F-B2D5-D23C9834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098" y="2999010"/>
            <a:ext cx="1857621" cy="16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-1" y="456967"/>
            <a:ext cx="10503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Faktory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podnikatelského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147"/>
          <p:cNvPicPr/>
          <p:nvPr/>
        </p:nvPicPr>
        <p:blipFill>
          <a:blip r:embed="rId3"/>
          <a:stretch>
            <a:fillRect/>
          </a:stretch>
        </p:blipFill>
        <p:spPr>
          <a:xfrm>
            <a:off x="398584" y="1219200"/>
            <a:ext cx="9753600" cy="52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3247" y="1426334"/>
            <a:ext cx="7587323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základní faktor ekonomického rozvoje podniku,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podmínka růstu konkurence-schopnosti podniku,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obecně = souhrn všech sil a vlivů přímo nebo nepřímo působících na podnik,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označení okolí podniku =  svazek vnějších sil, faktorů a podmiňování. Mnoho prvků okolí podniku (právo, etické principy, apod.) má nehmotnou povahu, čímž se nezmenšuje intenzita jejich působení (Synek, Kislingerová a kol., 2010).</a:t>
            </a: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A9451E-4266-43DF-A4E4-223B8BBE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60" y="1662394"/>
            <a:ext cx="2983993" cy="42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4638" y="1684421"/>
            <a:ext cx="4731868" cy="70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6" name="Picture 9" descr="MCj00903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3" y="3572395"/>
            <a:ext cx="1989978" cy="18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51520" y="456967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 </a:t>
            </a: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definice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1918" y="1476992"/>
            <a:ext cx="6210756" cy="4539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podstatných vlivů působících na podnikatele, podnik a podnikání. Podnikatelské prostředí představuje prostředí života podnikatelských subjektů a vztahů s ostatními subjekty. Zároveň je součástí životního prostředí a nedílnou součástí života každého člověka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(Ludvík, 2005).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8E158B-DA4B-4E8B-BE95-E8BE3709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217" y="1940366"/>
            <a:ext cx="4226979" cy="42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Specifika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podnikatelského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7516" y="1402080"/>
            <a:ext cx="11320027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konkretizováno především: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zákonodárnými sbory a ministerstvy, orgány státní správy, státem zřízenými nebo státem podporovanými institucemi a agenturami,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soudy, orgány veřejné samosprávy,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vzdělávacími zařízeními všech typů, výzkumnými a vývojovými pracovišti,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subjekty působícími v oblasti peněžnictví, institucemi kapitálového trhu, leasingovými společnostmi,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podnikatelskou samosprávou (komory, svazy, asociace, spolky, a další) a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poradenskými, zprostředkovatelskými a jinými organizacemi,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tržními subjekty, kterými jsou současní a potenciální konkurenti a současní a potenciální spolupracující subjekty.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Vochozka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Mulač a kol., 2012)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20E455-E6FE-4AEC-B33D-92A5741F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384" y="2218619"/>
            <a:ext cx="1412159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en-GB" sz="4000" b="1" kern="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35610" y="1619088"/>
            <a:ext cx="8750239" cy="4539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Klasifikace: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vnitřní prostředí a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vnější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prostředí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(Jakubíková, 2009, Kučerová a Šmardová, 2016)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nebo-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Faktory: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interní faktory a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externí faktory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Kotabe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Helsen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2001).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F81814-5F80-4E6F-8E7E-6E32F3FE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890" y="2374209"/>
            <a:ext cx="2095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podnikatelské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8648" y="1402080"/>
            <a:ext cx="9603680" cy="5062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interní =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mikropodnikatelské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prostředí,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pravomoci podnikatele, základní stavební prvek podnikání,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složky v CR: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zákazníci (návštěvníky v CR), jejich poptávku a strukturu,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dodavatelé,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konkurence,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organizace v 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působící v cílovém místě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(Kučerová a Šmardová, 2016)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651684-841A-4964-A253-D1076C66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88" y="3252515"/>
            <a:ext cx="2011838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podnikatelské prostředí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8755" y="1460905"/>
            <a:ext cx="9628459" cy="49705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externí podnikatelské prostředí,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členění -  2 vrstvy: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nejvzdálenější vrstva = </a:t>
            </a:r>
            <a:r>
              <a:rPr lang="cs-CZ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makropodnikatelské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(makroprostředí), tzv. „celkový obal“, celospolečenské podnikatelské klima, </a:t>
            </a:r>
          </a:p>
          <a:p>
            <a:pPr lvl="1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druhá vrstva = </a:t>
            </a:r>
            <a:r>
              <a:rPr lang="cs-CZ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mezzopodnikatelské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mezzoprostředí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spojeno s působením regionálních a místních faktorů, firma ho spoluvytváří, má možnost zasahovat a ovlivňovat.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(Mach a kol., 2004)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AB0403B-590F-4FBB-B705-776DDD38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277" y="2867984"/>
            <a:ext cx="2057335" cy="1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</a:t>
            </a:r>
            <a:r>
              <a:rPr lang="cs-CZ" sz="4000" b="1" kern="0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makropodnikatelského</a:t>
            </a: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prostředí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0469" y="2041887"/>
            <a:ext cx="9745920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společenské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(= sociální prostředí) – zahrnuje i demografické faktory,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technologické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zahrnuje technologický pokrok, výzkum a inovace,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ekonomické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(= finanční prostředí) – tvořeno základními makroekonomickými veličinami,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politicko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právní prostředí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je tvořeno politickou stabilitou a legislativou. </a:t>
            </a:r>
          </a:p>
          <a:p>
            <a:pPr lvl="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(Bělohlávek, Košťan a 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Šuleř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2006)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FF1AB9-9CDC-485D-AC1F-968E45C4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389" y="2798339"/>
            <a:ext cx="1745937" cy="18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01970" y="456967"/>
            <a:ext cx="804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Okolí podniku - podsystémy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8879" y="1613515"/>
            <a:ext cx="9124262" cy="4632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systém, který se skládá se vzájemně propojených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podsystémů okolí podniku: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trh práce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k prvkům podsystému trhu práce patří nabídka kvalifikovaných pracovníků, flexibilita pracovníků, …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dodavatelé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podniky ovlivňuje jejich počet, kvalita dodávek, cenová úroveň nabízeného zboží a služeb, podmínky dodávky, …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kapitál a investoři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jde o dostupnost úvěru, ochotu investovat, platební a úvěrové podmínky, …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CE9F19-5D09-4C3B-964F-08A4DAA8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789" y="2349943"/>
            <a:ext cx="1837913" cy="1435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4D40A5-5B6E-40DF-A9B6-A30C8D51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493" y="4328658"/>
            <a:ext cx="1285628" cy="11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1127</Words>
  <Application>Microsoft Office PowerPoint</Application>
  <PresentationFormat>Širokoúhlá obrazovka</PresentationFormat>
  <Paragraphs>138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Pavlína Pellešová</cp:lastModifiedBy>
  <cp:revision>130</cp:revision>
  <dcterms:created xsi:type="dcterms:W3CDTF">2016-11-25T20:36:16Z</dcterms:created>
  <dcterms:modified xsi:type="dcterms:W3CDTF">2022-02-11T15:33:16Z</dcterms:modified>
</cp:coreProperties>
</file>