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6" r:id="rId3"/>
    <p:sldId id="302" r:id="rId4"/>
    <p:sldId id="303" r:id="rId5"/>
    <p:sldId id="304" r:id="rId6"/>
    <p:sldId id="342" r:id="rId7"/>
    <p:sldId id="306" r:id="rId8"/>
    <p:sldId id="307" r:id="rId9"/>
    <p:sldId id="333" r:id="rId10"/>
    <p:sldId id="308" r:id="rId11"/>
    <p:sldId id="311" r:id="rId12"/>
    <p:sldId id="338" r:id="rId13"/>
    <p:sldId id="368" r:id="rId14"/>
    <p:sldId id="339" r:id="rId15"/>
    <p:sldId id="341" r:id="rId16"/>
    <p:sldId id="360" r:id="rId17"/>
    <p:sldId id="346" r:id="rId18"/>
    <p:sldId id="348" r:id="rId19"/>
    <p:sldId id="358" r:id="rId20"/>
    <p:sldId id="354" r:id="rId21"/>
    <p:sldId id="362" r:id="rId22"/>
    <p:sldId id="365" r:id="rId23"/>
    <p:sldId id="366" r:id="rId24"/>
    <p:sldId id="367" r:id="rId25"/>
    <p:sldId id="369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0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8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3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6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5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0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402080"/>
            <a:ext cx="4297080" cy="3292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PODNIKÁNÍ V CESTOVNÍM RUCHU</a:t>
            </a: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Podnikání a podpora podnikání v cestovním ruchu</a:t>
            </a:r>
          </a:p>
          <a:p>
            <a:endParaRPr lang="cs-CZ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EC373001-8AD8-4B14-A47B-8550617F9CF8}"/>
              </a:ext>
            </a:extLst>
          </p:cNvPr>
          <p:cNvSpPr txBox="1">
            <a:spLocks/>
          </p:cNvSpPr>
          <p:nvPr/>
        </p:nvSpPr>
        <p:spPr>
          <a:xfrm>
            <a:off x="8080076" y="5328884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cestovního ruchu a volnočasových aktivit</a:t>
            </a:r>
          </a:p>
        </p:txBody>
      </p:sp>
    </p:spTree>
    <p:extLst>
      <p:ext uri="{BB962C8B-B14F-4D97-AF65-F5344CB8AC3E}">
        <p14:creationId xmlns:p14="http://schemas.microsoft.com/office/powerpoint/2010/main" val="19237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Rysy podnikatele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28993" y="1276424"/>
            <a:ext cx="6416699" cy="538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Obecné rysy podnikatele: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aspekt dlouhodobosti,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podnikavost, motivaci, inovaci a atraktivitu,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podstupování rizika a dobrý zdravotní stav.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Rysy úspěšného podnikatele: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vytrvalost,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sebedůvěru,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odpovědnost,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informovanost,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iniciativa,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monitoring a využití příležitostí a svých silných stránek,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koncepce cena – kvalita –flexibilita,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úsilí o úspěch,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racionální chování,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respektování okolní reality.</a:t>
            </a:r>
            <a:endParaRPr lang="cs-C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CEBB81-B340-455E-A2E4-7CFE1FFA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24" y="2316607"/>
            <a:ext cx="2466975" cy="2847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8BCB11-0161-4493-9214-465C39E0A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5" y="246963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závod x podnik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496790"/>
            <a:ext cx="10260107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 se v občanském zákoníku nepoužívá,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obchodní závod nebo provozovna, společnost, obchodní firma - v občanském zákoníku,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Obchodní závod (závod dle § 502 občanského zákoníku) = organizovaný soubor jmění, který podnikatel vytvořil a který z jeho vůle slouží k provozování jeho činnosti. Má se za to, že závod tvoří vše, co zpravidla slouží k jeho provozu.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 č. 90/2012 Sb., o obchodních společnostech 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a družstvech (zákon o obchodních korporacích) 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používá pojem společnost, obchodní korporace, 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komanditní společnost.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74C3DDF-BE7F-4C92-B3EB-41D42078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42" y="4002538"/>
            <a:ext cx="4552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680852" y="564688"/>
            <a:ext cx="7488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x obchodní firma, sídlo podnikatele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5883" y="2134219"/>
            <a:ext cx="714623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Společnost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§ 2716 občanského zákoníku vzniká, zaváže-li se smlouvou několik osob sdružit jako společníci za společným účelem činnosti nebo věc,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Obchodní firma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dle § 423 občanského zákoníku jméno, pod kterým je podnikatel zapsán do obchodního rejstříku,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nesmí mít víc obchodních firem,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Sídlo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§ 429 občanského zákoníku -  se určí adresou zapsanou ve veřejném rejstříku.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ECDA331-6A7D-4606-BB54-F2449BD9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02" y="2266411"/>
            <a:ext cx="40195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435043"/>
            <a:ext cx="1014352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občanský zákoník §421,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soustavná nepřetržitá činnost, vykonávaná s vidinou, že bude vykonávána i nadále, nejedná se o činnost náhodnou, nahodilou nebo příležitostnou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soustavná - činnost vykonávanou ve volném čase nebo pouze v určitém ročním období, nebo několikrát do roka se záměrem ji opakovat,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samostatnost - osoba, která činnost provozuje, může sama rozhodovat o době a místě výkonu činnosti a organizaci práce podle své vlastní svobodné úvahy a volby. Osoba provozující samostatnou činnost ji musí finančně sama zajišťovat, sama čerpat a sama rozhodovat o použití zisku z činnosti. Hlavním cílem podnikání je dosažení zisku. 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81312" y="426556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- rysy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6828" y="1811916"/>
            <a:ext cx="10073579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(Synek, Kislingerová a kol., 2010, s. 3, 4)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základním motivem je snaha o zhodnocení vloženého kapitálu,                          což znamená dosažení zisku,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zisk se dociluje uspokojováním potřeb zákazníků, kdy v centru pozornosti jsou je-jich zájmy, požadavky, potřeby, preference, …,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potřeby zákazníků uspokojuje podnikatel svým zbožím a službami prostřednictvím trhu - musí čelit riziku,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obecná tendence - snaha většiny podnikatelských subjektů o minimalizaci rizika,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zisková orientace podniku by však neměla zamlžovat společenské poslání podniku, jímž je služba zákazníkovi a všem ostatním, kteří jsou s vývojem podniku spjatí (okolí podniku).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1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670686" y="456967"/>
            <a:ext cx="963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v hotelnictví gastronomii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1029" y="1426334"/>
            <a:ext cx="9421772" cy="5293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 znaky shodné s podnikáním v ostatních činnostech, ale v některých oblastech má specifika,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Smetana a Krátká (2009)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základní shodný znak - podnikatel na sebe bere 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určitou míru rizika za vložený kapitál.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náročné na finanční kapitál 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a jeho návratnost je delší,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velký počet malých provozních jednotek vyvolává vyšší potřebu pracovníků a je příčinou vyšších nákladů na zabezpečení provozu,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zahrnuje: stravovací služby, společensko-zábavní služby, ubytovací a hotelové služby, cateringové služby.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Podnikatelská činnost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9333" y="1306256"/>
            <a:ext cx="8448979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území ČR lze uskutečňovat podnikatelskou činnost 2 způsoby: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fyzická osoba - dle živnostenského zákona,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právnická osoba – ve formách daných občanským zákoníkem (např. akciová společnost, společnost s ručením omezeným, nadace, apod.).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OSVČ - podle zákona č. 155/1995 Sb., o důchodovém pojištění, ve znění pozdějších předpisů, považuje osoba, která vykonává samostatnou výdělečnou činnost, nebo spolupracuje při výkonu samostatné výdělečné činnosti.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4201AD-C030-4D6C-82F8-E0450689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698" y="2203529"/>
            <a:ext cx="2850628" cy="33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06770" y="363182"/>
            <a:ext cx="801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Členění podniků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91594" y="1214897"/>
            <a:ext cx="4823400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Budeme používat pojem podnik, i když občanský zákoník takové označení nepoužívá,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obecně lze podniky kategorizovat podle celé řady hledisek,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podle právní formy: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jednotlivce,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osobní společnosti,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kapitálové společnosti,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družstva,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Evropské společnosti a sdružení,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veřejné (státní) podniky, neziskové organizace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C6E9B72-9526-4F09-B94E-87FF964D7F62}"/>
              </a:ext>
            </a:extLst>
          </p:cNvPr>
          <p:cNvSpPr txBox="1"/>
          <p:nvPr/>
        </p:nvSpPr>
        <p:spPr>
          <a:xfrm>
            <a:off x="5763028" y="980186"/>
            <a:ext cx="420339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podle typů výroby rozlišují: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hromadnou výrobu,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vázanou výrobu,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druhovou výrobu,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sériovou výrobu,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plynulou výrobu,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kusovou výrobu.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hlediska rozsahu působnosti: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místní,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regionální,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republikové,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mezinárodní,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státní. </a:t>
            </a:r>
          </a:p>
        </p:txBody>
      </p:sp>
    </p:spTree>
    <p:extLst>
      <p:ext uri="{BB962C8B-B14F-4D97-AF65-F5344CB8AC3E}">
        <p14:creationId xmlns:p14="http://schemas.microsoft.com/office/powerpoint/2010/main" val="384766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19674" y="266996"/>
            <a:ext cx="1024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Členění podniků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7310" y="956072"/>
            <a:ext cx="9505951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vztahující se k objektu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poskytující ubytovací a stravovací služby: hotel, motel, penzion, turistická ubytovna,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poskytující ubytovací služby: chalupy, chaty, ubytování v soukromí, campingy, chatové osady, apod.,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poskytující stravovací služby: restaurace, specializované restaurace, vinárny, čajovny, kavárny, cukrárny, bary, apod.,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lázeňsko-léčebné podniky: lázeňský dům, lázeňská léčebna, lázeňsko-léčebné procedury,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vzdělávací instituce: společensko-zábavní a kulturní podniky,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0C2A52-9980-45DE-B86F-183148330A1D}"/>
              </a:ext>
            </a:extLst>
          </p:cNvPr>
          <p:cNvSpPr txBox="1"/>
          <p:nvPr/>
        </p:nvSpPr>
        <p:spPr>
          <a:xfrm>
            <a:off x="616458" y="4207639"/>
            <a:ext cx="9707657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vztahující se k objektu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sportovně rekreační zařízení: umělá ledová dráha, koupaliště, plovárna, tenisové kurty, golfové hřiště, minigolf, apod.,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sportovní školy: lyžování, tenisu, plavání, potápění, závěsného létání, apod.,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dopravní podniky cestovního ruchu: speciální dopravní prostředky jako např. osobní horské dopravní zařízení, koňské spřežení, úzkokolejná železnice, historická železnice apod.,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výrobní, obchodní podniky a podniky služeb orientující se na cestovní ruch.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217050-6D2E-4FD7-8676-9601948F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32" y="270248"/>
            <a:ext cx="2362200" cy="2514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B697BC-D479-4567-88CF-CB48F0EC8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709" y="3138500"/>
            <a:ext cx="1676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" y="363182"/>
            <a:ext cx="1024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a nevýhody podniků CR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853"/>
            <a:ext cx="5226377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Výhody: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jednotná podnikatelská strategie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vytvořený image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společný profesionální marketing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automatizované systémy řízení a rezervování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vstup do mezinárodních systémů rezervování a hotelových řetězců (sítí)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lepší přístup ke kapitálu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přitažlivost pro profesionály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špičkový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vysoká úroveň standardizace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efektivní využívání technologií podpůrných provozních činností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rozdělení podnikatelského rizika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2283091-9CE1-4BDF-8F34-71F65D95F0FD}"/>
              </a:ext>
            </a:extLst>
          </p:cNvPr>
          <p:cNvSpPr txBox="1"/>
          <p:nvPr/>
        </p:nvSpPr>
        <p:spPr>
          <a:xfrm>
            <a:off x="5697131" y="1534184"/>
            <a:ext cx="3683540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Nevýhody: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menší flexibilita ve vztahu ke změnám v poptávce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závislost na nejslabším článku řetězce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potřeba zohlednit regionální rozdíly na trhu cestovního ruchu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nižší operativnost v řízení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nebezpečí růstu byrokracie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C35FB4-9F69-4670-A667-6D68CE086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59" y="2171514"/>
            <a:ext cx="2372421" cy="31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92581" y="1426333"/>
            <a:ext cx="923998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každý subjekt vykonávající hospodářskou činnost, bez ohledu na jeho právní formu,</a:t>
            </a:r>
            <a:r>
              <a:rPr lang="pl-PL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základním prvkem národního hospodářství a tvoří jej: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hmotné složky podnikání (movitý a nemovitý majetek),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osobní složky podnikání (zaměstnanci a zaměstnavatelé),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nehmotné složky podnikání (obchodní jméno, patenty, licence, ochranné známky, know-how atd.).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F837ECD-4C24-4ED2-BDEC-5E7804D7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09" y="4325059"/>
            <a:ext cx="3672297" cy="2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Cíle podniku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426334"/>
            <a:ext cx="10107963" cy="48628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stavy, které chce podnik dosáhnout, a určují chování podniku, obsahují zejména hodnotovou orientaci: majetek, zisk, rentabilita, likvidita, součástí jsou i cíle etické, které vyjadřují podnikatelskou etiku, kterou se řídí vlastníci a vrcholový management. 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Kučerová, 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Strašík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Šebová, 2010, 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Cíle mají být: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konkrétní,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měřitelné a hodnotitelné,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časově ohraničené,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musí být stanovena zodpovědnost za splnění cíle.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F7B134-8E54-49EB-9BE8-BA6980CEC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48" y="3607420"/>
            <a:ext cx="3055435" cy="17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Cíle podniku - členění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9005" y="1817449"/>
            <a:ext cx="4117580" cy="409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Kritéria členění: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obsah cílů: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cíle ekonomické,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ekologické,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technické a technologické,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sociální,</a:t>
            </a:r>
          </a:p>
          <a:p>
            <a:pPr lvl="1"/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hierarchii cílů: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cestovního ruchu mají ojediněle jeden cíl, zpravidla mají více cílů, hierarchicky uspořádaných s vazbami, rozlišují hlavní cíle, mezicíle, dílčí cíle,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04EF38-9CF8-48DB-95DC-EFEA9B7495AC}"/>
              </a:ext>
            </a:extLst>
          </p:cNvPr>
          <p:cNvSpPr txBox="1"/>
          <p:nvPr/>
        </p:nvSpPr>
        <p:spPr>
          <a:xfrm>
            <a:off x="4950304" y="1663561"/>
            <a:ext cx="6642691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časové hledisko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dlouhodobé (jsou na vyšší úrovni hierarchie) a krátkodobé (do 3 let,), nejdůležitější dlouhodobé cíle tvoří základnu podnikové strategie a nazýváme strategické: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strategické cíle pro zabezpečení existence podniku,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strategické cíle růstu,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strategické ekonomické cíle,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strategické cíle pro vytvoření image podniku, </a:t>
            </a:r>
          </a:p>
          <a:p>
            <a:pPr lvl="1"/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rozsah (velikost) cílů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člení cíle na: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ohraničení – jde o dosažení konkrétních </a:t>
            </a:r>
            <a:r>
              <a:rPr lang="cs-CZ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kvantifikov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hodnot,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neohraničené – formulují nejvyšší cílové hodnoty (maximalizaci nebo minimalizaci), </a:t>
            </a:r>
          </a:p>
        </p:txBody>
      </p:sp>
    </p:spTree>
    <p:extLst>
      <p:ext uri="{BB962C8B-B14F-4D97-AF65-F5344CB8AC3E}">
        <p14:creationId xmlns:p14="http://schemas.microsoft.com/office/powerpoint/2010/main" val="20970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033225" y="456967"/>
            <a:ext cx="668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Základní funkce podniku CR 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402080"/>
            <a:ext cx="9033881" cy="4878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podnikatelská 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podnikatelské příležitosti na trhu,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ekonomická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činnosti spojené se zásobováním, výrobou, odbytem, poskytováním služeb a finančním zabezpečením,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organizační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vnitřní uspořádání výrobních faktorů a vztahů mezi nimi,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environmentální 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–postavení  a činnosti podniku a jejich vliv na kvalitu a ochranu ŽP,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technická 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vybavenost základními výrobními faktory a vytváření </a:t>
            </a:r>
            <a:r>
              <a:rPr lang="cs-CZ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technicko-technologických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podmínek pro činnost,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</a:t>
            </a: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péče o zaměstnance a vztahy mezi nimi, vliv na ekonomický a sociální rozvoj obcí, měst a regionů.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1297B79-23B1-49BD-8221-6563363D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76" y="2555334"/>
            <a:ext cx="2533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2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998483" y="456967"/>
            <a:ext cx="672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Činnosti podniku CR - ubytování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98483" y="1461219"/>
            <a:ext cx="5757490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Veškeré činnosti vedoucích pracovníků na ubytovacím úseku lze shrnout pod funkce:</a:t>
            </a:r>
          </a:p>
          <a:p>
            <a:pPr>
              <a:spcBef>
                <a:spcPts val="600"/>
              </a:spcBef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plánovací,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rozhodovací,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vůdčí a organizační,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kontrolní,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komunikativní a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reprezentativní.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889A4D3-7BC1-4EFF-83FE-511B58DE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653" y="2537037"/>
            <a:ext cx="1685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953621" y="326226"/>
            <a:ext cx="6688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40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Hlavní okruhy činností podniku v subsystému stravování 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25427" y="2710623"/>
            <a:ext cx="8557202" cy="2877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plánování výroby,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tvorba operativního výrobního plánu,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organizace výroby,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organizace práce ve výrobě,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realizace výroby formou prodeje a organizace spotřeby,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poskytování informací pro marketing.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953621" y="326226"/>
            <a:ext cx="668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kern="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stravovacího úseku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4864" y="1563995"/>
            <a:ext cx="9614507" cy="4078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sestavení výrobního a prodejního programu,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analýza konkurence (produkt, výkony, služby, prodejní metody),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plánování a sestavení nabídky jídel, včetně digitálních nabídkových lístků (možnost využití tabletů),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vytvoření kalkulace prodejní ceny,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podpora prodeje (doplňkové jídelní lístky, produkt packaging, výstavka, vizuální prezentace, sugestivní prodej, aj.),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druhy obsluhy (talířový systém, zakládací systém, francouzský servis, anglický servis, ruský způsob obsluhy).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EDB528-3AC5-4C25-8B56-8A56F9E7B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21" y="3407849"/>
            <a:ext cx="1851332" cy="10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E93FEA-771D-426F-8F28-9366ADC1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24" y="2034688"/>
            <a:ext cx="3134951" cy="20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8208" y="1272639"/>
            <a:ext cx="8268039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obecné označení ekonomicko-právního subjektu,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základní forma institucionálního uspořádání ekonomiky,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základní znaky podniku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ekonomická samostatnost,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právní subjektivita.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ekonomického hlediska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 podnik - firma označována jako subjekt, kde dochází 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přeměně vstupů (VF = zdrojů = inputů)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výstupy (outputy, statky, produkty), tj. zboží a služby. 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C9B540-2623-434D-941B-9B409EF1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247" y="2399048"/>
            <a:ext cx="2667545" cy="20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Podniky cestovního ruchu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652065"/>
            <a:ext cx="9959280" cy="459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podniky služeb zaměřené na uspokojování potřeb konečných spotřebitelů se specifiky ve sféře výroby a ve sféře oběhu,</a:t>
            </a:r>
          </a:p>
          <a:p>
            <a:pPr marL="457200" indent="-457200">
              <a:lnSpc>
                <a:spcPts val="3900"/>
              </a:lnSpc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39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charakteristiky: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poskytují relativně široký sortiment služeb (osobních, věcných, obchodních, apod.) v podmínkách často se měnící poptávky,</a:t>
            </a:r>
          </a:p>
          <a:p>
            <a:pPr marL="914400" lvl="1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intenzita poptávky po jejich službách se často mění v závislosti na jejich lokalizaci a sezóně;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BADD63-78D5-4AF4-88FC-70AB049D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779" y="1716133"/>
            <a:ext cx="1694547" cy="17128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50DA34-B5B8-4DDF-B259-6DEE606E0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779" y="4043632"/>
            <a:ext cx="1802839" cy="13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844855" y="484190"/>
            <a:ext cx="7746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Charakteristiky podniků CR</a:t>
            </a:r>
            <a:endParaRPr lang="en-GB" sz="4000" b="1" kern="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9876" y="1589223"/>
            <a:ext cx="8256853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kapacita, standard a komplexnost poskytovaných služeb ovlivňuje i lokalizaci (charakter rekreačního prostoru),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mají vysoké nároky na lidské zdroje, poskytují pracovní místa i pro nekvalifikované pracovníky, 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osobní náklady tvoří vysoký podíl na celkových nákladech,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při poskytování služeb jsou omezené možnosti substituce lidské práce,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mnohé z nich vyžadují vysoký podnikatelský kapitál a 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mají vysoký podíl dlouhodobého hmotného majetku (hotely, restaurace, lázně, …. </a:t>
            </a:r>
          </a:p>
          <a:p>
            <a:pPr lvl="0">
              <a:spcBef>
                <a:spcPts val="600"/>
              </a:spcBef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(Kučerová, </a:t>
            </a:r>
            <a:r>
              <a:rPr lang="cs-CZ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Strašík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Šebová, 2010)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C36AE2-95A3-4BE5-9EE6-D9452822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830" y="1794699"/>
            <a:ext cx="2317190" cy="19225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1ECB440-7207-4889-9BCB-06017D0A1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991" y="3848090"/>
            <a:ext cx="2911003" cy="23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573356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Podniky cestovního ruchu</a:t>
            </a:r>
            <a:endParaRPr lang="en-GB" sz="4000" b="1" kern="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62429" y="1508605"/>
            <a:ext cx="733109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Předmět činnosti podniků CR se liší podle oblasti podnikání:</a:t>
            </a:r>
          </a:p>
          <a:p>
            <a:pPr lvl="0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poskytování ubytovacích služeb,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poskytování stravovacích služeb,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služby cestovních kanceláří:</a:t>
            </a:r>
          </a:p>
          <a:p>
            <a:pPr lvl="0"/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doprava,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ubytování 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další služby, například, stravování, zajištění průvodce, kulturní program, sportovní program, rekreační program, apod.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84F024B-42E6-4D97-B845-2E8782BE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78" y="1402080"/>
            <a:ext cx="1914525" cy="10763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FF91D5-1249-4FFA-91E1-AA0DE58B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0" y="2892799"/>
            <a:ext cx="2191649" cy="14867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37AB4E-033E-4DB9-A525-2818B957D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66" y="4525762"/>
            <a:ext cx="1728435" cy="15817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0FD84B2-AD46-49A4-BA8F-C85471853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2655" y="2199500"/>
            <a:ext cx="1949901" cy="13865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4DCAB5D-8885-44FD-88A2-DA3FBAEB5A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55" y="3930054"/>
            <a:ext cx="2083685" cy="13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466850" y="326226"/>
            <a:ext cx="7640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a zainteresované strany </a:t>
            </a:r>
            <a:endParaRPr lang="en-GB" sz="4000" b="1" kern="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1109" y="1451610"/>
            <a:ext cx="10016384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 jako koalice zainteresovaných stran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(tzv. </a:t>
            </a:r>
            <a:r>
              <a:rPr lang="cs-CZ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stakeholders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skupiny či osoby, které ovlivňují podnik nebo jsou jednáním podniku samy dotčeny,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zainteresované strany - vlastní cíle a mají obvykle společný zájem, aby podnik dlouhodobě prosperoval. </a:t>
            </a:r>
          </a:p>
          <a:p>
            <a:endParaRPr lang="cs-CZ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Kromě vlastníků: </a:t>
            </a:r>
          </a:p>
          <a:p>
            <a:endParaRPr lang="cs-CZ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zákazníc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- tvorba hodnoty pro zákazníka,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zaměstnanci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podnik musí tvořit také hodnotu pro zaměstnance,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věřitelé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očekávají, že kapitál přinese odpovídající výnos,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dodavatele,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stát,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místní a regionální správu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FAC012-443D-4D08-BDC8-F4ACFFED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698" y="4114800"/>
            <a:ext cx="1745796" cy="21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224" y="1535789"/>
            <a:ext cx="7818850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-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zákon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č. 90/2012 Sb., občanský zákoník, platný od 1. 1. 2014) - kdo samostatně vykonává na vlastní účet a odpovědnost výdělečnou činnost živnostenským nebo obdobným způsobem se záměrem činit tak soustavně za účelem dosažení zisku, je považován se zřetelem k této činnosti za podnikatele.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1963 se za podnikatele považuje také každá osoba, která uzavírá smlouvy související s vlastní obchodní, výrobní nebo obdobnou činností či při samostatném výkonu svého povolání, popřípadě osoba, která jedná jménem nebo na účet podnikatele.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Podnikatel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osoba, která má k podnikání živnostenské nebo jiné oprávnění podle jiného zákona.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12B5E8-A4BF-4C13-BF32-1585F583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074" y="2297400"/>
            <a:ext cx="3693363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379268" y="456967"/>
            <a:ext cx="6004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402080"/>
            <a:ext cx="8625060" cy="4915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který nemá obchodní firmu, právně jedná při svém podnikání pod vlastním jménem; připojí-li k němu dodatky charakterizující blíže jeho osobu nebo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obchodní závod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nesmí být klamavé.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sám rozhoduje o době a místě výkonu činnosti, organizaci práce a musí finančně sám zajišťovat chod podniku.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provádí svoji činnost pod vlastním jménem a je-li zapsán do obchodního rejstříku, pod názvem firmy.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Podnikatel (fyzická osoba) ručí za všechny závazky plynoucí z podnikání celým svým majetkem. </a:t>
            </a:r>
            <a:endParaRPr lang="cs-C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2861C29-7294-4CCD-AF83-4F385116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581" y="2332816"/>
            <a:ext cx="3200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2035</Words>
  <Application>Microsoft Office PowerPoint</Application>
  <PresentationFormat>Širokoúhlá obrazovka</PresentationFormat>
  <Paragraphs>238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Pavlína Pellešová</cp:lastModifiedBy>
  <cp:revision>142</cp:revision>
  <dcterms:created xsi:type="dcterms:W3CDTF">2016-11-25T20:36:16Z</dcterms:created>
  <dcterms:modified xsi:type="dcterms:W3CDTF">2022-02-11T16:05:13Z</dcterms:modified>
</cp:coreProperties>
</file>