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307" r:id="rId3"/>
    <p:sldId id="338" r:id="rId4"/>
    <p:sldId id="337" r:id="rId5"/>
    <p:sldId id="312" r:id="rId6"/>
    <p:sldId id="371" r:id="rId7"/>
    <p:sldId id="319" r:id="rId8"/>
    <p:sldId id="327" r:id="rId9"/>
    <p:sldId id="348" r:id="rId10"/>
    <p:sldId id="351" r:id="rId11"/>
    <p:sldId id="357" r:id="rId12"/>
    <p:sldId id="353" r:id="rId13"/>
    <p:sldId id="354" r:id="rId14"/>
    <p:sldId id="358" r:id="rId15"/>
    <p:sldId id="370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9757-D776-49A7-B526-E06F9D3978C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AFE08-16BE-43D5-A4D5-16EC76B0E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402080"/>
            <a:ext cx="4297080" cy="44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PODNIKÁNÍ V CESTOVNÍM RUCHU</a:t>
            </a:r>
          </a:p>
          <a:p>
            <a:endParaRPr lang="cs-CZ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Formy podnikatelských struktur</a:t>
            </a:r>
            <a:endParaRPr lang="cs-CZ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4437386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229C1627-B374-4A9A-AD19-2F8E82F91277}"/>
              </a:ext>
            </a:extLst>
          </p:cNvPr>
          <p:cNvSpPr txBox="1">
            <a:spLocks/>
          </p:cNvSpPr>
          <p:nvPr/>
        </p:nvSpPr>
        <p:spPr>
          <a:xfrm>
            <a:off x="8108357" y="5328884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cestovního ruchu a volnočasových aktivit</a:t>
            </a:r>
          </a:p>
        </p:txBody>
      </p:sp>
    </p:spTree>
    <p:extLst>
      <p:ext uri="{BB962C8B-B14F-4D97-AF65-F5344CB8AC3E}">
        <p14:creationId xmlns:p14="http://schemas.microsoft.com/office/powerpoint/2010/main" val="192373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70" y="456967"/>
            <a:ext cx="801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Právnická osoba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30629" y="1507444"/>
            <a:ext cx="1007686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dle § 118 až 488 občanského zákoníku,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122 lze právnickou osobu ustavit zakladatelským právním jednáním, zákonem, rozhodnutím orgánu veřejné moci,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mezi právnické osoby patří obchodní společnosti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kdy dle Zákona č. 90/2012 Sb., o obchodních společnostech a družstvech tvoří: </a:t>
            </a:r>
          </a:p>
          <a:p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veřejná obchodní společnost a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společnost („osobní společnost“),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společnost s ručením omezeným a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akciová společnost („kapitálová společnost“) a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evropská společnost 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evropské hospodářské zájmové sdružení.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D6C86F-813A-46CB-B7F9-E1E0EA4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665" y="3496313"/>
            <a:ext cx="1966913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368147" y="518522"/>
            <a:ext cx="801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Veřejná obchodní společnost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26116" y="1445831"/>
            <a:ext cx="8293299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95 zákona o obchodních společnostech a družstvech,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společnost alespoň 2 osob, se účastní na jejím podnikání nebo správě jejího majetku a ručí za její dluhy společně a nerozdílně,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je-li společníkem právnická osoba, vykonává společnická práva a povinnosti jí pověřený zmocněnec, kterým může být pouze fyzická osoba,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společníkem nemůže být ten, na jehož majetek byl v posledních 3 letech prohlášen konkurs, nebo byl návrh na zahájení insolvenčního řízení zamítnut pro nedostatek majetku, anebo byl konkurs zrušen proto, že je jeho majetek zcela nepostačující;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zisk a ztráta se dělí mezi společníky rovným dílem.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2351B75-A3C4-4F10-A2D1-87CB562B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15" y="2550975"/>
            <a:ext cx="2897662" cy="20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387458" y="580445"/>
            <a:ext cx="801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Komanditní společnost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9641" y="1351508"/>
            <a:ext cx="9678125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118 </a:t>
            </a:r>
            <a:r>
              <a:rPr lang="pl-P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zákona o obchodních společnostech a družstvech,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alespoň 1 společník ručí za její dluhy omezeně (komanditista) a alespoň 1 společník neomezeně (komplementář),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komanditista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jehož jméno je uvedeno ve firmě, ručí za dluhy společnosti jako komplementář,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podíly komanditistů se určují podle poměru jejich vkladů,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Společenská smlouva obsahuje také (a) určení, který ze společníků je komplementář a který komanditista, (b) výši vkladu každého komanditisty,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Statutárním orgánem společnosti jsou všichni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komplementáři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kteří splňují požadavky stanovené v § 46.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8ED049A-AC51-45FA-9A64-A30642E0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95" y="5534075"/>
            <a:ext cx="2476500" cy="1238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784871-7631-4FA6-A017-D6ABD556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335" y="5757913"/>
            <a:ext cx="35433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68" y="654261"/>
            <a:ext cx="801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 ručením omezeným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2033" y="1720115"/>
            <a:ext cx="10108538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132 </a:t>
            </a:r>
            <a:r>
              <a:rPr lang="pl-P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zákona o obchodních společnostech a družstvech,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 její dluhy ručí společníci společně a nerozdílně do výše, v jaké nesplnili vkladové povinnosti podle stavu zapsaného v obchodním rejstříku,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podíl společníka ve společnosti s ručením omezeným se určuje podle poměru jeho vkladu na tento podíl připadající k výši základního kapitálu, ledaže společenská smlouva určí jinak,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společenská smlouva může připustit vznik různých druhů podílů,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každý společník má jeden hlas na každou 1 Kč vkladu, ledaže společenská smlouva určí jinak,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minimální výše vkladu je 1 Kč, ledaže společenská smlouva určí, že výše vkladu je vyšší.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C843A2-7FAE-4F2A-995C-51E4AC3B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02" y="5937258"/>
            <a:ext cx="1543050" cy="7667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63D90A-B88D-4252-B0FE-FAD248F21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06" y="6022719"/>
            <a:ext cx="2483803" cy="6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8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68" y="571476"/>
            <a:ext cx="801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Akciová společnost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1640" y="1617020"/>
            <a:ext cx="11369446" cy="377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243 </a:t>
            </a:r>
            <a:r>
              <a:rPr lang="pl-P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zákona o obchodních společnostech a družstvech,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společnost, jejíž základní kapitál je rozvržen na určitý počet akcií, představenstvo, valná hromada, dozorčí rada, správní rada,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základní kapitál se vyjadřuje v českých korunách, pokud se akciová společnost vede podle zvláštního zákona účetnictví v eurech, může vyjádřit základní kapitál v eurech,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výše základního kapitálu akciové společnosti je alespoň                                            2 000 000 Kč, nebo 80 000 EUR.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C53223-D8A8-4FFD-946E-645E59B7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902" y="5375548"/>
            <a:ext cx="2104458" cy="10391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FAB4BFE-5A34-4894-B75E-A8F1CE97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816" y="5256817"/>
            <a:ext cx="1668834" cy="14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840401" y="355898"/>
            <a:ext cx="8018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Družstvo</a:t>
            </a:r>
          </a:p>
          <a:p>
            <a:pPr lvl="0" algn="ctr">
              <a:defRPr/>
            </a:pP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41023" y="1528751"/>
            <a:ext cx="6561340" cy="467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dle § 1 odst. 3 zákona o obchodních společnostech a družstvech jsou družstvo a evropská družstevní společnost,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Evropská společnost, evropské hospodářské zájmové sdružení a evropská družstevní společnost se řídí ustanoveními tohoto zákona v rozsahu, v jakém to připouštějí přímo použitelné předpisy Evropské unie upravující evropskou společnost, evropské hospodářské zájmové sdružení nebo evropskou družstevní společnost,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cestovním ruchu se obvykle tato forma nepoužívá.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A290550-BC1E-4422-9DA0-9F30B1F95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938" y="5135510"/>
            <a:ext cx="2185109" cy="10366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2BC168-6808-4281-9BF9-680F6D3ED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59" y="1506660"/>
            <a:ext cx="1857080" cy="18641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E947EA-A76C-4CDA-803C-A45BB5738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447" y="3487227"/>
            <a:ext cx="2422943" cy="15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4638" y="1684421"/>
            <a:ext cx="4731868" cy="70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381143-577A-4D99-9BA8-57CD01F2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78" y="2923929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66299" y="1768973"/>
            <a:ext cx="9081016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(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Občanský zákoník (č. 90/2012 Sb., občanský zákoník, platný od 1. 1. 2014) , je ten, kdo samostatně vykonává na vlastní účet a odpovědnost výdělečnou činnost živnostenským nebo obdobným způsobem se záměrem činit tak soustavně za účelem dosažení zisku, je považován se zřetelem k této činnosti za podnikatele.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 účely ochrany spotřebitele a pro účely § 1963 se za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podnikatele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považuje také každá osoba, která uzavírá smlouvy související s vlastní obchodní, výrobní nebo obdobnou činností či při samostatném výkonu svého povolání, popřípadě osoba, která jedná jménem nebo na účet podnikatele.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27B0BE-F3B5-4032-9A52-96705BFC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705" y="2999010"/>
            <a:ext cx="1857621" cy="16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52065"/>
            <a:ext cx="10260107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 č. 90/2012 Sb., o obchodních společnostech a družstvech (zákon o obchodních korporacích) používá pojem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společnost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obchodní korporace komanditní společnost.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2716 občanského zákoníku vzniká, zaváže-li se smlouvou několik osob sdružit jako společníci za společným účelem činnosti nebo věc,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bylo-li ujednáno sdružení majetku, vyžaduje se k platnosti smlouvy soupis vkladů společníků jimi podepsaný,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vkládá-li společník do společnosti věc (§ 2717), použijí se přiměřeně ustanovení o koupi; vkládá-li však jen právo věc užívat, použijí se přiměřeně ustanovení o nájmu, a vkládá-li právo věc požívat, použijí se přiměřeně ustanovení o pachtu,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Společník může ze společnosti vystoupit.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D57FDF7-69A8-44CF-96E6-B2899880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875" y="2687252"/>
            <a:ext cx="1323451" cy="18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43750" y="645700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080412" y="829516"/>
            <a:ext cx="3999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firma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1803" y="1952016"/>
            <a:ext cx="531442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dle § 423 občanského zákoníku jméno, pod kterým je podnikatel zapsán do obchodního rejstříku,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nesmí mít víc obchodních firem,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ochrana práv k obchodní firmě náleží tomu, kdo ji po právu použil poprvé,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obchodní firma nesmí být zaměnitelná s jinou obchodní firmou ani nesmí působit klamavě.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C5AB6B5-0E61-45FF-B53E-71613221C25A}"/>
              </a:ext>
            </a:extLst>
          </p:cNvPr>
          <p:cNvSpPr/>
          <p:nvPr/>
        </p:nvSpPr>
        <p:spPr>
          <a:xfrm>
            <a:off x="6206998" y="694194"/>
            <a:ext cx="4536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Rodinný závod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A17F29-CC3E-4190-B966-17B64B2F738F}"/>
              </a:ext>
            </a:extLst>
          </p:cNvPr>
          <p:cNvSpPr txBox="1"/>
          <p:nvPr/>
        </p:nvSpPr>
        <p:spPr>
          <a:xfrm>
            <a:off x="6096000" y="1768883"/>
            <a:ext cx="5300867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700 občanského zákoníku - je závod, ve kterém společně pracují manželé nebo alespoň s jedním z manželů i jejich příbuzní až do třetího stupně nebo osoby s manžely se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švagřené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až do druhého stupně a který je ve vlastnictví některé z těchto osob,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ty z nich, kteří trvale pracují pro rodinu nebo pro rodinný závod, se hledí jako na členy rodiny zúčastněné na provozu rodinného závodu.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6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Zastoupení podnikatele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8910" y="1652065"/>
            <a:ext cx="8132357" cy="4428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430 občanského zákoníku,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pověří-li podnikatel někoho při provozu obchodního závodu určitou činností, zastupuje tato osoba podnikatele ve všech jednáních, k nimž při této činnosti obvykle dochází,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podnikatele zavazuje i jednání jiné osoby v jeho provozovně, pokud byla třetí osoba v dobré víře, že jednající osoba je k jednání oprávněna,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překročí-li zástupce podnikatele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zástupčí oprávnění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podnikatele právní jednání zavazuje.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A9CA0FE-8675-4AC7-9D97-2CBDB01C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959" y="2316391"/>
            <a:ext cx="18859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871268" y="484190"/>
            <a:ext cx="7113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úprava podnikání v ČR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7969" y="1402080"/>
            <a:ext cx="11196061" cy="5403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Nelze vyjmenovat všechny právní normy, ale nejdůležitější jsou: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z.č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89/2012 Sb., občanský zákoník (OZ)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z.č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90/2012 Sb., o obchodních korporacích a družstvech (ZOK)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z.č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455/1991 Sb., o živnostenském podnikání (živnostenský zákon) (ŽZ)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z. č. 159/1999 Sb., o některých podmínkách podnikání v oblasti CR, ve znění pozdějších předpisů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účetnictví, daňové zákony, o ochraně spotřebitele,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zákony o sociálním, důchodovém a zdravotním pojištění, zákoník práce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zákony upravující památkovou péči, ochranu životního prostředí, dopravu, vinařství, lázeňství, dopravu, cestovní doklady, o ochraně osobních údajů, celní zákony….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Právo EU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2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70" y="456967"/>
            <a:ext cx="801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Formy</a:t>
            </a:r>
            <a:r>
              <a:rPr kumimoji="0" lang="cs-CZ" sz="40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podnikatelských struktur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6008" y="1320834"/>
            <a:ext cx="10260107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území ČR lze uskutečňovat podnikatelskou činnost 2 způsoby: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fyzická osoba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dle živnostenského zákona (ŽZ), která chce začít podnikat, musí splnit všeobecné podmínky pro provozování živnosti a zvláštní podmínky provozování živnosti podle zvoleného druhu podnikaní,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podmínky provozování živnosti fyzickými osobami - § 6 ŽZ: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plná svéprávnost, kterou lze nahradit přivolením soudu k souhlasu zákonného zástupce nezletilého k samostatnému provozování podnikatelské činnosti a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bezúhonnost,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Zvláštními podmínkami provozování živnosti (§ 7) jsou odborná nebo jiná způsobilost, pokud je tento zákon nebo zvláštní předpisy vyžadují.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právnická osoba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ve formách daných občanským zákoníkem (např. akciová společnost, společnost s ručením omezeným, nadace, apod.). 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DF15347-31E3-425A-82CD-06CD4E76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495" y="2319975"/>
            <a:ext cx="1356831" cy="18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70" y="456967"/>
            <a:ext cx="8018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Živnosti - </a:t>
            </a:r>
            <a:r>
              <a:rPr lang="cs-C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9 (živnostenský zákon)</a:t>
            </a:r>
          </a:p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9495" y="1769602"/>
            <a:ext cx="8911334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Členění živností: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ohlašovací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které při splnění stanovených podmínek smějí být provozovány na základě ohlášení,  (§ 19 rozlišujeme):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živnosti řemeslné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je-li podmínkou provozování živnosti odborná způsobilost uvedená v § 21 a 22,(hostinská činnost)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živnosti vázané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je-li podmínkou provozování živnosti odborná způsobilost uvedená v příloze č. 2 k tomuto zákonu, není-li dále stanoveno jinak, (průvodcovská činnost horská)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živnost volná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 které není jako podmínka provozování živnosti odborná způsobilost stanovena (ubytovací služby, CA).</a:t>
            </a:r>
            <a:endParaRPr lang="cs-CZ" sz="2400" dirty="0"/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koncesované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které smějí být provozovány na základě koncese.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061F12-F686-4C87-886A-2AD72941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030" y="274187"/>
            <a:ext cx="2438400" cy="25431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E44F0A-D843-4CCD-981F-7FA9CCCDA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955" y="3166250"/>
            <a:ext cx="21145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69" y="326226"/>
            <a:ext cx="801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OSVČ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3610" y="910609"/>
            <a:ext cx="9787829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podle zákona č. 155/1995 Sb., o důchodovém pojištění, ve znění pozdějších předpisů, považuje </a:t>
            </a: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osoba, která vykonává samostatnou výdělečnou činnost, nebo spolupracuje při výkonu samostatné výdělečné činnosti,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pokud podle zákona č. 586/1992 Sb., o daních z příjmů, ve znění pozdějších předpisů, lze na ni rozdělovat příjmy dosažené výkonem této činnosti a výdaje vynaložené na jejich dosažení, zajištění a udržení, ukončila povinnou školní docházku a dosáhla aspoň 15 let věku (ČSSZ, 2015).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Česká správa sociálního zabezpečení definuje druhy OSVČ, kdy výkonem samostatné výdělečné činnosti se rozumí: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podnikání v zemědělství,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provozování živnosti na základě oprávnění provozovat živnost podle zvláštního zákona,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výkon jiných činností, vykonávaných vlastním jménem a na vlastní odpovědnost za účelem dosažení příjmu. Za osoby vykonávající tuto činnost lze např. považovat sportovce, …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43CC89-EDE9-4DF4-99E7-40207007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90" y="3088426"/>
            <a:ext cx="1639536" cy="11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86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1479</Words>
  <Application>Microsoft Office PowerPoint</Application>
  <PresentationFormat>Širokoúhlá obrazovka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Pavlína Pellešová</cp:lastModifiedBy>
  <cp:revision>129</cp:revision>
  <dcterms:created xsi:type="dcterms:W3CDTF">2016-11-25T20:36:16Z</dcterms:created>
  <dcterms:modified xsi:type="dcterms:W3CDTF">2022-02-11T16:20:39Z</dcterms:modified>
</cp:coreProperties>
</file>