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326" r:id="rId3"/>
    <p:sldId id="370" r:id="rId4"/>
    <p:sldId id="366" r:id="rId5"/>
    <p:sldId id="331" r:id="rId6"/>
    <p:sldId id="332" r:id="rId7"/>
    <p:sldId id="333" r:id="rId8"/>
    <p:sldId id="334" r:id="rId9"/>
    <p:sldId id="367" r:id="rId10"/>
    <p:sldId id="372" r:id="rId11"/>
    <p:sldId id="338" r:id="rId12"/>
    <p:sldId id="337" r:id="rId13"/>
    <p:sldId id="346" r:id="rId14"/>
    <p:sldId id="339" r:id="rId15"/>
    <p:sldId id="347" r:id="rId16"/>
    <p:sldId id="349" r:id="rId17"/>
    <p:sldId id="350" r:id="rId18"/>
    <p:sldId id="355" r:id="rId19"/>
    <p:sldId id="262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400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25.01.2022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25.01.2022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25.01.2022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25.01.2022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25.01.2022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25.01.2022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25.01.2022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25.01.2022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25.01.2022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25.01.2022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25.01.2022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pPr/>
              <a:t>25.01.2022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narodniportal.cz/rada-kvality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402079"/>
            <a:ext cx="4297080" cy="2996309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PODNIKÁNÍ V CR</a:t>
            </a:r>
          </a:p>
          <a:p>
            <a:endParaRPr lang="cs-CZ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Produkt v</a:t>
            </a:r>
            <a:r>
              <a:rPr lang="cs-CZ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turismu</a:t>
            </a:r>
            <a:endParaRPr lang="cs-CZ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9DB783A6-0EA3-45FA-9404-20CE60EAA867}"/>
              </a:ext>
            </a:extLst>
          </p:cNvPr>
          <p:cNvSpPr txBox="1">
            <a:spLocks/>
          </p:cNvSpPr>
          <p:nvPr/>
        </p:nvSpPr>
        <p:spPr>
          <a:xfrm>
            <a:off x="8108357" y="5328884"/>
            <a:ext cx="3032806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Pavlína </a:t>
            </a:r>
            <a:r>
              <a:rPr lang="cs-CZ" altLang="cs-CZ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Pellešová</a:t>
            </a:r>
            <a:endParaRPr lang="cs-CZ" alt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cestovního ruchu a volnočasových aktivit</a:t>
            </a:r>
          </a:p>
        </p:txBody>
      </p:sp>
    </p:spTree>
    <p:extLst>
      <p:ext uri="{BB962C8B-B14F-4D97-AF65-F5344CB8AC3E}">
        <p14:creationId xmlns:p14="http://schemas.microsoft.com/office/powerpoint/2010/main" val="1923737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0" y="456967"/>
            <a:ext cx="101287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3600" b="1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Propagace produktu CK</a:t>
            </a:r>
            <a:endParaRPr lang="cs-CZ" sz="3600" b="1" kern="0" dirty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24240" y="1324139"/>
            <a:ext cx="6586160" cy="427809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přímé metody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cs-CZ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propagační dopis (dle databáze klientů),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cs-CZ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vlastní prodej u pultu CK,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cs-CZ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činnost průvodců, přímých propagátorů, reprezentantů CK apod.,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nepřímé metody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cs-CZ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prospekt, katalog, plakát,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cs-CZ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reklama v hromadných sdělovacích prostředcích,</a:t>
            </a:r>
          </a:p>
          <a:p>
            <a:pPr lvl="3" indent="-457200">
              <a:buFont typeface="Courier New" panose="02070309020205020404" pitchFamily="49" charset="0"/>
              <a:buChar char="o"/>
            </a:pPr>
            <a:r>
              <a:rPr lang="cs-CZ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videokazety, výkladní skříně, vitríny, prostory CK.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2DD2990B-786C-44BF-A994-5B76D91270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9855" y="2688907"/>
            <a:ext cx="3905250" cy="233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04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789709" y="483690"/>
            <a:ext cx="71837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Kvalita v turismu - definice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51521" y="1479780"/>
            <a:ext cx="10121840" cy="44935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WTO (Světové obchodní organizace) -  uspokojení všech legitimních požadavků a očekávání klienta v rámci akceptované ceny, zahrnujících určující kvalitativní faktory jako je bezpečnost, hygiena, dosažitelnost služeb CR, harmonie s lidským a přírodním prostředím,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UNWTO (Světová organizace cestovního ruchu) - výsledek procesu, který vede k uspokojení všech legitimních potřeb, požadavků a očekávání zákazníka týkající se produktu a služeb, a to za přijatelnou cenu, v souladu se vzájemně akceptovanými smluvními podmínkami a určujícími kvalitativními determinantami, jakými jsou bezpečnost, hygiena, dostupnost služeb CR, transparentnost, autenticita a harmonie turistických aktivit s lidským a přírodním prostředím.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126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379268" y="456967"/>
            <a:ext cx="66123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hlediska kvality v CR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8585" y="1745849"/>
            <a:ext cx="10260107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Technologicky řízené a produktově orientované definice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vztahující se k produktu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= souhrn existujících vlastností, které lze objektivně měřit,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Definice vhodnosti pro daný účel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vztahující se k zákazníkovi -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souvisí s vnímáním zákazníka, měření v tomto případě probíhá na základě subjektivních kritérií.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126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379268" y="456967"/>
            <a:ext cx="60046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Kvalita v cestovním ruchu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8586" y="1745849"/>
            <a:ext cx="10108908" cy="39241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MMR ČR - standardy kvality v turismu:</a:t>
            </a:r>
          </a:p>
          <a:p>
            <a:pPr>
              <a:spcBef>
                <a:spcPts val="600"/>
              </a:spcBef>
            </a:pP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Zavádění národních standardů kvality ve vybraných sektorech cestovního ruchu,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Kvalita služeb v segmentu venkovského cestovního ruchu,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Zlepšení kvality služeb turistických informačních center,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Systém udržitelných modelů cestovního ruchu s následnou certifikací služeb, produktů a destinací.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126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657350" y="456967"/>
            <a:ext cx="708847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Národní politika kvality - NPK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601785" y="1839347"/>
            <a:ext cx="9355015" cy="44935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Rada kvality České republiky  - poradním, iniciačním a koordinačním orgánem vlády ČR, zaměřeným na podporu rozvoje řízení a uplatňování Národní politiky kvality v ČR, v souladu s politikou podpory kvality EU, </a:t>
            </a:r>
            <a:r>
              <a:rPr lang="cs-CZ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https://www.narodniportal.cz/rada-kvality/</a:t>
            </a:r>
            <a:endParaRPr lang="cs-CZ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cs-CZ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Radě jsou zástupci jednotlivých správních úřadů, obchodní inspekce, akreditace a normalizace, tak i zástupci nevládních organizací, jako jsou podnikatelské svazy a uskupení, zástupci spotřebitelů a nevládních profesních organizací.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cs-CZ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spolupracuje se zahraničními organizacemi, které se zabývají problematikou kvality, životního prostředí, bezpečnosti a společenské odpovědnosti a dalšími organizacemi podobného zaměření.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7EC76D95-9F96-4FB9-87DB-2556DD1CF9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77450" y="215255"/>
            <a:ext cx="2002790" cy="146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126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379268" y="456967"/>
            <a:ext cx="60046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Kvalita v turismu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506985" y="1398533"/>
            <a:ext cx="8240253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MMR ČR v rámci Integrovaného operačního programu financovaného ze strukturálních fondů EU, realizovalo od 2010 projekt Národní systém kvality služeb cestovního ruchu v ČR (Český systém kvality služeb); realizaci zajišťovala Česká centrála cestovního ruchu – </a:t>
            </a:r>
            <a:r>
              <a:rPr lang="cs-CZ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CzechTourism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CzechTourism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certifikáty jsou poskytovány: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certifikáty kvality poskytovaných služeb,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certifikáty kvality řízení podniku.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program </a:t>
            </a: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„ČESKÁ KVALITA“ -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podporuje prodeje kvalitních výrobků a poskytování kvalitních služeb,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subjekty působící v CR a v navazujících odvětví - </a:t>
            </a: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značku kvality „Q“ - 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prestižní, mezinárodně srovnatelná značka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49052976-62EB-49D6-8A66-C0B6543826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7238" y="2583086"/>
            <a:ext cx="3520510" cy="2275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126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379268" y="456967"/>
            <a:ext cx="60046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Rozdělení sektorů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22031" y="1595021"/>
            <a:ext cx="10260107" cy="48320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Sektor hotelnictví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organizace se musí prokázat platným certifikátem Oficiální jednotné klasifikace ubytovacích zařízení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Hotelstars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vydaným AHR ČR,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Sektor kempů a chatových osad 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organizace se musí prokázat platným certifikátem kategorizace kempů a chatových osad vydaným Asociací kempů ČR,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Sektor služeb lanovek a horských areálů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organizace se musí prokázat platným certifikátem klasifikace vydaným Asociací lanové dopravy ČR nebo platným certifikátem Hodnocení horských areálů ČR (pevné a elektronické hodnocení) vydaným Asociací horských středisek ČR,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1261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379268" y="456967"/>
            <a:ext cx="60046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Rozdělení sektorů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63561"/>
            <a:ext cx="11510596" cy="48320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Sektor turistických informačních center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organizace se musí prokázat platným certifikátem Jednotné klasifikace turistických informačních center ČR vydaným A.T.I.C. ČR ve spolupráci s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CzechTourism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Sektor průvodců CR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průvodce se musí prokázat platným certifikátem Průvodce CR vydaným Asociací průvodců ČR,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Sektor ubytování v soukromí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organizace se musí prokázat platným certifikátem Oficiální jednotné klasifikace provozovatele ubytování v soukromí vydaným Svazem venkovské turistiky a agroturistiky,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Sektor golfových hřišť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organizace se musí prokázat platným certifikátem Klubového ratingu provozovatele Golfového zařízení vydaným asociací golfových hřišť.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1261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797170" y="456967"/>
            <a:ext cx="88860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získat certifikát </a:t>
            </a:r>
            <a:r>
              <a:rPr lang="cs-CZ" sz="4000" b="1" kern="0" dirty="0" err="1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EuropeSpa</a:t>
            </a:r>
            <a:endParaRPr lang="cs-CZ" sz="4000" b="1" kern="0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7" name="Obrázek 6" descr="http://europespa.cz/fileadmin/redaktion/Andere_Bilder/europespa_weg_zum_zertifikat_CZ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585" y="1402080"/>
            <a:ext cx="9683262" cy="53808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91261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224638" y="1684421"/>
            <a:ext cx="4731868" cy="70318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endParaRPr lang="cs-CZ" b="1" dirty="0">
              <a:solidFill>
                <a:srgbClr val="002060"/>
              </a:solidFill>
            </a:endParaRPr>
          </a:p>
        </p:txBody>
      </p:sp>
      <p:pic>
        <p:nvPicPr>
          <p:cNvPr id="6" name="Picture 9" descr="MCj0090384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583" y="3572395"/>
            <a:ext cx="1989978" cy="1841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914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315394" y="484190"/>
            <a:ext cx="813235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Produkt cestovního ruchu - definice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51518" y="1432560"/>
            <a:ext cx="10260107" cy="4893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Linderová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(2013):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soubor aktivit a služeb, které tvoří zážitek z účasti na CR,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produkt cestovního ruchu 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 něco, co je možné nabídnout na trhu za účelem využívání a spotřeby. Jedná se o zboží, služby nebo destinace, které uspokojí potřeby a přání zákazníků.</a:t>
            </a:r>
          </a:p>
          <a:p>
            <a:endParaRPr lang="cs-CZ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Palatková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 Zichová (2011):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nejšířeji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je produkt v turismu chápán z pohledu návštěvníka, který produkt v turismu vnímá jako komplexní zážitek od chvíle, kdy opustí své obvyklé prostředí (částečně i před tímto okamžikem -  možnost rezervace) do doby svého návratu (i po návratu – vyvolání fotografií, dodatečné benefity apod.),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produkt v turismu je souhrnem jednotlivých výše popsaných komponentů nabídky.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126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315394" y="484190"/>
            <a:ext cx="813235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Produkt CK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69307" y="1579024"/>
            <a:ext cx="9750054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kombinace různých služeb, tvoří 3 kategorie </a:t>
            </a:r>
            <a:r>
              <a:rPr lang="cs-CZ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Orieška</a:t>
            </a:r>
            <a:r>
              <a:rPr lang="cs-CZ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2010) :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organizování balíčků služeb,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zprostředkování jednotlivých služeb,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poskytování informací,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vlastnosti produktu: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omezená životnost,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nemožnost otestovat produkt,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produkt nelze skladovat,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služby CK se prolínají vzájemně s dalšími poskytovateli služeb v oblasti CR.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160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783457" y="465244"/>
            <a:ext cx="91962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Produkt turismu -  2 roviny x 3 hlediska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52065"/>
            <a:ext cx="10260107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Palatková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(2011):</a:t>
            </a:r>
          </a:p>
          <a:p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primární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nebo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sekundární nabídka destinace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nebo se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služba či kombinaci služeb v destinaci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Linderová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(2013) – produkt do 3 hledisek:</a:t>
            </a:r>
          </a:p>
          <a:p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ekonomické,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podnikové,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národohospodářské.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389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063874" y="484190"/>
            <a:ext cx="813235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Produkt v turismu – 3 hlediska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95300" y="1232979"/>
            <a:ext cx="9745757" cy="52629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Produkt = užitek vyplývající ze spotřeby statků a služeb, které nabízí destinace a produkují podniky v ní. </a:t>
            </a:r>
          </a:p>
          <a:p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Ekonomické hledisko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produkt je soubor statků a služeb, které požaduje a spotřebovává návštěvník v průběhu cestování a pobytu v destinaci.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Podnikové hledisko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produkt je vždy diferencovaný v závislosti od motivu návštěvnosti v CR a dalších faktorů např. délky pobytu, ceny apod.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Národohospodářské hledisko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produkt je souhrn prvků primární nabídky, všech služeb a zboží, které produkují podniky.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126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200150" y="484190"/>
            <a:ext cx="77171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Roviny produktu v turismu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567388" y="1584136"/>
            <a:ext cx="8982650" cy="36897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specializovaný produkt podniků,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produkt regionu CR,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produkt státu (krajiny) jako cílové destinace,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produkt euroregionu např. Nisa (ČR, Německo, Polsko), skupiny států, v rámci kontinentu jako cílové destinace. </a:t>
            </a:r>
          </a:p>
          <a:p>
            <a:pPr>
              <a:lnSpc>
                <a:spcPct val="150000"/>
              </a:lnSpc>
            </a:pPr>
            <a:r>
              <a:rPr lang="cs-CZ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Linderová</a:t>
            </a:r>
            <a:r>
              <a:rPr lang="cs-C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(2013) 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126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453662" y="456967"/>
            <a:ext cx="69302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Vlastnosti produktu v turismu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24240" y="1519128"/>
            <a:ext cx="5854640" cy="52629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Nehmatatelnost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služby, které vstupují do produktu, bývají nehmotného charakteru (mohou být např. vidět nebo slyšet, není však možné si je osahat).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Neskladovatelnost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produkt není možné uchovávat, zákazník musí přijet za produktem.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Neoddělitelnost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produkt nelze převážet, spojen s místem výroby.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Heterogennost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produkt je vytvářen za přispění velkého množství osob, které mají odlišné preference; různí poskytovatelé nabízí služby různou kvalitu a různý rozsah </a:t>
            </a:r>
            <a:r>
              <a:rPr lang="cs-CZ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(Fialová, 2012). </a:t>
            </a:r>
            <a:endParaRPr lang="cs-CZ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92EE27B1-55FC-4F7D-BFF7-49F30CDD7B68}"/>
              </a:ext>
            </a:extLst>
          </p:cNvPr>
          <p:cNvSpPr/>
          <p:nvPr/>
        </p:nvSpPr>
        <p:spPr>
          <a:xfrm>
            <a:off x="6709446" y="1822909"/>
            <a:ext cx="5262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dirty="0"/>
              <a:t>NÁRODNÍ PRODUKT</a:t>
            </a:r>
          </a:p>
          <a:p>
            <a:r>
              <a:rPr lang="cs-CZ" sz="1200" dirty="0"/>
              <a:t>https://app.powerbi.com/view?r=eyJrIjoiOTgyYzAzY2ItY2I0My00ZmE1LTg2MDgtZjBjYjdiYTQ5OGVlIiwidCI6ImEyYjBjNjAyLThhNzMtNDE2ZC1iNzBmLThiOWVjY2I2MWFjNyIsImMiOjl9&amp;pageName=ReportSection9e65ab1c193ab22e5c09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5B03EBA3-1F28-46B6-B605-B61F9BABC0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3026" y="3022174"/>
            <a:ext cx="3317053" cy="3265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126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184970" y="326226"/>
            <a:ext cx="813235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Úrovně – roviny produktu turismu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7" name="Obrázek 64"/>
          <p:cNvPicPr/>
          <p:nvPr/>
        </p:nvPicPr>
        <p:blipFill rotWithShape="1"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4" t="5434" r="1004" b="2182"/>
          <a:stretch/>
        </p:blipFill>
        <p:spPr bwMode="auto">
          <a:xfrm>
            <a:off x="1669808" y="1164852"/>
            <a:ext cx="7799311" cy="560170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Obdélník 1"/>
          <p:cNvSpPr/>
          <p:nvPr/>
        </p:nvSpPr>
        <p:spPr>
          <a:xfrm>
            <a:off x="6300475" y="6274944"/>
            <a:ext cx="30168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Horner</a:t>
            </a:r>
            <a:r>
              <a:rPr lang="cs-C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Swarbrooke</a:t>
            </a:r>
            <a:r>
              <a:rPr lang="cs-C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(2003)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519126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0" y="456967"/>
            <a:ext cx="101287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3600" b="1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Produkt v turismu jako</a:t>
            </a:r>
            <a:endParaRPr lang="cs-CZ" sz="3600" b="1" kern="0" dirty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46160" y="1103298"/>
            <a:ext cx="11249600" cy="55707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téma</a:t>
            </a:r>
            <a:r>
              <a:rPr lang="cs-CZ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tvoří nabídka místních atraktivit, př. různé formy CR (kulturní, lázeňský, venkovský apod.), produkty spojené se jmény osobností (Litomyšl – Smetana) nebo kulturní a sportovní události (ZOH, apod.),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program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volně sestavený program návštěvy destinace, k inspiraci zákazníka, prezentován např. prostřednictvím webových stránek,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package</a:t>
            </a:r>
            <a:r>
              <a:rPr lang="cs-CZ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balíček 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složen ze 2 a více služeb, součástí mohou být ubytování a další doprovodné služby, např. </a:t>
            </a:r>
            <a:r>
              <a:rPr lang="cs-CZ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bed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cs-CZ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breakfast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nebo ubytování </a:t>
            </a:r>
            <a:r>
              <a:rPr lang="cs-CZ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inklusive, častým balíčkem je zájezd = </a:t>
            </a:r>
            <a:r>
              <a:rPr lang="cs-CZ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soubor služeb cestovního ruchu prodávaný za souhrnnou cenu, pokud je uspořádán na dobu delší než 24 hodiny nebo zahrnuje-li přenocování a obsahuje-li alespoň dvě z těchto plnění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ubytování,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dopravu,</a:t>
            </a:r>
          </a:p>
          <a:p>
            <a:pPr marL="971550" lvl="1" indent="-5143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jinou službu CR - není doplňkem dopravy nebo ubytování a tvoří významnou část souboru nabízených služeb.</a:t>
            </a:r>
          </a:p>
        </p:txBody>
      </p:sp>
    </p:spTree>
    <p:extLst>
      <p:ext uri="{BB962C8B-B14F-4D97-AF65-F5344CB8AC3E}">
        <p14:creationId xmlns:p14="http://schemas.microsoft.com/office/powerpoint/2010/main" val="38079020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2542</TotalTime>
  <Words>1311</Words>
  <Application>Microsoft Office PowerPoint</Application>
  <PresentationFormat>Širokoúhlá obrazovka</PresentationFormat>
  <Paragraphs>112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Times New Roman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Pavlína Pellešová</cp:lastModifiedBy>
  <cp:revision>202</cp:revision>
  <dcterms:created xsi:type="dcterms:W3CDTF">2016-11-25T20:36:16Z</dcterms:created>
  <dcterms:modified xsi:type="dcterms:W3CDTF">2022-01-25T11:56:39Z</dcterms:modified>
</cp:coreProperties>
</file>