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326" r:id="rId3"/>
    <p:sldId id="377" r:id="rId4"/>
    <p:sldId id="385" r:id="rId5"/>
    <p:sldId id="392" r:id="rId6"/>
    <p:sldId id="386" r:id="rId7"/>
    <p:sldId id="378" r:id="rId8"/>
    <p:sldId id="380" r:id="rId9"/>
    <p:sldId id="376" r:id="rId10"/>
    <p:sldId id="375" r:id="rId11"/>
    <p:sldId id="383" r:id="rId12"/>
    <p:sldId id="369" r:id="rId13"/>
    <p:sldId id="390" r:id="rId14"/>
    <p:sldId id="379" r:id="rId15"/>
    <p:sldId id="374" r:id="rId16"/>
    <p:sldId id="348" r:id="rId17"/>
    <p:sldId id="364" r:id="rId18"/>
    <p:sldId id="389" r:id="rId19"/>
    <p:sldId id="391" r:id="rId20"/>
    <p:sldId id="26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4" y="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3292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V CR</a:t>
            </a:r>
          </a:p>
          <a:p>
            <a:endParaRPr lang="cs-CZ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Zaměstnanci podniku cestovního ruchu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5819506-98D7-43DF-A078-791AB9BC86A7}"/>
              </a:ext>
            </a:extLst>
          </p:cNvPr>
          <p:cNvSpPr txBox="1">
            <a:spLocks/>
          </p:cNvSpPr>
          <p:nvPr/>
        </p:nvSpPr>
        <p:spPr>
          <a:xfrm>
            <a:off x="8108357" y="5328884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Pavlína 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Pellešová</a:t>
            </a: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cestovního ruchu a volnočasových aktivit</a:t>
            </a: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 zaměstnanců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60209" y="1914191"/>
            <a:ext cx="9012401" cy="384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Dvořáková (2012) a Malátek (2014)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Systémy odměňování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vytváření mzdových a platových struktur a systémů, které budou spravedlivé, srovnatelné, srozumitelné a průhledné.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Zásluhové odměny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provázání peněžních odměn s výsledky, schopnostmi, velikostí přínosu, dovednostmi a úsilím.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Nepeněžní odměny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uznání, vyšší odpovědnost a pravomoc, příležitost pocítit úspěch, příležitost k růstu.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4E38F6E-7ED0-4427-9B5A-A20CC2A23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2610" y="3315247"/>
            <a:ext cx="1547419" cy="145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1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 zaměstnanců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43841"/>
            <a:ext cx="11056560" cy="49859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mzdový systém zahrnuje mzdové formy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mzdové formy (časová, úkolová mzda) 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doplňkové mzdové formy (osobní ohodnocení, prémie, bonus, provize, odměna, účast na výsledku) 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mohou být použity jako individuální nebo kolektivní.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mzdové formy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Wagnerová, Lesáková a Šebestová (2005), Synek, 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Kislingerová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kol. (2010):</a:t>
            </a: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časová mzda,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úkolová mzda,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prémie,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odměna,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účast na výsledku hospodaření.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79ABFBD-3A8D-4AD0-9E41-5664FD03A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659" y="4475946"/>
            <a:ext cx="20002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4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za práci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33891" y="1399535"/>
            <a:ext cx="7915575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109 - za vykonanou práci přísluší zaměstnanci podle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mzda, plat nebo odměna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z dohody za podmínek stanovených tímto zákonem, nestanoví-li tento zákon nebo zvláštní právní předpis jinak,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110 - za stejnou práci nebo za práci stejné hodnoty přísluší všem zaměstnancům u zaměstnavatele stejná mzda, plat nebo odměna z dohody,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a plat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poskytují podle složitosti, odpovědnosti a namáhavosti práce, podle obtížnosti pracovních podmínek, podle pracovní výkonnosti a dosahovaných pracovních výsledků,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minimální mzda (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111) - nejnižší přípustná výše odměny za práci v základním pracovněprávním vztahu; Mzda, plat nebo odměna z dohody nesmí být nižší než min. mzda.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0530A00-A957-45DA-9943-27A185A8A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800889"/>
            <a:ext cx="21145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195486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Mzda, plat, …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4036"/>
            <a:ext cx="9947556" cy="56784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mzda, nebo náhradní volno za práci přesčas mzda, náhradní volno nebo náhrada mzdy za svátek, mzda za noční práci, </a:t>
            </a:r>
            <a:r>
              <a:rPr lang="pl-PL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za práci v sobotu a v neděli,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platové tarify,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za vedení, příplatek za noční práci,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za práci v sobotu a neděli,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 nebo náhradní volno za práci přesčas,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za práci ve ztíženém pracovním prostředí,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zvláštní příplatek, příplatek za rozdělenou směnu, osobní příplatek,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za přímou pedagogickou činnost nad stanovený rozsah,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specializační příplatek pedagogického pracovníka,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odměna, cílová odměna,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 nebo náhradní volno za práci ve svátek,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platový výměr.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6D36473-32F1-4588-A7F2-5BCD35B14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043" y="2289750"/>
            <a:ext cx="2644033" cy="120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3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 právní vztahy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0260107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Dvořáková (2012) a Malátek (2014)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kolektivní pracovní vztahy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řízení a udržování formálních a neformálních vztahů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odbory a jejich členy.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zapojování a participace pracovníků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naslouchat pracovníkům, poskytovat jim in-formace a radit se s nimi o záležitostech společného zájmu.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komunikace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vytváření a poskytování informací, které pracovníky zajímají.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79FDC3A-3B27-4BAF-B6CC-27AA3E44D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493" y="2876887"/>
            <a:ext cx="1553999" cy="156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0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9772" y="484190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 právní vztahy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90784"/>
            <a:ext cx="11720806" cy="40934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vychází z platné legislativy 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(https://ppropo.mpsv.cz/zakon_262_2006)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 č. 262/2006 Sb., zákoník práce, ve znění pozdějších předpisů, upravuje právní vztahy vznikající při výkonu závislé práce mezi zaměstnanci a zaměstnavateli, smysl a účel zákona vyjadřují i základní zásady: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zvláštní zákonná ochrana postavení zaměstnance,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uspokojivé a bezpečné podmínky pro výkon práce,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spravedlivé odměňování zaměstnance,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řádný výkon práce zaměstnancem v souladu s oprávněnými zájmy zaměstnavatele,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rovné zacházení se zaměstnanci a zákaz jejich diskriminace.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12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959139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26334"/>
            <a:ext cx="11720806" cy="53245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poměr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zakládá pracovní smlouvou mezi zaměstnavatelem a zaměstnancem, není-li v tomto zákoně dále stanoveno jinak (§ 33 zákoníku práce); povinnost seznámit fyzickou osobu s právy a povinnostmi a povinnost zaměstnavatele …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smlouva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druh práce, který má zaměstnanec pro zaměstnavatele vykonávat; místo nebo místa výkonu práce, ve kterých má být práce vykonávána; den nástupu do práce, …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nástupu do práce musí být zaměstnanec seznámen s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pracovním řádem a s právními a ostatními předpisy k zajištění bezpečnosti a ochrany zdraví při práci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Skončení pracovního poměru - zaniká smrtí zaměstnance, uplynutím sjednané doby, dohodou, výpovědí, okamžitým zrušením, zrušením ve zkušební době, hromadným propuštěním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týdenní pracovní doba – délka činí 40 hodin týdně,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přestávka poskytnuta nejdéle po 4,5 hodinách nepřetržité práce,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DPP,  DPČ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536174"/>
            <a:ext cx="994755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Dohoda o provedení práce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75):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rozsah práce, nesmí být větší než 300 hodin v kalendářním roce,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dohodě o provedení práce musí být uvedena doba, na kterou se tato dohoda uzavírá.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Dohoda o pracovní činnosti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76):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může zaměstnavatel s fyzickou osobou uzavřít, i když rozsah práce nebude přesahovat v témže kalend. roce 300 hodin,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nejdéle však za období 52 týdnů,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dohodě musí být uvedeny sjednané práce, sjednaný rozsah pracovní doby a doba, na kterou se dohoda uzavírá.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BOZP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402080"/>
            <a:ext cx="994755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je povinen </a:t>
            </a:r>
            <a:r>
              <a:rPr lang="cs-CZ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zajistit bezpečnost a ochranu zdraví zaměstnanců při práci s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ohledem na rizika možného ohrožení jejich života a zdraví, která se týkají výkonu práce,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upravuje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osobní ochranné pracovní prostředky, pracovní oděvy a obuv, mycí, čisticí a dezinfekční prostředky a ochranné nápoje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vláda stanoví nařízením bližší podmínky poskytování osobních ochranných pracovních prostředků, mycích, čisticích a dezinfekčních prostředků a ochranných nápojů,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poskytování osobních ochranných pracovních prostředků nesmí zaměstnavatel nahrazovat finančním plněním,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prostředí, v němž oděv nebo obuv podléhá při práci mimořádnému opotřebení nebo znečištění nebo plní ochrannou funkci, přísluší zaměstnanci od zaměstnavatele jako osobní ochranné pracovní prostředky též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oděv nebo obuv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4" descr="MCj02151850000[1]">
            <a:extLst>
              <a:ext uri="{FF2B5EF4-FFF2-40B4-BE49-F238E27FC236}">
                <a16:creationId xmlns:a16="http://schemas.microsoft.com/office/drawing/2014/main" id="{B47DA3A0-43E4-4572-A0A2-4405B5A8C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949" y="3429000"/>
            <a:ext cx="1689337" cy="128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21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Flexibilní formy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230497"/>
            <a:ext cx="9947556" cy="48067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částečný pracovní úvazek,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sezónních prací - pracovní smlouva uzavřena na několik měsíců v roce,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na směny je nejběžnější formou zařazení zaměstnanců v hotelově restauračních podnicích CR, jedná se o třísměnný provoz. 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dělená služba -  pokud se služba zákazníkům neposkytuje v průběhu celého dne, ale jen ve vymezených hodinách, 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pohyblivá pracovní doba nejvíce zohledňuje potřeby zaměstnanců v podnicích CR, 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hodinová práce - krátkodobé pracovní nasazení pomocných zaměstnanců v případě velkých výkyvů ve výkonech podniku nebo práceschopnosti stálého zaměstnance, obvykle jsou to práce trvající déle než 4 hodiny.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58648B4-B6B9-4886-8D34-C5D568764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47" y="3010745"/>
            <a:ext cx="1350123" cy="124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6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459665" y="27418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61382" y="1164853"/>
            <a:ext cx="9716939" cy="54784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dosahování příznivých hodnot všech proměnných, které ovlivňují zaměstnance v pracovním procesu při vykonávání sjednané práce a dosahování požadovaného výkonu: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doba,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prostředí,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bezpečnost a ochrana zdraví při práci,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vztahy apod.</a:t>
            </a:r>
          </a:p>
          <a:p>
            <a:pPr lvl="1"/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Vochozka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Mulač a kol. (2012) a  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Horalíková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(2000)</a:t>
            </a:r>
            <a:endParaRPr lang="cs-CZ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Povinné zdravotní prohlídky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Odborná a další vzdělávání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stravování a ochranné nápoje, personální šatny a zázemí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Péče o důchodce a učně, fyzický rozvoj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Teambuilding</a:t>
            </a: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odborné exkurze, výlety pro rodiny s dětmi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fond/FKSP.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F20D619-DB83-4BD5-B6E7-E177EE533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26259"/>
            <a:ext cx="1958941" cy="13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5205711-83C6-4A6E-98B1-D58497876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096" y="3009048"/>
            <a:ext cx="3134951" cy="200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 zaměstnanců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172080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jednou z hlavních povinností,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základní kámen úspěch a hybná síla rozvoje – vytvořit v zaměstnanci přesvědčení, že „on sám chce“,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důležité je motivovat lidi podle individuálních potřeb – nelze vypracovat jeden motivační systém, </a:t>
            </a:r>
            <a:r>
              <a:rPr lang="cs-CZ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motivační programy by měli být rozdílné dle potřeb a požadavků jednotlivých úseků,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prosazovat diferenciaci v odměňování a využívat motivační a stimulační nástroje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vzdělávání působí jako jeden z nejsilnějších prvků pozitivní motivace k práci, stability zaměstnanců a dobrého vztahu k firmě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1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Motivační nástroje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88585" y="1426334"/>
            <a:ext cx="9956782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vyhlášení nejlepšího zaměstnance (měsíce, čtvrtletí, roku)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naturální odměny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zaměstnanecké ceny za služby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oslavy v hotelu - za sníženou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cenu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sportovní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vouchery do domácího hotelu, ale i jinam - nová zkušenost a obohacení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pochvala - nic nás nestojí a dokáže dělat zázraky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kolektivní střediskové cíle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brunch pro děti – neztratit zaměstnance na mateřské dovolené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příspěvky na jazykové kursy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permanentky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peníze není hlavní motivace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Vaculka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Poláčková, Pešek a  Hlinský (2008)</a:t>
            </a: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4" descr="MCj02151850000[1]">
            <a:extLst>
              <a:ext uri="{FF2B5EF4-FFF2-40B4-BE49-F238E27FC236}">
                <a16:creationId xmlns:a16="http://schemas.microsoft.com/office/drawing/2014/main" id="{87159CB5-B20A-4BE2-A12F-403C8028D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416" y="2953062"/>
            <a:ext cx="1460999" cy="120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11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Motivační mix zaměstnance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77AC5E6-6EDD-4DF4-A920-2B22BBB90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118" y="1346566"/>
            <a:ext cx="5367811" cy="531594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9F2ADE0-758E-4804-9766-C7896EE251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390" y="3065534"/>
            <a:ext cx="2508519" cy="166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1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589280" y="882055"/>
            <a:ext cx="99182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Finančně nenáročné motivační programy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84116" y="1932274"/>
            <a:ext cx="6220400" cy="3689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ermanentky do studií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ouchery na obědy, večeře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yslání na stáže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yslání na kurzy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oděkování před ostatními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Vaculka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Poláčková, Pešek a Hlinský (2008)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30FDECE-D2E9-42FD-BBBC-0B506718A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333" y="2944135"/>
            <a:ext cx="1734565" cy="166600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DC8B823-4BB5-4637-9CA2-EE6418E7469F}"/>
              </a:ext>
            </a:extLst>
          </p:cNvPr>
          <p:cNvSpPr/>
          <p:nvPr/>
        </p:nvSpPr>
        <p:spPr>
          <a:xfrm>
            <a:off x="9246399" y="4848574"/>
            <a:ext cx="15764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/>
              <a:t>https://www.google.cz/search?q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40385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 zaměstnanců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4240" y="1753665"/>
            <a:ext cx="9928800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Dvořáková (2012) a Malátek (2014)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analýza a identifikace potřeb vzdělávání zaměstnanců a rozvoje managementu, plánování, příprava, organizace a hodnocení účinnosti vzdělávání a rozvoje zaměstnanců.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celopodnikové a individuální vzdělávání – systematické rozvíjení procesu vzdělávání za účelem rozvoje jejich schopností, realizace jejich potenciálu a zvýšení jejich zaměstnatelnosti.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 manažerů – k přispění cílů podniku.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 kariéry – plánování a rozvíjení kariéry lidí s potenciálem.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ACE3CD0-6359-4FF0-B751-101BCDE87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115" y="2964989"/>
            <a:ext cx="1271645" cy="147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6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 zaměstnanců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71194" y="1402080"/>
            <a:ext cx="9648166" cy="4339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Koubek (2009):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systematické vzdělávání pracovníků má být v podniku CR neustále se opakující proces,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Zahrnuje: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identifikaci potřeb vzdělávání pracovníků,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plánování vzdělávání,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realizaci procesu vzdělávání,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vyhodnocení výsledků vzdělávání včetně účinnosti vzdělávacího programu.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B478188-C5AC-4F5C-A16B-6F9D64427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151" y="2967067"/>
            <a:ext cx="17811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1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zaměstnanců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336" y="1426334"/>
            <a:ext cx="9705280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hodnocení pracovníků jsou důležité zpětná vazba, neformální vztahy,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zpětná vazba slouží pro: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zlepšení výkonu,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určení výše odměny,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zařazení,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osobní odbornou přípravu,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plánování pracovního postupu a rozvoje,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odstranění nedostatků při výběru pracovníků,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odstranění informačních nepřesností,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odstranění chyb v rozvržení práce,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stejné pracovní příležitosti,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eliminace vnějších negativních vlivů.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310B3BC-0211-41AC-8622-9C5BA4435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468" y="2992405"/>
            <a:ext cx="1870319" cy="151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1512</Words>
  <Application>Microsoft Office PowerPoint</Application>
  <PresentationFormat>Širokoúhlá obrazovka</PresentationFormat>
  <Paragraphs>159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Pavlína Pellešová</cp:lastModifiedBy>
  <cp:revision>247</cp:revision>
  <dcterms:created xsi:type="dcterms:W3CDTF">2016-11-25T20:36:16Z</dcterms:created>
  <dcterms:modified xsi:type="dcterms:W3CDTF">2022-02-13T19:12:09Z</dcterms:modified>
</cp:coreProperties>
</file>