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304" r:id="rId4"/>
    <p:sldId id="307" r:id="rId5"/>
    <p:sldId id="271" r:id="rId6"/>
    <p:sldId id="305" r:id="rId7"/>
    <p:sldId id="303" r:id="rId8"/>
    <p:sldId id="273" r:id="rId9"/>
    <p:sldId id="275" r:id="rId10"/>
    <p:sldId id="310" r:id="rId11"/>
    <p:sldId id="277" r:id="rId12"/>
    <p:sldId id="259" r:id="rId13"/>
    <p:sldId id="283" r:id="rId14"/>
    <p:sldId id="287" r:id="rId15"/>
    <p:sldId id="285" r:id="rId16"/>
    <p:sldId id="291" r:id="rId17"/>
    <p:sldId id="296" r:id="rId18"/>
    <p:sldId id="262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36" y="4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11.02.2022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mmr.cz/MMR/media/MMR_StaryWeb/import/Cestovn&#237;%20ruch/Mezin&#225;rodn&#237;%20spolupr&#225;ce/&#218;&#269;ast%20v%20mezin&#225;rodn&#237;ch%20organizac&#237;ch/Globalni-eticky-kodex-cestovniho-ruchu-UNWTO.pdf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98029"/>
            <a:ext cx="4297080" cy="382897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r>
              <a:rPr lang="pl-PL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PODNIKÁNÍ V CR</a:t>
            </a:r>
          </a:p>
          <a:p>
            <a:endParaRPr lang="pl-PL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Podnikatelská etika</a:t>
            </a:r>
            <a:endParaRPr lang="en-GB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9642FFDC-048C-4504-A5AE-9BB8E1A1F816}"/>
              </a:ext>
            </a:extLst>
          </p:cNvPr>
          <p:cNvSpPr txBox="1">
            <a:spLocks/>
          </p:cNvSpPr>
          <p:nvPr/>
        </p:nvSpPr>
        <p:spPr>
          <a:xfrm>
            <a:off x="8108357" y="5328884"/>
            <a:ext cx="3032806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Pavlína </a:t>
            </a:r>
            <a:r>
              <a:rPr lang="cs-CZ" altLang="cs-CZ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Pellešová</a:t>
            </a:r>
            <a:endParaRPr lang="cs-CZ" alt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cestovního ruchu a volnočasových aktivit</a:t>
            </a:r>
          </a:p>
        </p:txBody>
      </p:sp>
    </p:spTree>
    <p:extLst>
      <p:ext uri="{BB962C8B-B14F-4D97-AF65-F5344CB8AC3E}">
        <p14:creationId xmlns:p14="http://schemas.microsoft.com/office/powerpoint/2010/main" val="1923737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1721966"/>
            <a:ext cx="9671413" cy="44627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univerzálním etickým kodexem CR -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Globální etický kodex cestovního ruchu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Světové organizace cestovního ruchu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https://www.mmr.cz/MMR/media/</a:t>
            </a:r>
            <a:r>
              <a:rPr lang="cs-CZ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MMR_StaryWeb</a:t>
            </a:r>
            <a:r>
              <a:rPr lang="cs-CZ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/import/Cestovní ruch/Mezinárodní spolupráce/Účast v mezinárodních organizacích/Globalni-eticky-kodex-cestovniho-ruchu-UNWTO.pdf</a:t>
            </a:r>
            <a:endParaRPr lang="cs-CZ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etický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kodex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- 3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hlavní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cíl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stanovit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morální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hodnoty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uznávané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společností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sdělit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očekávání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organizace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vůči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zaměstnancům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dokázat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zaměstnancům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veřejnosti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že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organizace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funguje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v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rámci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specifických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etických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hodnot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07029" y="442525"/>
            <a:ext cx="6705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Etický kodex v CR</a:t>
            </a:r>
            <a:endParaRPr kumimoji="0" lang="en-GB" sz="40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011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2006" y="1557060"/>
            <a:ext cx="9934545" cy="37856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Asociace a členové se zavazují k aktivní účasti při hledání forem a cest, vedoucích k optimalizaci podmínek pro výkon podnikatelských činností v oboru pohostinství a ubytovacích služeb, a tím i podpoře rozvoje CR jako významného faktoru udržitelného rozvoje.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věnuje zvýšenou pozornost informování veřejnosti o poskytovaných kvalitních stravovacích a ubytovacích službách svých členů,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kroky, které povedou ke zlepšení dobrého jména oborů pohostinství, ubytovacích služeb a CR,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člen nediskriminuje zákazníka dle jeho národnosti, pohlaví, barvy pleti, politické příslušnosti, sexuální orientace či náboženství.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950517" y="387781"/>
            <a:ext cx="66549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cs-CZ" sz="40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Etický kodex AHR ČR (2006)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966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2699120" y="95048"/>
            <a:ext cx="51577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cs-CZ" sz="4000" b="1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Etický kodex AHR ČR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10726" y="1304191"/>
            <a:ext cx="9934545" cy="50475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Neetické praktiky: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neoznačení ubytovacího zařízení dle kategorizace a klasifikace, 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označení ubytovacího zařízení vyšší třídou (*) než odpovídá skutečnému stavu,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poskytnutí ubytování v rozporu s rezervací,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nezajištění stravování, které bylo sjednáno ve smlouvě,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nedostatky ve vybavení pokoje,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nefunkční zařízení na pokoji,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poškozené pokoje,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nedostatečný úklid pokoje, 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výskyt hmyzu, apod.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900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1656530"/>
            <a:ext cx="10260107" cy="46166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Neetické praktiky: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neprofesionální přístup k zákazníkům, 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nepříjemné chování personálu, neochota obsloužit zákazníka,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dlouhá čekací doba na obsluhu, 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podávání nedostatečně teplého až vychladlého pokrmu,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užívání nekvalitních či zkažených surovin pro přípravu pokrmu,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šizení hostů při placení, uplatňování dvojích cen,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poškozování zákazníka v gramážích podávaných pokrmů a v mírách nápojů,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špinavé prostředí a vybavení stravovacího zařízení, apod.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442525"/>
            <a:ext cx="9654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Etické kodexy ve stravovacích službách</a:t>
            </a:r>
            <a:endParaRPr kumimoji="0" lang="en-GB" sz="40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818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1876349"/>
            <a:ext cx="10260107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etický kodex  - Asociace českých cestovních kanceláří a agentur (AČCKA) - člen ctí zákony, jiné předpisy či normy, které upravují chování a jednání subjektů působících v cestovním ruchu, a vykonává svoji činnost erudovaně a čestně, v souladu s dobrými mravy, stanovami AČCKA a tímto Etickým kodexem,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člen nespolupracuje s institucemi a podnikatelskými subjekty, jejichž činnost je v rozporu s právním řádem České republiky a dobrými mravy.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001486" y="442525"/>
            <a:ext cx="95060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Etické kodexy CK a CA</a:t>
            </a:r>
            <a:endParaRPr kumimoji="0" lang="en-GB" sz="40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2691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1902822"/>
            <a:ext cx="10260107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dopravní služby  -</a:t>
            </a:r>
            <a:r>
              <a:rPr lang="cs-CZ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významná a rozsáhlá součást sektoru služeb, ale i základní podmínka realizace CR,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opravní služby lze dělit na:</a:t>
            </a:r>
          </a:p>
          <a:p>
            <a:pPr marL="1428750" lvl="2" indent="-514350">
              <a:buFont typeface="+mj-lt"/>
              <a:buAutoNum type="arabicPeriod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služby letecké dopravy, 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428750" lvl="2" indent="-514350">
              <a:buFont typeface="+mj-lt"/>
              <a:buAutoNum type="arabicPeriod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železniční dopravy, 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428750" lvl="2" indent="-514350">
              <a:buFont typeface="+mj-lt"/>
              <a:buAutoNum type="arabicPeriod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silniční dopravy, </a:t>
            </a:r>
          </a:p>
          <a:p>
            <a:pPr marL="1428750" lvl="2" indent="-514350">
              <a:buFont typeface="+mj-lt"/>
              <a:buAutoNum type="arabicPeriod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námořní a vnitrozemské vodní dopravy,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428750" lvl="2" indent="-514350">
              <a:buFont typeface="+mj-lt"/>
              <a:buAutoNum type="arabicPeriod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vertikální dopravy (lanovky a vleky),  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428750" lvl="2" indent="-514350">
              <a:buFont typeface="+mj-lt"/>
              <a:buAutoNum type="arabicPeriod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dopravy v terénu (chůze, koně, velbloudi, osli, aj.), 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428750" lvl="2" indent="-514350">
              <a:spcAft>
                <a:spcPts val="1200"/>
              </a:spcAft>
              <a:buFont typeface="+mj-lt"/>
              <a:buAutoNum type="arabicPeriod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kosmické dopravy a služby podpůrné.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442525"/>
            <a:ext cx="9654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Etické kodexy v dopravních službách</a:t>
            </a:r>
            <a:endParaRPr kumimoji="0" lang="en-GB" sz="40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5566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474077" y="-684213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03776" y="1524062"/>
            <a:ext cx="11584448" cy="4893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etický kodex průvodců CR vydává Asociace průvodců ČR - každý žadatel se v žádosti zavazuje k dodržování etického kodexu AP ČR. 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Musí poskytovat profesionální služby návštěvníkům v péči a odpovědnosti. Poskytovat objektivní informace o navštíveném místě bez předsudků a propagandy. 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Zaručit, jak jen je možné, že prezentované skutečnosti jsou pravdivé a jasně odlišit pravdu od výmyslů, pověstí, tradic, nebo úsudků.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Vystupovat nestranně a slušně při všech jednáních se všemi, kdo sjednávají průvodcovské služby a se všemi kolegy pracujícími ve všech odvětvích CR apod.</a:t>
            </a:r>
          </a:p>
          <a:p>
            <a:r>
              <a:rPr lang="cs-CZ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Neetické chování - neetické aktivity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ohrožení života, zdraví nebo majetku účastníků, 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neetické chování vůči účastníkům (netaktnost, neslušnost, nezdvořilost, nerozhodnost, nedochvilnost, nepřesnost apod.), 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neposkytnutí potřebných či podstatných informací …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550665"/>
            <a:ext cx="9654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Etické kodexy v průvodcovské činnosti</a:t>
            </a:r>
            <a:endParaRPr kumimoji="0" lang="en-GB" sz="40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9390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87878" y="1653825"/>
            <a:ext cx="9518122" cy="40780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Návštěvnické aktivity: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600"/>
              </a:spcBef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muzea, galerie </a:t>
            </a:r>
          </a:p>
          <a:p>
            <a:pPr marL="457200" indent="-457200">
              <a:spcBef>
                <a:spcPts val="600"/>
              </a:spcBef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hrady</a:t>
            </a:r>
          </a:p>
          <a:p>
            <a:pPr marL="457200" indent="-457200">
              <a:spcBef>
                <a:spcPts val="600"/>
              </a:spcBef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zámky</a:t>
            </a:r>
          </a:p>
          <a:p>
            <a:pPr marL="457200" indent="-457200">
              <a:spcBef>
                <a:spcPts val="600"/>
              </a:spcBef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katedrály </a:t>
            </a:r>
          </a:p>
          <a:p>
            <a:pPr marL="457200" indent="-457200">
              <a:spcBef>
                <a:spcPts val="600"/>
              </a:spcBef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kostely, </a:t>
            </a:r>
          </a:p>
          <a:p>
            <a:pPr marL="457200" indent="-457200">
              <a:spcBef>
                <a:spcPts val="600"/>
              </a:spcBef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zábavní parky, </a:t>
            </a:r>
          </a:p>
          <a:p>
            <a:pPr marL="457200" indent="-457200">
              <a:spcBef>
                <a:spcPts val="600"/>
              </a:spcBef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speciální události a festivaly</a:t>
            </a:r>
            <a:endParaRPr lang="cs-CZ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550665"/>
            <a:ext cx="9654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Etické kodexy návštěvnických atraktivit</a:t>
            </a:r>
            <a:endParaRPr kumimoji="0" lang="en-GB" sz="40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6955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224638" y="1684421"/>
            <a:ext cx="4731868" cy="70318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endParaRPr lang="cs-CZ" b="1" dirty="0">
              <a:solidFill>
                <a:srgbClr val="002060"/>
              </a:solidFill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90FC669-76B8-4FD8-AA33-DFA330D5B1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4629" y="3429000"/>
            <a:ext cx="2670629" cy="1331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147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807029" y="442525"/>
            <a:ext cx="6705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Etika - podnikatelská etika</a:t>
            </a:r>
            <a:endParaRPr kumimoji="0" lang="en-GB" sz="40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18168" y="1584213"/>
            <a:ext cx="11563109" cy="35394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ethos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mrav) - nazývaná teorií morálky, zabývá se zkoumáním morálky případně morálně závažného jednání a norem.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podnikatelská etika =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etika podnikání - zahrnuje morální zásady a normy, které usměrňují chování ve světě podnikání (např. spravedlnost, poctivost, serióznost apod.),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poslání podnikatelské etiky - zabývat  se  otázkami,  zda  konkrétní  podnikatelské aktivity  jsou  přijatelné, či  nikoli,  zda  jsou  „dobré“  či  „špatné“,  zda  jsou  správné  či nesprávné.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2298847-DC93-4E9E-975C-4460771F4C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99723" y="5157459"/>
            <a:ext cx="1103324" cy="1658001"/>
          </a:xfrm>
          <a:prstGeom prst="rect">
            <a:avLst/>
          </a:prstGeom>
        </p:spPr>
      </p:pic>
      <p:pic>
        <p:nvPicPr>
          <p:cNvPr id="8" name="Picture 4" descr="Výsledek obrázku pro Jiří Stanislav Guth-Jarkovský">
            <a:extLst>
              <a:ext uri="{FF2B5EF4-FFF2-40B4-BE49-F238E27FC236}">
                <a16:creationId xmlns:a16="http://schemas.microsoft.com/office/drawing/2014/main" id="{96CB788C-A4CE-4D6D-B10A-5B39D12D54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3282" y="5557446"/>
            <a:ext cx="1218584" cy="858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61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1651922"/>
            <a:ext cx="10092630" cy="486287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obsahem podnikatelské etiky by měla být reflexe etických principu do veškerých podnikatelských činností, zahrnující individuální a korporativní hodnoty,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etický  rozměr  vnějších  vztahů  firmy  se  projevuje  ve  všech  formách  vnější komunikace: 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 zákazníkovi,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 dodavatelům,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 konkurenci,  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 bezprostřednímu okolí firmy, 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 společnosti jako celku.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07029" y="442525"/>
            <a:ext cx="6705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Podnikatelská etika</a:t>
            </a:r>
            <a:endParaRPr kumimoji="0" lang="en-GB" sz="40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766207C-204C-41C4-9601-D0A3794C67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9409" y="5273689"/>
            <a:ext cx="2354741" cy="1241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799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1651922"/>
            <a:ext cx="10092630" cy="45089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Etický kodex může upravovat mimo vnitřní vztahy ve firmě i např. </a:t>
            </a:r>
            <a:r>
              <a:rPr lang="cs-CZ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Škubna</a:t>
            </a:r>
            <a:r>
              <a:rPr lang="cs-CZ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2013):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vztahy k zákazníkům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vztahy k dodavatelům,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vztahy ke konkurenci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vztahy vůči státu, vládě a místním orgánům,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vztahy k životnímu prostředí,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vztahy k odběratelům,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vztahy k majitelům, investorům.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07029" y="442525"/>
            <a:ext cx="6705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Podnikatelská etika</a:t>
            </a:r>
            <a:endParaRPr kumimoji="0" lang="en-GB" sz="40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4" descr="MCj02151850000[1]">
            <a:extLst>
              <a:ext uri="{FF2B5EF4-FFF2-40B4-BE49-F238E27FC236}">
                <a16:creationId xmlns:a16="http://schemas.microsoft.com/office/drawing/2014/main" id="{627BECB1-4C99-4BA1-B503-E9C014AD14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3744" y="4967514"/>
            <a:ext cx="1320406" cy="1091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267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425001" y="1695285"/>
            <a:ext cx="9934545" cy="41857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Stanovené hodnoty v oblasti CR: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slušné chování - ujasnit pravidla oblékání.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respektovat lidská práva - trvat na dodržování zákona a přepisů.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budování dobrých vztahů se zákazníky a dodavateli - dodržovat platební a jiné závazky.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zakázat úplatky – popř. určit postihy a řešení při výskytu úplatků, dodržovat pravidla poctivé soutěže.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stanovit, jak bude zacházeno s vnitřními údaji - ochrana dat, postihy za vynesení informací.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1807029" y="442525"/>
            <a:ext cx="6705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Podnikatelská etika</a:t>
            </a:r>
            <a:endParaRPr kumimoji="0" lang="en-GB" sz="40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607618F-427D-4BDB-8A75-9A2CE863C1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3285" y="4321228"/>
            <a:ext cx="1768715" cy="1324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950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425002" y="1695285"/>
            <a:ext cx="10082492" cy="38116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Zásady etikety (MMR):</a:t>
            </a: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slušnost </a:t>
            </a: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zdvořilost,</a:t>
            </a: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takt,</a:t>
            </a: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etické cítění – vkus,</a:t>
            </a: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http://www.mmr.cz/</a:t>
            </a:r>
            <a:r>
              <a:rPr lang="cs-CZ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getmedia</a:t>
            </a:r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/29ef96b4-5c47-41d0-861e-e79a5c5aa057/GetFile46.pdf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1807029" y="442525"/>
            <a:ext cx="6705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Podnikatelská etika</a:t>
            </a:r>
            <a:endParaRPr kumimoji="0" lang="en-GB" sz="40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Výsledek obrázku pro slušnost">
            <a:extLst>
              <a:ext uri="{FF2B5EF4-FFF2-40B4-BE49-F238E27FC236}">
                <a16:creationId xmlns:a16="http://schemas.microsoft.com/office/drawing/2014/main" id="{89D5B197-E355-4C78-AE1D-BF46DD6DBB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2629" y="2100805"/>
            <a:ext cx="1994864" cy="1994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05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1096165" y="2013003"/>
            <a:ext cx="6705599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důvěra zaměstnanců k firmě,</a:t>
            </a: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spokojenost zákazníků,</a:t>
            </a: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získání investorů,</a:t>
            </a: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získání konkurenční výhody,</a:t>
            </a: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snížení nákladů,</a:t>
            </a: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posílení image firmy.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1807029" y="442525"/>
            <a:ext cx="6705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Podnikatelská etika – dopady na podnik</a:t>
            </a:r>
            <a:endParaRPr kumimoji="0" lang="en-GB" sz="40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Výsledek obrázku pro taktní chování">
            <a:extLst>
              <a:ext uri="{FF2B5EF4-FFF2-40B4-BE49-F238E27FC236}">
                <a16:creationId xmlns:a16="http://schemas.microsoft.com/office/drawing/2014/main" id="{24C8861D-BFAA-4335-B57F-2B9D95C357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6771" y="2570181"/>
            <a:ext cx="1906428" cy="1427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169232FB-91C2-4FB1-B43B-EF41C1188A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0511" y="4082299"/>
            <a:ext cx="1922688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420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10701" y="1649119"/>
            <a:ext cx="10196792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lvl="0" indent="-457200">
              <a:buFont typeface="Wingdings" pitchFamily="2" charset="2"/>
              <a:buChar char="ü"/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Přesnost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poskytování informací CK o svých službách budou pravdivé a přesné s ohledem na zákazníka, 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Zveřejnění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CK poskytne písemně na základě žádosti klienta kompletní informace o zájezdu, ceně, místu, dopravě a další, 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Vstřícnost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rychlost a vstřícná reakce zaměstnanců na jakékoliv stížnosti svých klientů,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Spolupráce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zavázání se kooperovat s ostatními CK, agenturami a organizacemi jednajícími v oblasti cestovního ruchu. 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Důvěrnost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osobní údaje jsou důvěrnými informacemi, které nejsou do-voleny sdělovat neoprávněným osobám, apod.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07029" y="442525"/>
            <a:ext cx="6705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Podnikatelská etika</a:t>
            </a:r>
            <a:endParaRPr kumimoji="0" lang="en-GB" sz="40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115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1721966"/>
            <a:ext cx="10255973" cy="44319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soubory pravidel a zásad, kterými by se příslušné subjekty měly řídit, upravují etickou stránku činnosti daného subjektu,</a:t>
            </a:r>
          </a:p>
          <a:p>
            <a:pPr marL="457200" indent="-457200">
              <a:spcAft>
                <a:spcPts val="1200"/>
              </a:spcAft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obsahují návod, jak postupovat, co je v jejich rámci možné, stanovují normy pro dané činnosti,</a:t>
            </a:r>
          </a:p>
          <a:p>
            <a:pPr marL="457200" indent="-457200">
              <a:spcAft>
                <a:spcPts val="1200"/>
              </a:spcAft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vypracovávají je profesionální asociace, hospodářská sdružení i jednotlivé hospodářské,</a:t>
            </a:r>
          </a:p>
          <a:p>
            <a:pPr marL="457200" indent="-457200">
              <a:spcAft>
                <a:spcPts val="1200"/>
              </a:spcAft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navazují na zákony tam, kde zákonná úprava není nezbytná -  obvykle zavazují ty, na něž se vztahují, k dodržování příslušných zákonů.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07029" y="442525"/>
            <a:ext cx="6705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Etický kodex</a:t>
            </a:r>
            <a:endParaRPr kumimoji="0" lang="en-GB" sz="40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22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10572</TotalTime>
  <Words>1147</Words>
  <Application>Microsoft Office PowerPoint</Application>
  <PresentationFormat>Širokoúhlá obrazovka</PresentationFormat>
  <Paragraphs>128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Pavlína Pellešová</cp:lastModifiedBy>
  <cp:revision>90</cp:revision>
  <dcterms:created xsi:type="dcterms:W3CDTF">2016-11-25T20:36:16Z</dcterms:created>
  <dcterms:modified xsi:type="dcterms:W3CDTF">2022-02-11T17:47:13Z</dcterms:modified>
</cp:coreProperties>
</file>