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92" r:id="rId5"/>
    <p:sldId id="273" r:id="rId6"/>
    <p:sldId id="274" r:id="rId7"/>
    <p:sldId id="276" r:id="rId8"/>
    <p:sldId id="306" r:id="rId9"/>
    <p:sldId id="307" r:id="rId10"/>
    <p:sldId id="310" r:id="rId11"/>
    <p:sldId id="311" r:id="rId12"/>
    <p:sldId id="312" r:id="rId13"/>
    <p:sldId id="313" r:id="rId14"/>
    <p:sldId id="314" r:id="rId15"/>
    <p:sldId id="284" r:id="rId16"/>
    <p:sldId id="303" r:id="rId17"/>
    <p:sldId id="288" r:id="rId18"/>
    <p:sldId id="290" r:id="rId19"/>
    <p:sldId id="302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449337"/>
            <a:ext cx="4297080" cy="4546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V CR</a:t>
            </a:r>
          </a:p>
          <a:p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v podmínkách CR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AC5AE2E-B429-44D8-8574-D98B91FF9DDD}"/>
              </a:ext>
            </a:extLst>
          </p:cNvPr>
          <p:cNvSpPr txBox="1">
            <a:spLocks/>
          </p:cNvSpPr>
          <p:nvPr/>
        </p:nvSpPr>
        <p:spPr>
          <a:xfrm>
            <a:off x="7571028" y="5328884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cestovního ruchu a volnočasových aktivit</a:t>
            </a:r>
          </a:p>
        </p:txBody>
      </p:sp>
    </p:spTree>
    <p:extLst>
      <p:ext uri="{BB962C8B-B14F-4D97-AF65-F5344CB8AC3E}">
        <p14:creationId xmlns:p14="http://schemas.microsoft.com/office/powerpoint/2010/main" val="19237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3549" y="1616456"/>
            <a:ext cx="9934545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 vše realizovat v praxi?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firemní hodnoty jasně definujte: budou jasným a důsledným vodítkem k řešení situací, které přinášejí dilemata nebo střety zájmů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sami jděte příkladem a důsledně je dodržujte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zapojte do dialogu o firemních hodnotách i ostatní spolupracovníky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pozitivně přistupujte k zájmům a starostem svých zaměstnanců, zákazníků, dodavatelů i obce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svých firemních hodnotách informujte interně i externě.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766572" y="387781"/>
            <a:ext cx="5022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firemních hodnot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B91E9E-E8D0-4289-BB76-4A087A95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789" y="2776700"/>
            <a:ext cx="151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2948" y="1594375"/>
            <a:ext cx="9934545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Sdílení zkušeností a informací s dodavateli, zákazníky, stejně smýšlejícími podniky a místními obchodními organizacemi může zvýšit prosperitu firmy.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 vše realizovat v praxi?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dobré vztahy se zákazníky a dodavateli přinášejí užitek oběma stranám,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zajistit dobrou pověst - důsledně „dělat správné věci" ve všech obchodních vztazích,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buďte solidní k zákazníkům, včas hraďte dodavatelské faktury a provádějte etické obchodní praktiky,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dobrá pověst a dobré jméno vám přinese úspěch na trhu!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71510" y="387781"/>
            <a:ext cx="761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chování firmy na její úspěch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2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0719" y="1594375"/>
            <a:ext cx="11661607" cy="4693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potřeby zaměstnanců lze zajistit i pouhým plněním legislativních povinností v zaměstnanosti, bezpečnosti a ochraně zdraví,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skutečnou vnitřní motivaci jim však dá váš viditelný zájem o jejich profesní rozvoj a o spokojenost z práce i osobního života,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jak motivovat zaměstnance: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postarejte se o důvěru mezi vedením podniku a zaměstnanci,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kde to má smysl, raďte se s nimi o podnikových záležitostech,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usilujte o jejich spolupráci v důležitých situacích,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rozvojem podniku podporujte zároveň i rozvoj kariéry jednotlivých zaměstnanců,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umožněte zaměstnancům vhodnou rovnováhu pracovního a osobního života.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619259" y="387781"/>
            <a:ext cx="5317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Jednání se zaměstnanci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1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0735" y="1432560"/>
            <a:ext cx="9934545" cy="464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nabízí se množství aktivit, například: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firemní dárcovství formou finanční či materiální pomoci,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poskytování času zaměstnanců a jejich odborných znalostí,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účast na lokálních sportovních, vzdělávacích či kulturních projektech,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pomoc při řešení lokálních sociálních problémů (prevence kriminality či nezaměstnanosti).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získáte: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nové trhy, zákazníky či obchodní příležitosti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zvýšené uznání a úctu zákazníků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lepší pověst podniku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snadnější získávání a udržení zaměstnanců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propojení a vazby s jinými lokálními podniky.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78594" y="387781"/>
            <a:ext cx="8598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k okolí firmy – místní komunita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22081D-21BB-4A86-8849-41CF3712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535" y="4394579"/>
            <a:ext cx="3224745" cy="16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0735" y="1432560"/>
            <a:ext cx="9934545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zhoršování životního prostředí je globální i lokální problém.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odpovědná firma se proto snaží životní prostředí chránit, ekologické postupy navíc často přinášejí i finanční užitek,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 získáte: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efektivní využití energie,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prevence znečišťování,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minimalizace odpadu a využívání recyklací,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zlepšení vztahů s místním společenstvím,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zvýší motivaci a hrdost zaměstnanců i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věrnost zákazníků,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přispívá k dlouhodobé stabilitě a úspěšnosti podniku.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89317" y="387781"/>
            <a:ext cx="6377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k životnímu prostředí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069E11-6EBA-45C2-9565-D722903D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80" y="3120432"/>
            <a:ext cx="28194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47385" y="1402080"/>
            <a:ext cx="8295037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Oficiální portál ČR o společenské odpovědnosti (2017) https://www.narodniportal.cz - Rada kvality ČR podílí na podpoře a koordinaci konceptu CSR v ČR mimo jiné i realizací řady ocenění: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Národní cena ČR za CSR a udržitelný rozvoj,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která je určena pro organizace podnikatelského i veřejného sektoru.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regionální úrovni je realizována </a:t>
            </a: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Cena hejtmana za společenskou odpovědnost,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jež vyhlašují jednotlivé kraje.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roku 2015 je nově udělována Cena za společenskou odpovědnost „</a:t>
            </a: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Podnikáme odpovědně“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179096" y="227641"/>
            <a:ext cx="736332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v České republice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D96E49-68F2-4BEE-88FB-C39435F0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353" y="3429001"/>
            <a:ext cx="3311262" cy="16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2153" y="2028174"/>
            <a:ext cx="10260107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AHR ČR</a:t>
            </a:r>
          </a:p>
          <a:p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každý rokem se zapojuje do projektu </a:t>
            </a: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„Hodina Země“,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symbolické hodinové (částečné) zhasnutí světel, ať již nasvícení části budovy nebo štítu firmy.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1" y="274187"/>
            <a:ext cx="10929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</a:t>
            </a:r>
            <a:b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podmínkách cestovního ruchu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787CE8-F756-4EF1-82AF-F9943F13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817250"/>
            <a:ext cx="32766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2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676327"/>
            <a:ext cx="11154417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Každým rokem AHR ČR vyhlašuje ocenění v soutěžích v různých oblastech. Jedná se o „Ceny AHR ČR“. V roce 2017 to jsou kategorie: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Hoteliér roku nezávislé hotely,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Hoteliér roku řetězcové hotely,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Restauratér roku samostatné restaurace,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Restauratér roku hotelové restaurace,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Penzion roku, Škola roku,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Mladý/á manažer/</a:t>
            </a:r>
            <a:r>
              <a:rPr lang="cs-CZ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roku,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Odpovědný hotel / restaurace.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1" y="195486"/>
            <a:ext cx="10929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</a:t>
            </a:r>
            <a:b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podmínkách cestovního ruchu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D0AE6C-AECF-4075-8EE5-D90338DB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98" y="3573722"/>
            <a:ext cx="3862559" cy="25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6641" y="1751721"/>
            <a:ext cx="8834656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2014 v kategorii TOP ODPOVĚDNÝ HOTEL / RESTAURACE  - vítěz: 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Park Inn by </a:t>
            </a:r>
            <a:r>
              <a:rPr lang="cs-CZ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Radisson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Hotel Ostrava</a:t>
            </a:r>
            <a:endParaRPr lang="cs-C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ve stejnojmenné kategorii: 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Hotel Perla Prague</a:t>
            </a: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2016 Odpovědný hotel roku </a:t>
            </a:r>
            <a:r>
              <a:rPr lang="cs-CZ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Clarion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Congress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Hotel Prague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2018 -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Park Inn by Radisson Hotel Ostrava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Odpovědný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hotel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nebo restaurace roku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Hotel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Zámeček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Petrovice,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Petrovice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Karviné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1" y="195486"/>
            <a:ext cx="10929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</a:t>
            </a:r>
            <a:b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podmínkách cestovního ruchu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063F94-1AEB-4245-85EA-0C135EB1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69" y="4288301"/>
            <a:ext cx="2617647" cy="1864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E09AB3-9C0B-4A88-99B4-96825E9B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467" y="1764460"/>
            <a:ext cx="2532049" cy="22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8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893260"/>
            <a:ext cx="10255973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Cílem je: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zapojit znevýhodněné skupiny obyvatel  na trhu práce,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dlouhodobě nezaměstnaných,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sociálně vyloučených obyvatel,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obyvatel se zdravotním postižením,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osob pečujících o děti,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osob po výkonu trestu,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osob etnických menšin,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zvýšit zaměstnanost závislých osob.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1" y="195486"/>
            <a:ext cx="10929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</a:t>
            </a:r>
            <a:b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podmínkách CR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E2C36C-582D-43EF-942F-A5F0260B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018" y="4560204"/>
            <a:ext cx="1514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1308" y="69959"/>
            <a:ext cx="10929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 </a:t>
            </a:r>
            <a:b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podmínkách cestovního ruchu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0941" y="1518925"/>
            <a:ext cx="11531495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Společenská odpovědnost firem dobrovolně integruje sociální a ekologické ohledy do podnikatelských činností firmy, a to ve spolupráci se zainteresovanými stranami podniku neboli </a:t>
            </a:r>
            <a:r>
              <a:rPr lang="cs-CZ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stakeholdery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dobrovolný přístup organizací a podniků k otázkám stavu společenského prostředí, včetně životního prostředí a udržitelného rozvoje</a:t>
            </a: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dobrovolný závazek podniků chovat se v rámci svého fungování odpovědně ke společnosti i prostředí, ve kterém podnikají.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vyjádřit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tzv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„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pyramidě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společenské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odpovědnosti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firem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7F33CDC-2F29-4011-BA0A-7BC1EFAA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497" y="5183882"/>
            <a:ext cx="3259541" cy="162193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CF827F0-F58F-47C2-9D04-D2002273ED2B}"/>
              </a:ext>
            </a:extLst>
          </p:cNvPr>
          <p:cNvSpPr/>
          <p:nvPr/>
        </p:nvSpPr>
        <p:spPr>
          <a:xfrm>
            <a:off x="7231038" y="5238003"/>
            <a:ext cx="302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https://www.google.cz/search</a:t>
            </a:r>
          </a:p>
        </p:txBody>
      </p:sp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4638" y="1684421"/>
            <a:ext cx="4731868" cy="70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6" name="Picture 9" descr="MCj00903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3" y="3572395"/>
            <a:ext cx="1989978" cy="18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r="17609" b="2227"/>
          <a:stretch/>
        </p:blipFill>
        <p:spPr bwMode="auto">
          <a:xfrm>
            <a:off x="251520" y="1008125"/>
            <a:ext cx="8032196" cy="5640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56712" y="209394"/>
            <a:ext cx="6494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Společenské odpovědnosti firem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133105" y="2672125"/>
            <a:ext cx="4558151" cy="36392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Carrollova</a:t>
            </a:r>
            <a:r>
              <a:rPr lang="cs-CZ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pyramida společenské odpovědnosti firem</a:t>
            </a:r>
            <a:endParaRPr lang="en-GB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F25063-2FD0-4B40-A656-BFD6F8E49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2" y="4491760"/>
            <a:ext cx="151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821070"/>
            <a:ext cx="9518122" cy="4323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 anglickém znění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Corporate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Responsibility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CSR)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dobrovolná integrace sociálních a ekologických ohledů do podnikatelských činností firmy, a to ve spolupráci se zainteresovanými stranami podniku neboli stakeholdery.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společensky odpovědná firma nepovažuje za svou jedinou prioritu zisk, ale má více aktivit, které splňují požadavky na jejich sociální a environmentální dopad na okolní prostředí.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21811" y="387781"/>
            <a:ext cx="7712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odpovědné podnikání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3A6094-2346-4F34-A9D4-B3952F66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538" y="3201894"/>
            <a:ext cx="151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548753"/>
            <a:ext cx="11817936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nepovažuje za svou jedinou prioritu zisk, zabývá se i dalšími aktivitami s ohledem na jejich 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 a environmentální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dopad na okolní prostředí.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 delším horizontu - znamená zvýšení konkurenceschopnosti a lepší postavení na domácích i zahraničních trzích a lepší vyhlídky pro svou podnikatelskou činnost, včetně naplnění očekávání dodavatelů, investorů, apod.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11730" y="548954"/>
            <a:ext cx="6083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Společensky odpovědná firma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678E8E-D280-41EC-95D3-CB5D5B8E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65" y="2633662"/>
            <a:ext cx="32766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1800118" y="387781"/>
            <a:ext cx="6955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Společensky</a:t>
            </a:r>
            <a:r>
              <a:rPr kumimoji="0" lang="cs-CZ" sz="3600" b="1" i="0" u="none" strike="noStrike" kern="0" cap="none" spc="0" normalizeH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odpovědné podnikání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0707" y="1808479"/>
            <a:ext cx="11385424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stojí na 3 pilířích: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ekonomickém pilíři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zisk - odpovědná firma by měla mít transparentní podnikání, fungovat v souladu s etickými kodexy a kodexy dobrého chování, vstřícně se chovat k zájmovým stranám, </a:t>
            </a:r>
          </a:p>
          <a:p>
            <a:pPr marL="571500" lvl="0" indent="-571500">
              <a:buFont typeface="+mj-lt"/>
              <a:buAutoNum type="arabicPeriod"/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sociálním pilíři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lidé – firma by měla dbát o bezpečnost a zdraví  zaměstnanců, bdít nad dodržováním pracovních standardů a postupů, zajišťovat rovných příležitostí, profesního rozvoje a angažuje se v komunitě.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environmentální oblast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planeta – firma by se měla chovat odpovědně k 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životnímu prostředí a vést své zaměstnance k ochraně přírody.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3A6E14-1622-4F4E-B6EB-DF5D2C55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17" y="5330262"/>
            <a:ext cx="2705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6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220901" y="387781"/>
            <a:ext cx="6114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Charakteristické rysy CSR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6465" y="1761238"/>
            <a:ext cx="11399069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tři roviny aktivit</a:t>
            </a: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ekonomická činnost firmy, sociální rozvoj a ochrana životního prostředí,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dobrovolnost</a:t>
            </a:r>
            <a:r>
              <a:rPr lang="cs-C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podnik veškeré odpovědné aktivity vykonává dobrovolně, nad rámec svých zákonných povinností,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dialog se </a:t>
            </a:r>
            <a:r>
              <a:rPr lang="cs-CZ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stakeholdery</a:t>
            </a:r>
            <a:r>
              <a:rPr lang="cs-C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zapojení zainteresovaných stran, které firmu výrazně ovlivňují,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dlouhodobý charakter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aktivity CSR jsou realizovány dlouhodobě a nekončí, pokud se podnik ocitne v horší ekonomické situaci,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cs-C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důvěryhodnost</a:t>
            </a:r>
            <a:r>
              <a:rPr lang="cs-C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CSR přispívá k posílení důvěry ve firmu; činnosti však musí být transparentní, trvalé a nezveličované.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2476" y="1774316"/>
            <a:ext cx="11167047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větší transparentnost a posílení důvěryhodnosti firmy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vyšší přitažlivost pro investory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budování reputace a z ní vyplývající silné pozice na trhu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odlišení od konkurence, zviditelnění značky pro spotřebitele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zvýšení produktivity práce a loajality zaměstnanců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možnost získání a udržení kvalitních zaměstnanců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přímé finanční úspory spojené s ekologickým chováním (např. úspora energie, opětovné využití odpadového materiálu)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zvýšení obratu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zvýšení kvality produktů či služeb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689257" y="387781"/>
            <a:ext cx="3177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CSR 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811667-FB6D-431C-AE74-47DA86702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123" y="5042807"/>
            <a:ext cx="24384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0721" y="1402080"/>
            <a:ext cx="9934545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snazší nacházení pracovníků - malá firma může nabídnout potenciálnímu zaměstnanci výhody, kterými si zajistí jeho zájem a posléze loajalitu;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snazší získávání obchodních partnerů;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public relations – malý podnik nemůže vynakládat velké prostředky na komunikaci s veřejností, proto má velký význam jeho všeobecně známé dobré jméno;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kontakty a informace – podnik může získat informace z okolního prostředí a navázat vztahy s klíčovými partnery, což mu přinese prospěch ze střednědobého i dlouhodobého hlediska.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0341" y="387781"/>
            <a:ext cx="6975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CSR i pro menší firmy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77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1318</Words>
  <Application>Microsoft Office PowerPoint</Application>
  <PresentationFormat>Širokoúhlá obrazovka</PresentationFormat>
  <Paragraphs>140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Pavlína Pellešová</cp:lastModifiedBy>
  <cp:revision>75</cp:revision>
  <dcterms:created xsi:type="dcterms:W3CDTF">2016-11-25T20:36:16Z</dcterms:created>
  <dcterms:modified xsi:type="dcterms:W3CDTF">2022-02-13T20:05:02Z</dcterms:modified>
</cp:coreProperties>
</file>