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481" r:id="rId3"/>
    <p:sldId id="502" r:id="rId4"/>
    <p:sldId id="442" r:id="rId5"/>
    <p:sldId id="500" r:id="rId6"/>
    <p:sldId id="501" r:id="rId7"/>
    <p:sldId id="499" r:id="rId8"/>
    <p:sldId id="482" r:id="rId9"/>
    <p:sldId id="503" r:id="rId10"/>
    <p:sldId id="486" r:id="rId11"/>
    <p:sldId id="491" r:id="rId12"/>
    <p:sldId id="492" r:id="rId13"/>
    <p:sldId id="493" r:id="rId14"/>
    <p:sldId id="494" r:id="rId15"/>
    <p:sldId id="496" r:id="rId16"/>
    <p:sldId id="495" r:id="rId17"/>
    <p:sldId id="498" r:id="rId18"/>
    <p:sldId id="497" r:id="rId19"/>
    <p:sldId id="293" r:id="rId20"/>
    <p:sldId id="487" r:id="rId21"/>
    <p:sldId id="488" r:id="rId22"/>
    <p:sldId id="489" r:id="rId23"/>
    <p:sldId id="490" r:id="rId24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533" autoAdjust="0"/>
  </p:normalViewPr>
  <p:slideViewPr>
    <p:cSldViewPr>
      <p:cViewPr varScale="1">
        <p:scale>
          <a:sx n="75" d="100"/>
          <a:sy n="75" d="100"/>
        </p:scale>
        <p:origin x="78" y="57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04.03.2020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086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16554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19587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3316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35015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77130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99664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43841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68732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0125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4248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15717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77016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89103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54123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0955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6482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6053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3702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8267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4894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25664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5823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itaty.net/citaty-o-chovan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ovani.eu/takt/c41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15516" y="267494"/>
            <a:ext cx="5032090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59074" y="1275605"/>
            <a:ext cx="4544974" cy="1440159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r>
              <a:rPr lang="pl-PL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1.Úvod do pravidel společenského styku</a:t>
            </a:r>
            <a:br>
              <a:rPr lang="pl-PL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5511543" y="3736056"/>
            <a:ext cx="3632457" cy="972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doc. Ing. Pavlína </a:t>
            </a:r>
            <a:r>
              <a:rPr lang="cs-CZ" altLang="cs-CZ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Pellešová</a:t>
            </a:r>
            <a:r>
              <a:rPr lang="cs-CZ" alt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Ph.D.</a:t>
            </a:r>
          </a:p>
          <a:p>
            <a:pPr algn="r"/>
            <a:r>
              <a:rPr lang="cs-CZ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cestovního ruchu a volnočasových aktivit</a:t>
            </a:r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259990" y="707925"/>
            <a:ext cx="5599684" cy="2160240"/>
          </a:xfrm>
          <a:prstGeom prst="rect">
            <a:avLst/>
          </a:prstGeom>
        </p:spPr>
        <p:txBody>
          <a:bodyPr anchor="t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59990" y="4062493"/>
            <a:ext cx="50320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Přednáška byla vytvořena pro projekt </a:t>
            </a:r>
          </a:p>
          <a:p>
            <a:pPr algn="ctr"/>
            <a:r>
              <a:rPr lang="pl-PL" dirty="0">
                <a:solidFill>
                  <a:schemeClr val="bg1"/>
                </a:solidFill>
              </a:rPr>
              <a:t>„</a:t>
            </a:r>
            <a:r>
              <a:rPr lang="cs-CZ" dirty="0">
                <a:solidFill>
                  <a:schemeClr val="bg1"/>
                </a:solidFill>
              </a:rPr>
              <a:t>Rozvoj vzdělávání na Slezské univerzitě v Opavě“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2060"/>
                </a:solidFill>
              </a:rPr>
              <a:t>Osobnosti české etikety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324595" y="987574"/>
            <a:ext cx="799182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200" dirty="0"/>
              <a:t>Český bonton (vybrané způsoby chování) prodělal v minulosti renovaci a získal ztracený zájem publika.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200" dirty="0"/>
              <a:t>Mezi osobnosti etikety patří např.: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cs-CZ" sz="22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200" dirty="0"/>
              <a:t>Jiří Stanislav Guth-Jarkovský, </a:t>
            </a:r>
            <a:r>
              <a:rPr lang="cs-CZ" sz="1200" dirty="0"/>
              <a:t>http://www.chovani.eu/phdrjiri-stanislav-guth-jarkovsky/c964</a:t>
            </a:r>
            <a:endParaRPr lang="cs-CZ" sz="22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200" dirty="0"/>
              <a:t>Dobromil Ječný,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200" dirty="0"/>
              <a:t>Ladislav Špaček,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200" dirty="0"/>
              <a:t>Eliška Hašková </a:t>
            </a:r>
            <a:r>
              <a:rPr lang="cs-CZ" sz="2200" dirty="0" err="1"/>
              <a:t>Coolidge</a:t>
            </a:r>
            <a:r>
              <a:rPr lang="cs-CZ" sz="2200" dirty="0"/>
              <a:t>,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200" dirty="0"/>
              <a:t>a další …. Ivo </a:t>
            </a:r>
            <a:r>
              <a:rPr lang="cs-CZ" sz="2200" dirty="0" err="1"/>
              <a:t>Mathé</a:t>
            </a:r>
            <a:r>
              <a:rPr lang="cs-CZ" sz="2200" dirty="0"/>
              <a:t>, Jana Štefánková, Eva Filipová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B5D929A-0FFF-4193-AE8D-32F148640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0381" y="1902189"/>
            <a:ext cx="909916" cy="133912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7B296AF-FA9B-4EDC-8F1C-6C646B6542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361" y="2787774"/>
            <a:ext cx="891124" cy="1339121"/>
          </a:xfrm>
          <a:prstGeom prst="rect">
            <a:avLst/>
          </a:prstGeom>
        </p:spPr>
      </p:pic>
      <p:pic>
        <p:nvPicPr>
          <p:cNvPr id="7" name="Picture 4" descr="Výsledek obrázku pro Jiří Stanislav Guth-Jarkovský">
            <a:extLst>
              <a:ext uri="{FF2B5EF4-FFF2-40B4-BE49-F238E27FC236}">
                <a16:creationId xmlns:a16="http://schemas.microsoft.com/office/drawing/2014/main" id="{A21F7E26-0FFF-4FA1-A963-5A636AAC7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635646"/>
            <a:ext cx="1095994" cy="77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Výsledek obrázku pro Eliška Hašková Coolidge">
            <a:extLst>
              <a:ext uri="{FF2B5EF4-FFF2-40B4-BE49-F238E27FC236}">
                <a16:creationId xmlns:a16="http://schemas.microsoft.com/office/drawing/2014/main" id="{478FB283-696C-4127-8915-518694DBA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962" y="3338576"/>
            <a:ext cx="1106773" cy="117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76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2060"/>
                </a:solidFill>
              </a:rPr>
              <a:t>Společenská významnost lidí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324595" y="915566"/>
            <a:ext cx="8135838" cy="407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000" dirty="0"/>
              <a:t>Všichni lidé jsou si rovni - </a:t>
            </a:r>
            <a:r>
              <a:rPr lang="cs-CZ" sz="2000" b="1" dirty="0"/>
              <a:t>ne však ve společnosti,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000" dirty="0"/>
              <a:t>společensky významnější   x   společensky méně významní lidé,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000" dirty="0"/>
              <a:t>Všeobecně se uznává vytváření komfortu pro </a:t>
            </a:r>
            <a:r>
              <a:rPr lang="cs-CZ" sz="2000" b="1" dirty="0"/>
              <a:t>společensky významnější osoby</a:t>
            </a:r>
            <a:r>
              <a:rPr lang="cs-CZ" sz="2000" dirty="0"/>
              <a:t>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000" dirty="0"/>
              <a:t>Kdo to jsou? Společenský styk má svá pravidla a je nutné vědět, jak se chovat, aby naše profesionalita a oborová fundovanost byla znalostí těchto " drobností" umocněna,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000" b="1" dirty="0"/>
              <a:t>Základní společenské poměry z pohledu významnosti: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000" dirty="0"/>
              <a:t>společensky výše je: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cs-CZ" sz="2000" b="1" dirty="0"/>
              <a:t>nadřízený</a:t>
            </a:r>
            <a:r>
              <a:rPr lang="cs-CZ" sz="2000" dirty="0"/>
              <a:t> než podřízený,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cs-CZ" sz="2000" b="1" dirty="0"/>
              <a:t>žena </a:t>
            </a:r>
            <a:r>
              <a:rPr lang="cs-CZ" sz="2000" dirty="0"/>
              <a:t>než muž,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cs-CZ" sz="2000" b="1" dirty="0"/>
              <a:t>starší osoba </a:t>
            </a:r>
            <a:r>
              <a:rPr lang="cs-CZ" sz="2000" dirty="0"/>
              <a:t>než osoba mladší.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cs-CZ" sz="19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B6D9D4F-2F93-44E2-8D7B-DD910608B9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526259"/>
            <a:ext cx="1958941" cy="130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77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2060"/>
                </a:solidFill>
              </a:rPr>
              <a:t>Společenská významnost lidí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324594" y="915566"/>
            <a:ext cx="8735857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endParaRPr lang="cs-CZ" sz="1900" dirty="0"/>
          </a:p>
          <a:p>
            <a:pPr algn="just"/>
            <a:r>
              <a:rPr lang="cs-CZ" sz="1900" b="1" dirty="0"/>
              <a:t>Společensky méně významná osoba   </a:t>
            </a:r>
            <a:r>
              <a:rPr lang="cs-CZ" sz="1900" dirty="0"/>
              <a:t>	</a:t>
            </a:r>
            <a:r>
              <a:rPr lang="cs-CZ" sz="1900" b="1" dirty="0"/>
              <a:t>Společensky více významná osoba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1900" dirty="0"/>
              <a:t>mladší 				starší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1900" dirty="0"/>
              <a:t>chlapec, muž				dívka, žena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1900" dirty="0"/>
              <a:t>zaměstnanec, podřízený			nadřízený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1900" dirty="0"/>
              <a:t>„obyčejný smrtelník“ 			známá, populární, významná osobnost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cs-CZ" sz="1900" dirty="0"/>
          </a:p>
          <a:p>
            <a:pPr marL="4000500" lvl="8" indent="-342900" algn="just">
              <a:buFont typeface="Wingdings" panose="05000000000000000000" pitchFamily="2" charset="2"/>
              <a:buChar char="q"/>
            </a:pPr>
            <a:r>
              <a:rPr lang="cs-CZ" sz="1900" b="1" dirty="0"/>
              <a:t>Takže např.: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1900" dirty="0"/>
              <a:t>dítě 					rodič, prarodič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1900" dirty="0"/>
              <a:t>žák, student				učitel, profesor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1900" dirty="0"/>
              <a:t>hostitel				host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cs-CZ" sz="1900" dirty="0"/>
          </a:p>
        </p:txBody>
      </p:sp>
      <p:pic>
        <p:nvPicPr>
          <p:cNvPr id="4" name="Picture 4" descr="MCj02151850000[1]">
            <a:extLst>
              <a:ext uri="{FF2B5EF4-FFF2-40B4-BE49-F238E27FC236}">
                <a16:creationId xmlns:a16="http://schemas.microsoft.com/office/drawing/2014/main" id="{67CC1283-C2CB-4D34-822A-043D1A27F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320" y="2994479"/>
            <a:ext cx="1846262" cy="152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445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6623669" cy="50770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2060"/>
                </a:solidFill>
              </a:rPr>
              <a:t>Konflikt principů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179512" y="986279"/>
            <a:ext cx="8580492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1900" dirty="0"/>
              <a:t>Stojím-li se svým nadřízeným a přichází žena, koho mám představit                                        komu jako prvního? Jsem-li žena a vítám se se starším mužem - nabídnu mu ruku, nebo budu čekat?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1900" b="1" dirty="0"/>
              <a:t>Funkce i věk jsou relativní</a:t>
            </a:r>
            <a:r>
              <a:rPr lang="cs-CZ" sz="1900" dirty="0"/>
              <a:t>, jediným </a:t>
            </a:r>
            <a:r>
              <a:rPr lang="cs-CZ" sz="1900" b="1" dirty="0"/>
              <a:t>pevným bodem je žena</a:t>
            </a:r>
            <a:r>
              <a:rPr lang="cs-CZ" sz="1900" dirty="0"/>
              <a:t>. To je znak neměnný, nezpochybnitelný a na první pohled jasný.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1900" dirty="0"/>
              <a:t>Další dvě kategorie jsou hodně relativní - kdo je to vlastně „nadřízený„ - vedoucí oddělení, ředitel, náměstek, nebo sám generální?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1900" b="1" dirty="0"/>
              <a:t>Funkce je nejméně významný ze všech tří principů -</a:t>
            </a:r>
            <a:r>
              <a:rPr lang="cs-CZ" sz="1900" dirty="0"/>
              <a:t> je pomíjivá.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cs-CZ" sz="19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1900" b="1" dirty="0"/>
              <a:t>Společensky významnější podává ruku jako první žena</a:t>
            </a:r>
            <a:r>
              <a:rPr lang="cs-CZ" sz="1900" dirty="0"/>
              <a:t>, </a:t>
            </a:r>
            <a:r>
              <a:rPr lang="cs-CZ" sz="1900" b="1" dirty="0"/>
              <a:t>společensky významnější, usedá jako první. Společensky významnější dáma vstoupí do dveří jako první. </a:t>
            </a:r>
            <a:r>
              <a:rPr lang="cs-CZ" sz="1900" dirty="0"/>
              <a:t>Muž nikdy nenechá ženu zvedat spadlý předmět.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cs-CZ" sz="1900" dirty="0"/>
          </a:p>
        </p:txBody>
      </p:sp>
      <p:pic>
        <p:nvPicPr>
          <p:cNvPr id="4" name="Picture 4" descr="MCj02811260000[1]">
            <a:extLst>
              <a:ext uri="{FF2B5EF4-FFF2-40B4-BE49-F238E27FC236}">
                <a16:creationId xmlns:a16="http://schemas.microsoft.com/office/drawing/2014/main" id="{41ECB849-61D9-4A0F-A542-A7AFBF1D7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675" y="64400"/>
            <a:ext cx="1506815" cy="1139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121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2060"/>
                </a:solidFill>
              </a:rPr>
              <a:t>Situace společenské přednosti – vstup do budovy</a:t>
            </a: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432073" y="2692995"/>
            <a:ext cx="8279854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1900" b="1" dirty="0"/>
              <a:t>do budovy vchází a z budovy vychází první žena,</a:t>
            </a:r>
            <a:r>
              <a:rPr lang="cs-CZ" sz="1900" dirty="0"/>
              <a:t> muž otvírá a přidržuje dveře.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1900" dirty="0"/>
              <a:t>vždy se první </a:t>
            </a:r>
            <a:r>
              <a:rPr lang="cs-CZ" sz="1900" b="1" dirty="0"/>
              <a:t>vychází a potom vchází, </a:t>
            </a:r>
            <a:r>
              <a:rPr lang="cs-CZ" sz="1900" dirty="0"/>
              <a:t>výjimkou jsou: významná osoba, invalidní osoba, ženy a starší muži.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1900" dirty="0"/>
              <a:t>v </a:t>
            </a:r>
            <a:r>
              <a:rPr lang="cs-CZ" sz="1900" b="1" dirty="0"/>
              <a:t>případě odchodů má jednoznačně přednost osoba vycházející </a:t>
            </a:r>
            <a:r>
              <a:rPr lang="cs-CZ" sz="1900" dirty="0"/>
              <a:t>před vcházející.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sz="19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C762D2C-A334-4A25-A0DB-9C5A1228B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097718"/>
            <a:ext cx="2751344" cy="1168965"/>
          </a:xfrm>
          <a:prstGeom prst="rect">
            <a:avLst/>
          </a:prstGeom>
        </p:spPr>
      </p:pic>
      <p:pic>
        <p:nvPicPr>
          <p:cNvPr id="3074" name="Picture 2" descr="Výsledek obrázku pro vcházení osob do budovy">
            <a:extLst>
              <a:ext uri="{FF2B5EF4-FFF2-40B4-BE49-F238E27FC236}">
                <a16:creationId xmlns:a16="http://schemas.microsoft.com/office/drawing/2014/main" id="{F5985662-0522-4FEA-9BD9-4EE796073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843558"/>
            <a:ext cx="2751344" cy="183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41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271741" cy="50770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2060"/>
                </a:solidFill>
              </a:rPr>
              <a:t>Situace společenské přednosti – vstup do místnosti</a:t>
            </a: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195603" y="771550"/>
            <a:ext cx="662473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1900" dirty="0"/>
              <a:t>v práci </a:t>
            </a:r>
            <a:r>
              <a:rPr lang="cs-CZ" sz="1900" b="1" dirty="0"/>
              <a:t>vstupuje první osoba společensky starší,</a:t>
            </a:r>
            <a:r>
              <a:rPr lang="cs-CZ" sz="1900" dirty="0"/>
              <a:t>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1900" dirty="0"/>
              <a:t>při návštěvě kavárny, restaurace, hotelu nebo jiných veřejných místností </a:t>
            </a:r>
            <a:r>
              <a:rPr lang="cs-CZ" sz="1900" b="1" dirty="0"/>
              <a:t>vstupují muži </a:t>
            </a:r>
            <a:r>
              <a:rPr lang="cs-CZ" sz="1900" dirty="0"/>
              <a:t>v pořadí podle společenské přednosti,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1900" dirty="0"/>
              <a:t>je-li ve společnosti muže žena, </a:t>
            </a:r>
            <a:r>
              <a:rPr lang="cs-CZ" sz="1900" b="1" dirty="0"/>
              <a:t>vstupuje dovnitř jako první muž,</a:t>
            </a:r>
            <a:endParaRPr lang="cs-CZ" sz="19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1900" dirty="0"/>
              <a:t>ke stolu </a:t>
            </a:r>
            <a:r>
              <a:rPr lang="cs-CZ" sz="1900" b="1" dirty="0"/>
              <a:t>usedá první žena, </a:t>
            </a:r>
            <a:r>
              <a:rPr lang="cs-CZ" sz="1900" dirty="0"/>
              <a:t>nejblíže stojící muž jí pomáhá odsunout a přisunout židli,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1900" dirty="0"/>
              <a:t>jídelní lístek se nabídne ženě při výběru, objednává muž,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000" dirty="0"/>
              <a:t>pokud jste v prostorách, kde se nachází několik dveří, měli byste hosty pustit přes první, </a:t>
            </a:r>
            <a:r>
              <a:rPr lang="cs-CZ" sz="2000" b="1" dirty="0"/>
              <a:t>ukázat</a:t>
            </a:r>
            <a:r>
              <a:rPr lang="cs-CZ" sz="2000" dirty="0"/>
              <a:t> jim cestu k druhým a následně na to jim </a:t>
            </a:r>
            <a:r>
              <a:rPr lang="cs-CZ" sz="2000" b="1" dirty="0"/>
              <a:t>otevřít</a:t>
            </a:r>
            <a:r>
              <a:rPr lang="cs-CZ" sz="2000" dirty="0"/>
              <a:t> tyto,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vždy se dříve vychází a pak vchází.</a:t>
            </a:r>
            <a:endParaRPr lang="cs-CZ" sz="19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6A12CC3-A9C2-4314-9AA1-D634B87B1A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342" y="3421738"/>
            <a:ext cx="2174033" cy="1217458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B874CF0A-4020-4264-9E82-9EE32688635A}"/>
              </a:ext>
            </a:extLst>
          </p:cNvPr>
          <p:cNvSpPr/>
          <p:nvPr/>
        </p:nvSpPr>
        <p:spPr>
          <a:xfrm>
            <a:off x="4392489" y="4717423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800" dirty="0"/>
              <a:t>https://www.ceskatelevize.cz/porady/1124997157-etiketa/204522161300014-etiketa-zasedaci-poradek/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061D2CD6-214C-4E0F-BBA5-31292F18B0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5880" y="143141"/>
            <a:ext cx="1218609" cy="1982912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C5C3DDB9-0F6A-4865-9FC4-FE91E9D73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350" y="2217337"/>
            <a:ext cx="1856016" cy="1217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630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r>
              <a:rPr lang="cs-CZ" b="1" dirty="0">
                <a:solidFill>
                  <a:srgbClr val="002060"/>
                </a:solidFill>
              </a:rPr>
              <a:t>Situace společenské přednosti – stoupání do schodů</a:t>
            </a: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0" y="1258148"/>
            <a:ext cx="4585322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000" b="1" dirty="0"/>
              <a:t>Muž jde se ženou v jedné rovině, nebo o schod níže</a:t>
            </a:r>
            <a:r>
              <a:rPr lang="cs-CZ" sz="2000" dirty="0"/>
              <a:t>, aby mohl poskytnout pomoc při uklouznutí. Pokud jde před námi do schodů mladá dívka v minisukni -bezpečnost především! Pozor, jsme taktní, </a:t>
            </a:r>
            <a:r>
              <a:rPr lang="cs-CZ" sz="2000" b="1" dirty="0"/>
              <a:t>vždy jdeme tak, abychom se dámy nedotkli.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000" dirty="0"/>
              <a:t>Ze schodů jde muž jako první, tedy níže.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cs-CZ" sz="19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79A3A5F-A8FB-4E43-8E27-3A6203F08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093671"/>
            <a:ext cx="2125253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56D60EE3-DF17-47D2-8F16-48837C9F4D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7859" y="978019"/>
            <a:ext cx="1485900" cy="23241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371C4F5-0F89-40CF-A35D-AF539832E6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815" y="3302119"/>
            <a:ext cx="2269989" cy="1524372"/>
          </a:xfrm>
          <a:prstGeom prst="rect">
            <a:avLst/>
          </a:prstGeom>
        </p:spPr>
      </p:pic>
      <p:pic>
        <p:nvPicPr>
          <p:cNvPr id="7170" name="Picture 2" descr="Výsledek obrázku pro chůze ze schodů">
            <a:extLst>
              <a:ext uri="{FF2B5EF4-FFF2-40B4-BE49-F238E27FC236}">
                <a16:creationId xmlns:a16="http://schemas.microsoft.com/office/drawing/2014/main" id="{A14EB4CC-02E0-4397-BD24-41A4BDFAC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378194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31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r>
              <a:rPr lang="cs-CZ" b="1" dirty="0">
                <a:solidFill>
                  <a:srgbClr val="002060"/>
                </a:solidFill>
              </a:rPr>
              <a:t>Situace společenské přednosti – stoupání do schodů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1841C2A-B8B2-497D-AFF2-B2540F8ED7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338260"/>
            <a:ext cx="1847850" cy="246697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606EB80D-623F-4247-89DD-718DEA6E3D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141" y="1338260"/>
            <a:ext cx="1847850" cy="2466975"/>
          </a:xfrm>
          <a:prstGeom prst="rect">
            <a:avLst/>
          </a:prstGeom>
        </p:spPr>
      </p:pic>
      <p:pic>
        <p:nvPicPr>
          <p:cNvPr id="12290" name="Picture 2" descr="Výsledek obrázku pro chůze ze schodů">
            <a:extLst>
              <a:ext uri="{FF2B5EF4-FFF2-40B4-BE49-F238E27FC236}">
                <a16:creationId xmlns:a16="http://schemas.microsoft.com/office/drawing/2014/main" id="{866FC3BB-DAD1-4A69-9F43-EFC1E5431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14" y="1647824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76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2060"/>
                </a:solidFill>
              </a:rPr>
              <a:t>Situace společenské přednosti – vstup do tramvaje, </a:t>
            </a:r>
            <a:br>
              <a:rPr lang="cs-CZ" b="1" dirty="0">
                <a:solidFill>
                  <a:srgbClr val="002060"/>
                </a:solidFill>
              </a:rPr>
            </a:br>
            <a:r>
              <a:rPr lang="cs-CZ" b="1" dirty="0">
                <a:solidFill>
                  <a:srgbClr val="002060"/>
                </a:solidFill>
              </a:rPr>
              <a:t>busu, trolejbusu, do auta</a:t>
            </a: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208046" y="1178751"/>
            <a:ext cx="8563339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000" dirty="0"/>
              <a:t>Nastupuje </a:t>
            </a:r>
            <a:r>
              <a:rPr lang="cs-CZ" sz="2000" b="1" dirty="0"/>
              <a:t>první žena a muž jí pomáhá</a:t>
            </a:r>
            <a:r>
              <a:rPr lang="cs-CZ" sz="2000" dirty="0"/>
              <a:t>, vystupuje první muž,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000" dirty="0"/>
              <a:t>totéž platí i při nastupování do auta – umístění v autech se řídí především bezpečnostním hlediskem a pohodlím, tj. nejčestnější místo je vpravo vzadu, druhé je </a:t>
            </a:r>
            <a:r>
              <a:rPr lang="cs-CZ" sz="2000"/>
              <a:t>vlevo vzadu.</a:t>
            </a:r>
            <a:endParaRPr lang="cs-CZ" sz="2000" dirty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cs-CZ" sz="1900" dirty="0"/>
          </a:p>
        </p:txBody>
      </p:sp>
      <p:pic>
        <p:nvPicPr>
          <p:cNvPr id="6146" name="Picture 2" descr="Výsledek obrázku pro nastupování do tramvaje">
            <a:extLst>
              <a:ext uri="{FF2B5EF4-FFF2-40B4-BE49-F238E27FC236}">
                <a16:creationId xmlns:a16="http://schemas.microsoft.com/office/drawing/2014/main" id="{D5ED8D4B-99D0-4219-938E-FFDBCCB46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717115"/>
            <a:ext cx="1991128" cy="14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45585B0-49C2-443B-A894-57DDEC5367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197" y="2840387"/>
            <a:ext cx="2055966" cy="136815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BFE0C84-AF85-40BF-BC1B-3A3952F30A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15" y="2661613"/>
            <a:ext cx="1619388" cy="1762497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087B0F-BF43-43E2-B58C-F828452B2D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324" y="3611076"/>
            <a:ext cx="1908459" cy="1068737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84448734-784E-4D8A-87CC-714D34CFB7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8182" y="2278355"/>
            <a:ext cx="2354741" cy="124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83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51520" y="195486"/>
            <a:ext cx="7128792" cy="507703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179512" y="703189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/>
          </a:p>
          <a:p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t="44093" b="34910"/>
          <a:stretch/>
        </p:blipFill>
        <p:spPr>
          <a:xfrm>
            <a:off x="4499992" y="2339451"/>
            <a:ext cx="4572638" cy="72008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072" y="1425316"/>
            <a:ext cx="3542083" cy="254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44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6983709" cy="50770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2060"/>
                </a:solidFill>
              </a:rPr>
              <a:t>Chování 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324595" y="909756"/>
            <a:ext cx="6191621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2000" dirty="0"/>
              <a:t>„Chování je zrcadlo, v němž každý ukazuje svoji povahu.“ — Johann Wolfgang von Goethe německý spisovatel 1749 – 1832  </a:t>
            </a:r>
            <a:r>
              <a:rPr lang="cs-CZ" sz="1600" dirty="0">
                <a:solidFill>
                  <a:srgbClr val="307871"/>
                </a:solidFill>
              </a:rPr>
              <a:t>Zdroj: </a:t>
            </a:r>
            <a:r>
              <a:rPr lang="cs-CZ" sz="1600" dirty="0">
                <a:solidFill>
                  <a:srgbClr val="30787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https://citaty.net/citaty-o-chovani</a:t>
            </a:r>
            <a:r>
              <a:rPr lang="cs-CZ" sz="1600" dirty="0"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/</a:t>
            </a:r>
            <a:endParaRPr lang="cs-CZ" sz="2000" dirty="0"/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2000" dirty="0"/>
              <a:t>„Chování lidí by mělo mít vlastnost jejich šatů; nemělo by být příliš volné, ani příliš těsné, ale pohodlné na práci a pohyb.“ — Francis Bacon anglický filozof, státník, vědec, právník a autor 1561 – 1626  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2000" dirty="0"/>
              <a:t>„Schvalujeme svoje chování s takovou jistotou, s jakou je kritizujeme u druhých.“ — </a:t>
            </a:r>
            <a:r>
              <a:rPr lang="cs-CZ" sz="2000" dirty="0" err="1"/>
              <a:t>Étienne</a:t>
            </a:r>
            <a:r>
              <a:rPr lang="cs-CZ" sz="2000" dirty="0"/>
              <a:t> </a:t>
            </a:r>
            <a:r>
              <a:rPr lang="cs-CZ" sz="2000" dirty="0" err="1"/>
              <a:t>Bonnot</a:t>
            </a:r>
            <a:r>
              <a:rPr lang="cs-CZ" sz="2000" dirty="0"/>
              <a:t> De </a:t>
            </a:r>
            <a:r>
              <a:rPr lang="cs-CZ" sz="2000" dirty="0" err="1"/>
              <a:t>Condillac</a:t>
            </a:r>
            <a:r>
              <a:rPr lang="cs-CZ" sz="2000" dirty="0"/>
              <a:t> francouzský akademik 1715 – 1780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832CDF2-C77E-4C11-8A96-061ACD30FD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717" y="1285477"/>
            <a:ext cx="1922688" cy="1440160"/>
          </a:xfrm>
          <a:prstGeom prst="rect">
            <a:avLst/>
          </a:prstGeom>
        </p:spPr>
      </p:pic>
      <p:pic>
        <p:nvPicPr>
          <p:cNvPr id="11266" name="Picture 2" descr="Výsledek obrázku pro taktní chování">
            <a:extLst>
              <a:ext uri="{FF2B5EF4-FFF2-40B4-BE49-F238E27FC236}">
                <a16:creationId xmlns:a16="http://schemas.microsoft.com/office/drawing/2014/main" id="{BA3B00E6-44D8-4D89-A766-C95900340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942" y="2859782"/>
            <a:ext cx="1906428" cy="142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55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2060"/>
                </a:solidFill>
              </a:rPr>
              <a:t>Jiří Guth-Jarkovský 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324595" y="793209"/>
            <a:ext cx="6263629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1900" dirty="0"/>
              <a:t>vydávání odborných a zároveň vtipně psaných knih, pořádání společenských kurzů, účinkování v televizních pořadech či v rozhlase, přiblížili slušné chování doslova všem.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1900" dirty="0"/>
              <a:t>narodil se 23. 1. 1861 v Heřmanově Městci v rodině panského úředníka.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1900" dirty="0"/>
              <a:t>Studoval na gymnáziu a poté filozofii, matematiku a fyziku na Filozofické fakultě na univerzitě v Praze; Věnoval se pedagogické práci - stal se vychovatelem v šlechtické rodině.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1900" dirty="0"/>
              <a:t>V roce 1891 zavedlo ministerstvo školství tělesnou výchovu a zájemci o ni mohli požádat o subvenci na zahraniční studijní pobyt. </a:t>
            </a:r>
          </a:p>
        </p:txBody>
      </p:sp>
      <p:pic>
        <p:nvPicPr>
          <p:cNvPr id="4" name="Picture 4" descr="Výsledek obrázku pro Jiří Stanislav Guth-Jarkovský">
            <a:extLst>
              <a:ext uri="{FF2B5EF4-FFF2-40B4-BE49-F238E27FC236}">
                <a16:creationId xmlns:a16="http://schemas.microsoft.com/office/drawing/2014/main" id="{41059F3D-015B-4960-87AA-B06CB7925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944055"/>
            <a:ext cx="1782921" cy="125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75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2060"/>
                </a:solidFill>
              </a:rPr>
              <a:t>Dobromil Ječný 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179513" y="843558"/>
            <a:ext cx="6912768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1900" b="1" dirty="0"/>
              <a:t>zakladatel novodobé české etikety.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1900" dirty="0"/>
              <a:t>od r. 1950 působil v diplomatických službách, jako zástupce velvyslance v hodnosti velvyslaneckého rady a jako </a:t>
            </a:r>
            <a:r>
              <a:rPr lang="cs-CZ" sz="1900" dirty="0" err="1"/>
              <a:t>charge</a:t>
            </a:r>
            <a:r>
              <a:rPr lang="cs-CZ" sz="1900" dirty="0"/>
              <a:t> d'affaires v Moskvě, 6 let vedoucí diplomatického protokolu.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1900" dirty="0"/>
              <a:t>Slušnost je člověku vrozená, zatímco zdvořilost je uvědomělým vnějším projevem slušnosti, které se musíme naučit.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1900" dirty="0"/>
              <a:t>Nejdůležitější vlastností člověka, který se pohybuje mezi lidmi, jsou takt a empatie - schopnost vcítit se do situace, potřeb a pocitů druhého.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1900" dirty="0"/>
              <a:t>Do jisté míry je vlastností vrozenou, nedostává se jí obvykle lidem egocentrickým, kteří jsou příliš zaujati sami sebou a svými zájmy. Guth-Jarkovský, byl také první ceremoniář prezidenta                      T. G. Masaryka.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681C16D-EC99-4FFF-B766-9FF223128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7047" y="1347614"/>
            <a:ext cx="1808046" cy="266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11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2060"/>
                </a:solidFill>
              </a:rPr>
              <a:t>Ladislav Špaček 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251520" y="754572"/>
            <a:ext cx="648072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000" dirty="0"/>
              <a:t>v letech 1992 až 2003 působil na pozici mluvčího prezidenta republiky Václava Havla,  ředitel Tiskového odboru Kanceláře prezidenta republiky.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000" dirty="0"/>
              <a:t>absolvoval stovky společenských událostí na nejrůznějších úrovních, je spoluautorem a protagonistou televizního seriálu Etiketa, autorem knih Etiketa, Velká kniha etikety a Slon v porcelánu aneb jak se neztratit v labyrintu etikety, ….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000" dirty="0"/>
              <a:t>Na Fakultě sociálních věd UK vyučoval komunikaci s médii. Publikuje v různých médiích a pořádá přednášky o komunikaci s médii, krizové komunikaci a etiketě pro přední představitele top managementu firem, státní správy a politiky</a:t>
            </a:r>
            <a:r>
              <a:rPr lang="cs-CZ" sz="1900" dirty="0"/>
              <a:t>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057C747-BCDC-4B07-97A8-7DFA698459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022" y="1491599"/>
            <a:ext cx="1581317" cy="237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38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2060"/>
                </a:solidFill>
              </a:rPr>
              <a:t>Eliška Hašková </a:t>
            </a:r>
            <a:r>
              <a:rPr lang="cs-CZ" b="1" dirty="0" err="1">
                <a:solidFill>
                  <a:srgbClr val="002060"/>
                </a:solidFill>
              </a:rPr>
              <a:t>Coolidge</a:t>
            </a:r>
            <a:r>
              <a:rPr lang="cs-CZ" b="1" dirty="0">
                <a:solidFill>
                  <a:srgbClr val="002060"/>
                </a:solidFill>
              </a:rPr>
              <a:t> 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23956" y="915566"/>
            <a:ext cx="7500372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1900" dirty="0"/>
              <a:t>začala kariéru v Bílém domě, kde pracovala jako zvláštní asistentka 5 amerických prezidentů (J.F. Kennedy, L.B. Johnson, R. Nixon, G. Ford a J. Carter).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1900" dirty="0"/>
              <a:t>založila a řídila Kancelář prezidentských zpráv, jejímž úkolem je zajišťovat styk s veřejností.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1900" dirty="0"/>
              <a:t>přešla na ministerstvo zahraničních věcí USA, pracovala jako náměstkyně šéfa protokolu Spojených států, jako alternující zástupce velvyslance v Organizaci amerických států.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1900" dirty="0"/>
              <a:t>od roku 1991 často navštěvovala Čechy a v roce 1998 se vrátila.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1900" dirty="0"/>
              <a:t>díky agentury </a:t>
            </a:r>
            <a:r>
              <a:rPr lang="cs-CZ" sz="1900" dirty="0" err="1"/>
              <a:t>Coolidge</a:t>
            </a:r>
            <a:r>
              <a:rPr lang="cs-CZ" sz="1900" dirty="0"/>
              <a:t> </a:t>
            </a:r>
            <a:r>
              <a:rPr lang="cs-CZ" sz="1900" dirty="0" err="1"/>
              <a:t>Consulting</a:t>
            </a:r>
            <a:r>
              <a:rPr lang="cs-CZ" sz="1900" dirty="0"/>
              <a:t> </a:t>
            </a:r>
            <a:r>
              <a:rPr lang="cs-CZ" sz="1900" dirty="0" err="1"/>
              <a:t>Services</a:t>
            </a:r>
            <a:r>
              <a:rPr lang="cs-CZ" sz="1900" dirty="0"/>
              <a:t> napomáhá společenským i podnikatelským kontaktům mezi ČR a USA a poskytuje poradenství nejen v otázkách protokolu, etikety, personalistiky a public relations, ale i v oblasti gastronomie a turistiky.</a:t>
            </a:r>
          </a:p>
        </p:txBody>
      </p:sp>
      <p:pic>
        <p:nvPicPr>
          <p:cNvPr id="4" name="Picture 6" descr="Výsledek obrázku pro Eliška Hašková Coolidge">
            <a:extLst>
              <a:ext uri="{FF2B5EF4-FFF2-40B4-BE49-F238E27FC236}">
                <a16:creationId xmlns:a16="http://schemas.microsoft.com/office/drawing/2014/main" id="{92826EF4-027F-4678-B982-C45BA8EC4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021" y="1635646"/>
            <a:ext cx="1759917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68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6983709" cy="50770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2060"/>
                </a:solidFill>
              </a:rPr>
              <a:t>Chování 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324595" y="909756"/>
            <a:ext cx="6335637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2000" dirty="0"/>
              <a:t>„Hledání zlatých pravidel chování je stejně chimérické jako hledání kamene mudrců.“ — George Bernard Shaw irský dramatik 1856 – 1950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2000" dirty="0"/>
              <a:t>„Hledání smyslu a smysluplnosti života je primárním motivem lidského chování. Tato potřeba - stejně jako jiné potřeby - může být uspokojována nebo neuspokojena.“ — Abraham </a:t>
            </a:r>
            <a:r>
              <a:rPr lang="cs-CZ" sz="2000" dirty="0" err="1"/>
              <a:t>Maslow</a:t>
            </a:r>
            <a:r>
              <a:rPr lang="cs-CZ" sz="2000" dirty="0"/>
              <a:t> americký psycholog 1908 – 1970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2000" dirty="0"/>
              <a:t>„Od koho ses naučil tak dobrému chování? Od těch, odpověděl, kteří se chovali špatně. Co jsem u nich viděl nesprávného, tomu jsem se vyhýbal.“ — </a:t>
            </a:r>
            <a:r>
              <a:rPr lang="cs-CZ" sz="2000" dirty="0" err="1"/>
              <a:t>Saadí</a:t>
            </a:r>
            <a:r>
              <a:rPr lang="cs-CZ" sz="2000" dirty="0"/>
              <a:t> perský básník 1184 - 1291</a:t>
            </a:r>
          </a:p>
        </p:txBody>
      </p:sp>
      <p:pic>
        <p:nvPicPr>
          <p:cNvPr id="15362" name="Picture 2" descr="Výsledek obrázku pro taktní chování">
            <a:extLst>
              <a:ext uri="{FF2B5EF4-FFF2-40B4-BE49-F238E27FC236}">
                <a16:creationId xmlns:a16="http://schemas.microsoft.com/office/drawing/2014/main" id="{B2B4B601-AF94-4394-BD23-A71A78171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85167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49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pPr algn="ctr"/>
            <a:r>
              <a:rPr lang="cs-CZ" sz="2800" b="1" dirty="0">
                <a:solidFill>
                  <a:srgbClr val="002060"/>
                </a:solidFill>
              </a:rPr>
              <a:t>Základní pravidla a pojmy </a:t>
            </a:r>
            <a:br>
              <a:rPr lang="cs-CZ" sz="2800" b="1" dirty="0">
                <a:solidFill>
                  <a:srgbClr val="002060"/>
                </a:solidFill>
              </a:rPr>
            </a:br>
            <a:endParaRPr lang="cs-CZ" sz="2800" b="1" dirty="0">
              <a:solidFill>
                <a:srgbClr val="002060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467544" y="1229931"/>
            <a:ext cx="63162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000" dirty="0"/>
              <a:t>Pravidla společenského styku se mění a přizpůsobují, jsou relativní v čase a prostoru</a:t>
            </a:r>
            <a:r>
              <a:rPr lang="cs-CZ" sz="2000" b="1" dirty="0"/>
              <a:t>,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cs-CZ" sz="2000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000" b="1" dirty="0"/>
              <a:t>3 univerzálně platné základní zásady společenského chování:</a:t>
            </a:r>
          </a:p>
          <a:p>
            <a:pPr marL="1714500" lvl="3" indent="-342900">
              <a:buFont typeface="Wingdings" panose="05000000000000000000" pitchFamily="2" charset="2"/>
              <a:buChar char="ü"/>
            </a:pPr>
            <a:r>
              <a:rPr lang="cs-CZ" sz="2000" b="1" dirty="0">
                <a:solidFill>
                  <a:srgbClr val="002060"/>
                </a:solidFill>
              </a:rPr>
              <a:t>slušnost,</a:t>
            </a:r>
            <a:endParaRPr lang="cs-CZ" sz="2000" dirty="0"/>
          </a:p>
          <a:p>
            <a:pPr marL="1714500" lvl="3" indent="-342900">
              <a:buFont typeface="Wingdings" panose="05000000000000000000" pitchFamily="2" charset="2"/>
              <a:buChar char="ü"/>
            </a:pPr>
            <a:r>
              <a:rPr lang="cs-CZ" sz="2000" b="1" dirty="0">
                <a:solidFill>
                  <a:srgbClr val="002060"/>
                </a:solidFill>
              </a:rPr>
              <a:t>zdvořilost</a:t>
            </a:r>
            <a:r>
              <a:rPr lang="cs-CZ" sz="2000" dirty="0"/>
              <a:t>,</a:t>
            </a:r>
          </a:p>
          <a:p>
            <a:pPr marL="1714500" lvl="3" indent="-342900">
              <a:buFont typeface="Wingdings" panose="05000000000000000000" pitchFamily="2" charset="2"/>
              <a:buChar char="ü"/>
            </a:pPr>
            <a:r>
              <a:rPr lang="cs-CZ" sz="2000" b="1" dirty="0">
                <a:solidFill>
                  <a:srgbClr val="002060"/>
                </a:solidFill>
              </a:rPr>
              <a:t>takt</a:t>
            </a:r>
            <a:r>
              <a:rPr lang="cs-CZ" sz="2000" dirty="0"/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cs-CZ" sz="2000" dirty="0"/>
          </a:p>
        </p:txBody>
      </p:sp>
      <p:pic>
        <p:nvPicPr>
          <p:cNvPr id="2050" name="Picture 2" descr="Výsledek obrázku pro etiketa">
            <a:extLst>
              <a:ext uri="{FF2B5EF4-FFF2-40B4-BE49-F238E27FC236}">
                <a16:creationId xmlns:a16="http://schemas.microsoft.com/office/drawing/2014/main" id="{20E83BBD-B948-49AE-8172-7F8B94E63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203598"/>
            <a:ext cx="1514474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>
            <a:extLst>
              <a:ext uri="{FF2B5EF4-FFF2-40B4-BE49-F238E27FC236}">
                <a16:creationId xmlns:a16="http://schemas.microsoft.com/office/drawing/2014/main" id="{7CA44457-E2F6-4EF2-B6CE-F58F4EBE3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11855"/>
            <a:ext cx="2014638" cy="1291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599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pPr algn="ctr"/>
            <a:r>
              <a:rPr lang="cs-CZ" sz="2800" b="1" dirty="0">
                <a:solidFill>
                  <a:srgbClr val="002060"/>
                </a:solidFill>
              </a:rPr>
              <a:t>Základní zásady </a:t>
            </a:r>
            <a:r>
              <a:rPr lang="cs-CZ" sz="2800" b="1" dirty="0" err="1">
                <a:solidFill>
                  <a:srgbClr val="002060"/>
                </a:solidFill>
              </a:rPr>
              <a:t>společ</a:t>
            </a:r>
            <a:r>
              <a:rPr lang="cs-CZ" sz="2800" b="1" dirty="0">
                <a:solidFill>
                  <a:srgbClr val="002060"/>
                </a:solidFill>
              </a:rPr>
              <a:t>. chování</a:t>
            </a:r>
            <a:br>
              <a:rPr lang="cs-CZ" sz="2800" b="1" dirty="0">
                <a:solidFill>
                  <a:srgbClr val="002060"/>
                </a:solidFill>
              </a:rPr>
            </a:br>
            <a:endParaRPr lang="cs-CZ" sz="2800" b="1" dirty="0">
              <a:solidFill>
                <a:srgbClr val="002060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539552" y="1170945"/>
            <a:ext cx="4463429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2000" b="1" dirty="0">
                <a:solidFill>
                  <a:srgbClr val="002060"/>
                </a:solidFill>
              </a:rPr>
              <a:t>slušnost</a:t>
            </a:r>
            <a:r>
              <a:rPr lang="cs-CZ" sz="2000" b="1" dirty="0"/>
              <a:t> </a:t>
            </a:r>
            <a:r>
              <a:rPr lang="cs-CZ" sz="2000" dirty="0"/>
              <a:t>- jako například skromnost, ochota, přívětivost, atd.,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cs-CZ" sz="2000" dirty="0"/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2000" b="1" dirty="0">
                <a:solidFill>
                  <a:srgbClr val="002060"/>
                </a:solidFill>
              </a:rPr>
              <a:t>zdvořilost</a:t>
            </a:r>
            <a:r>
              <a:rPr lang="cs-CZ" sz="2000" dirty="0"/>
              <a:t> - vnější výraz slušnosti ve společenském styku spojená se znalostí společenských pravidel, je to způsob jednání a vystupování, které vyjadřuje respekt a úctu k druhým; </a:t>
            </a:r>
            <a:r>
              <a:rPr lang="cs-CZ" sz="2000" dirty="0" err="1"/>
              <a:t>netiketa</a:t>
            </a:r>
            <a:r>
              <a:rPr lang="cs-CZ" sz="2000" dirty="0"/>
              <a:t> – </a:t>
            </a:r>
            <a:r>
              <a:rPr lang="cs-CZ" sz="1200" dirty="0"/>
              <a:t>viz https://cz.depositphotos.com/236983980/stock-photo-netiquette-polite-online-conduct-web.html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q"/>
            </a:pPr>
            <a:endParaRPr lang="cs-CZ" sz="2000" dirty="0"/>
          </a:p>
        </p:txBody>
      </p:sp>
      <p:pic>
        <p:nvPicPr>
          <p:cNvPr id="13314" name="Picture 2" descr="Výsledek obrázku pro slušnost">
            <a:extLst>
              <a:ext uri="{FF2B5EF4-FFF2-40B4-BE49-F238E27FC236}">
                <a16:creationId xmlns:a16="http://schemas.microsoft.com/office/drawing/2014/main" id="{6D901147-5924-4BEF-A021-D9B02258C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915566"/>
            <a:ext cx="1791642" cy="179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Výsledek obrázku pro zdvořilost">
            <a:extLst>
              <a:ext uri="{FF2B5EF4-FFF2-40B4-BE49-F238E27FC236}">
                <a16:creationId xmlns:a16="http://schemas.microsoft.com/office/drawing/2014/main" id="{4D12F93E-8BD8-46B1-B047-2B7AE2BAA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151" y="2835532"/>
            <a:ext cx="24003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68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pPr algn="ctr"/>
            <a:r>
              <a:rPr lang="cs-CZ" sz="2800" b="1" dirty="0">
                <a:solidFill>
                  <a:srgbClr val="002060"/>
                </a:solidFill>
              </a:rPr>
              <a:t>Základní zásady </a:t>
            </a:r>
            <a:r>
              <a:rPr lang="cs-CZ" sz="2800" b="1" dirty="0" err="1">
                <a:solidFill>
                  <a:srgbClr val="002060"/>
                </a:solidFill>
              </a:rPr>
              <a:t>společ</a:t>
            </a:r>
            <a:r>
              <a:rPr lang="cs-CZ" sz="2800" b="1" dirty="0">
                <a:solidFill>
                  <a:srgbClr val="002060"/>
                </a:solidFill>
              </a:rPr>
              <a:t>. chování</a:t>
            </a:r>
            <a:br>
              <a:rPr lang="cs-CZ" sz="2800" b="1" dirty="0">
                <a:solidFill>
                  <a:srgbClr val="002060"/>
                </a:solidFill>
              </a:rPr>
            </a:br>
            <a:endParaRPr lang="cs-CZ" sz="2800" b="1" dirty="0">
              <a:solidFill>
                <a:srgbClr val="002060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324595" y="1131590"/>
            <a:ext cx="583158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b="1" dirty="0">
                <a:solidFill>
                  <a:srgbClr val="002060"/>
                </a:solidFill>
              </a:rPr>
              <a:t>takt</a:t>
            </a:r>
            <a:r>
              <a:rPr lang="cs-CZ" dirty="0"/>
              <a:t> - schopnost přiměřeně aplikovat obecné zásady a pravidla společenského styku v konkrétní situaci, ohleduplnost odstupňovanou podle osob a situací, umění zvážit přiměřenost jednání, umění vžít se do situace partnera. </a:t>
            </a:r>
          </a:p>
          <a:p>
            <a:pPr>
              <a:spcBef>
                <a:spcPts val="600"/>
              </a:spcBef>
            </a:pPr>
            <a:r>
              <a:rPr lang="cs-CZ" dirty="0"/>
              <a:t>      Taktní je člověk tehdy, když přemýšlí o tom, jak jedná s </a:t>
            </a:r>
          </a:p>
          <a:p>
            <a:pPr>
              <a:spcBef>
                <a:spcPts val="600"/>
              </a:spcBef>
            </a:pPr>
            <a:r>
              <a:rPr lang="cs-CZ" dirty="0"/>
              <a:t>       jinými a když mu záleží na tom, jak s nimi komunikuje,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1400" dirty="0">
                <a:solidFill>
                  <a:srgbClr val="30787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http://www.chovani.eu/takt/c41</a:t>
            </a:r>
            <a:r>
              <a:rPr lang="cs-CZ" sz="1400" dirty="0">
                <a:solidFill>
                  <a:srgbClr val="307871"/>
                </a:solidFill>
              </a:rPr>
              <a:t>,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dirty="0"/>
              <a:t>netaktnosti - společenských zábavách - vyprávěním nevhodných vtipů ….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876D916-26FC-4151-B10C-61EE3C7053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809004"/>
            <a:ext cx="1581828" cy="223464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07CE44B-8D82-48D5-80CE-F9FB0C88CC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096393"/>
            <a:ext cx="2082437" cy="155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23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2060"/>
                </a:solidFill>
              </a:rPr>
              <a:t>Zásady taktního chování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324595" y="771550"/>
            <a:ext cx="6983709" cy="407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000" dirty="0"/>
              <a:t>v každém člověku předpokládáme a </a:t>
            </a:r>
            <a:r>
              <a:rPr lang="cs-CZ" sz="2000" b="1" dirty="0"/>
              <a:t>hledáme pozitivní stránky</a:t>
            </a:r>
            <a:r>
              <a:rPr lang="cs-CZ" sz="2000" dirty="0"/>
              <a:t>, nikoho neposuzujeme ukvapeně,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000" dirty="0"/>
              <a:t>nesnažíme se získat výhody na úkor jiných,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000" dirty="0"/>
              <a:t>vůči jiným lidem se chováme s respektem, ať je jejich společenské postavení jakékoliv, </a:t>
            </a:r>
            <a:r>
              <a:rPr lang="cs-CZ" sz="2000" b="1" dirty="0"/>
              <a:t>respektujeme jejich názory</a:t>
            </a:r>
            <a:r>
              <a:rPr lang="cs-CZ" sz="2000" dirty="0"/>
              <a:t>,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000" dirty="0"/>
              <a:t>snažíme se vcítit do postavení druhého, podívat se na problém jeho očima,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000" dirty="0"/>
              <a:t>jsme tolerantní k chybám druhých a snažíme se z nich poučit,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000" b="1" dirty="0"/>
              <a:t>snažíme se dostát danému slovu </a:t>
            </a:r>
            <a:r>
              <a:rPr lang="cs-CZ" sz="2000" dirty="0"/>
              <a:t>a plnit sliby,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000" dirty="0"/>
              <a:t>vyhýbáme se konfliktům a hádkám,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000" dirty="0"/>
              <a:t>řídíme se pravidlem: </a:t>
            </a:r>
            <a:r>
              <a:rPr lang="cs-CZ" sz="2000" b="1" dirty="0"/>
              <a:t>co nechceš, aby jiní činili tobě, nečiň ty jim.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cs-CZ" sz="19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B00EB77-C678-4159-AC96-CAB8EE6597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779662"/>
            <a:ext cx="1431603" cy="143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84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pPr algn="ctr"/>
            <a:r>
              <a:rPr lang="cs-CZ" sz="2800" b="1" dirty="0">
                <a:solidFill>
                  <a:srgbClr val="002060"/>
                </a:solidFill>
              </a:rPr>
              <a:t>Etiketa a její historie</a:t>
            </a:r>
            <a:br>
              <a:rPr lang="cs-CZ" sz="2800" b="1" dirty="0">
                <a:solidFill>
                  <a:srgbClr val="002060"/>
                </a:solidFill>
              </a:rPr>
            </a:br>
            <a:endParaRPr lang="cs-CZ" sz="2800" b="1" dirty="0">
              <a:solidFill>
                <a:srgbClr val="002060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467544" y="1059582"/>
            <a:ext cx="727280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cs-CZ" sz="2000" dirty="0"/>
              <a:t>etiketa -  starofrancouzské "</a:t>
            </a:r>
            <a:r>
              <a:rPr lang="cs-CZ" sz="2000" dirty="0" err="1"/>
              <a:t>estiguer</a:t>
            </a:r>
            <a:r>
              <a:rPr lang="cs-CZ" sz="2000" dirty="0"/>
              <a:t>" - "připevnit" nebo "vyvěsit".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000" dirty="0"/>
              <a:t>= pravidla, dodržovaná u královského dvora a pravděpodobně i v objektech určených pro stráže a vojsko, se vyvěšovala na zeď a stávala se z nich denní pravidla ("</a:t>
            </a:r>
            <a:r>
              <a:rPr lang="cs-CZ" sz="2000" dirty="0" err="1"/>
              <a:t>l´estiquet</a:t>
            </a:r>
            <a:r>
              <a:rPr lang="cs-CZ" sz="2000" dirty="0"/>
              <a:t>" nebo "</a:t>
            </a:r>
            <a:r>
              <a:rPr lang="cs-CZ" sz="2000" dirty="0" err="1"/>
              <a:t>l´estiquette</a:t>
            </a:r>
            <a:r>
              <a:rPr lang="cs-CZ" sz="2000" dirty="0"/>
              <a:t>).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000" dirty="0"/>
              <a:t>= soubor pravidel pro daný den, místo, oblast, existují různé teorie, které vznik etikety blíže specifikují.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000" dirty="0"/>
              <a:t>= označuje pravidla chování i nálepku na lahvi.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000" dirty="0"/>
              <a:t>Seznámit se mohli pouze lidé, kteří uměli číst.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000" dirty="0"/>
              <a:t>Ve Francii se na stejný okruh pravidel vztahoval výraz "</a:t>
            </a:r>
            <a:r>
              <a:rPr lang="cs-CZ" sz="2000" dirty="0" err="1"/>
              <a:t>régles</a:t>
            </a:r>
            <a:r>
              <a:rPr lang="cs-CZ" sz="2000" dirty="0"/>
              <a:t> </a:t>
            </a:r>
            <a:r>
              <a:rPr lang="cs-CZ" sz="2000" dirty="0" err="1"/>
              <a:t>du</a:t>
            </a:r>
            <a:r>
              <a:rPr lang="cs-CZ" sz="2000" dirty="0"/>
              <a:t> </a:t>
            </a:r>
            <a:r>
              <a:rPr lang="cs-CZ" sz="2000" dirty="0" err="1"/>
              <a:t>savoir</a:t>
            </a:r>
            <a:r>
              <a:rPr lang="cs-CZ" sz="2000" dirty="0"/>
              <a:t> </a:t>
            </a:r>
            <a:r>
              <a:rPr lang="cs-CZ" sz="2000" dirty="0" err="1"/>
              <a:t>vivre</a:t>
            </a:r>
            <a:r>
              <a:rPr lang="cs-CZ" sz="2000" dirty="0"/>
              <a:t>" (pravidla znalostí o tom, jak se chovat) a výraz "</a:t>
            </a:r>
            <a:r>
              <a:rPr lang="cs-CZ" sz="2000" dirty="0" err="1"/>
              <a:t>savoir</a:t>
            </a:r>
            <a:r>
              <a:rPr lang="cs-CZ" sz="2000" dirty="0"/>
              <a:t> </a:t>
            </a:r>
            <a:r>
              <a:rPr lang="cs-CZ" sz="2000" dirty="0" err="1"/>
              <a:t>vevre</a:t>
            </a:r>
            <a:r>
              <a:rPr lang="cs-CZ" sz="2000" dirty="0"/>
              <a:t> et </a:t>
            </a:r>
            <a:r>
              <a:rPr lang="cs-CZ" sz="2000" dirty="0" err="1"/>
              <a:t>savoir</a:t>
            </a:r>
            <a:r>
              <a:rPr lang="cs-CZ" sz="2000" dirty="0"/>
              <a:t> </a:t>
            </a:r>
            <a:r>
              <a:rPr lang="cs-CZ" sz="2000" dirty="0" err="1"/>
              <a:t>faire</a:t>
            </a:r>
            <a:r>
              <a:rPr lang="cs-CZ" sz="2000" dirty="0"/>
              <a:t>" (umět žít a umět konat).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F552559-B895-4383-903B-B942B67F99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851670"/>
            <a:ext cx="1327620" cy="171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99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36989" y="195486"/>
            <a:ext cx="7704856" cy="50770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2060"/>
                </a:solidFill>
              </a:rPr>
              <a:t>Etiketa a její historie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251520" y="703189"/>
            <a:ext cx="748776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000" dirty="0"/>
              <a:t>Společenský život, na oficiální úrovni, podléhá pravidlům etikety - dodržuje se </a:t>
            </a:r>
            <a:r>
              <a:rPr lang="cs-CZ" sz="2000" b="1" dirty="0"/>
              <a:t>tzv. diplomatický protokol </a:t>
            </a:r>
            <a:r>
              <a:rPr lang="cs-CZ" sz="2000" dirty="0"/>
              <a:t>(vznikl v době Vídeňského kongresu v letech 1813-15 a nezměnil se),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000" b="1" dirty="0"/>
              <a:t>Protokol platí jako všeobecná, velmi praktická pomůcka mezinárodního soužití, dodržuje se při všech státních a politických událostech, platí i při jiných velkých společenských příležitostech.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000" b="1" dirty="0"/>
              <a:t>„Etiketa =  soubor jistých zvyků a obyčejů ve vnějším styku společenském.“ Původ etikety je náboženský a vyjadřuje odvislost, úctu, bázeň před tím, jemuž se prokazuje."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000" dirty="0"/>
              <a:t>Kolem roku 1930 se již hovoří o způsobech společenských, různě odstupňovaných podle hodnoty a důstojnosti, pro zdvořilost upravenou pravidly.</a:t>
            </a: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4F7AD784-1041-4B9F-8C70-A98E460AB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563638"/>
            <a:ext cx="1458142" cy="2167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062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3952</TotalTime>
  <Words>1880</Words>
  <Application>Microsoft Office PowerPoint</Application>
  <PresentationFormat>Předvádění na obrazovce (16:9)</PresentationFormat>
  <Paragraphs>154</Paragraphs>
  <Slides>23</Slides>
  <Notes>23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8" baseType="lpstr">
      <vt:lpstr>Arial</vt:lpstr>
      <vt:lpstr>Calibri</vt:lpstr>
      <vt:lpstr>Times New Roman</vt:lpstr>
      <vt:lpstr>Wingdings</vt:lpstr>
      <vt:lpstr>SLU</vt:lpstr>
      <vt:lpstr>1.Úvod do pravidel společenského styku     </vt:lpstr>
      <vt:lpstr>Chování  </vt:lpstr>
      <vt:lpstr>Chování  </vt:lpstr>
      <vt:lpstr>Základní pravidla a pojmy  </vt:lpstr>
      <vt:lpstr>Základní zásady společ. chování </vt:lpstr>
      <vt:lpstr>Základní zásady společ. chování </vt:lpstr>
      <vt:lpstr>Zásady taktního chování </vt:lpstr>
      <vt:lpstr>Etiketa a její historie </vt:lpstr>
      <vt:lpstr>Etiketa a její historie </vt:lpstr>
      <vt:lpstr>Osobnosti české etikety </vt:lpstr>
      <vt:lpstr>Společenská významnost lidí </vt:lpstr>
      <vt:lpstr>Společenská významnost lidí </vt:lpstr>
      <vt:lpstr>Konflikt principů </vt:lpstr>
      <vt:lpstr>Situace společenské přednosti – vstup do budovy</vt:lpstr>
      <vt:lpstr>Situace společenské přednosti – vstup do místnosti</vt:lpstr>
      <vt:lpstr>Situace společenské přednosti – stoupání do schodů</vt:lpstr>
      <vt:lpstr>Situace společenské přednosti – stoupání do schodů</vt:lpstr>
      <vt:lpstr>Situace společenské přednosti – vstup do tramvaje,  busu, trolejbusu, do auta</vt:lpstr>
      <vt:lpstr>Prezentace aplikace PowerPoint</vt:lpstr>
      <vt:lpstr>Jiří Guth-Jarkovský  </vt:lpstr>
      <vt:lpstr>Dobromil Ječný  </vt:lpstr>
      <vt:lpstr>Ladislav Špaček  </vt:lpstr>
      <vt:lpstr>Eliška Hašková Coolidge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Uživatel systému Windows</cp:lastModifiedBy>
  <cp:revision>232</cp:revision>
  <dcterms:created xsi:type="dcterms:W3CDTF">2016-07-06T15:42:34Z</dcterms:created>
  <dcterms:modified xsi:type="dcterms:W3CDTF">2020-03-04T09:09:33Z</dcterms:modified>
</cp:coreProperties>
</file>