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42" r:id="rId3"/>
    <p:sldId id="508" r:id="rId4"/>
    <p:sldId id="507" r:id="rId5"/>
    <p:sldId id="483" r:id="rId6"/>
    <p:sldId id="500" r:id="rId7"/>
    <p:sldId id="484" r:id="rId8"/>
    <p:sldId id="485" r:id="rId9"/>
    <p:sldId id="486" r:id="rId10"/>
    <p:sldId id="489" r:id="rId11"/>
    <p:sldId id="501" r:id="rId12"/>
    <p:sldId id="502" r:id="rId13"/>
    <p:sldId id="504" r:id="rId14"/>
    <p:sldId id="490" r:id="rId15"/>
    <p:sldId id="505" r:id="rId16"/>
    <p:sldId id="493" r:id="rId17"/>
    <p:sldId id="494" r:id="rId18"/>
    <p:sldId id="495" r:id="rId19"/>
    <p:sldId id="497" r:id="rId20"/>
    <p:sldId id="271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1" d="100"/>
          <a:sy n="71" d="100"/>
        </p:scale>
        <p:origin x="11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90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55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718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73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577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74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27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211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71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73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8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42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82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9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87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5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42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nky.cz/zena/styl/clanek/spolecenske-prohresky-ktere-privadeji-ostatni-k-silenstvi-30238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2.Společenské prohřešky, komunikace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06241" y="3946922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Pavlína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. </a:t>
            </a:r>
            <a:endParaRPr lang="cs-CZ" sz="36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E13C85-1C84-41FC-BE7D-25603B6C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02" y="1973073"/>
            <a:ext cx="2286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N</a:t>
            </a:r>
            <a:r>
              <a:rPr lang="pt-BR" sz="2800" b="1" dirty="0">
                <a:solidFill>
                  <a:srgbClr val="002060"/>
                </a:solidFill>
              </a:rPr>
              <a:t>everbální komunikace</a:t>
            </a:r>
            <a:r>
              <a:rPr lang="cs-CZ" sz="2800" b="1" dirty="0">
                <a:solidFill>
                  <a:srgbClr val="002060"/>
                </a:solidFill>
              </a:rPr>
              <a:t> - doteky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843558"/>
            <a:ext cx="727751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velmi silný atribut neverbální komunikace, vysílají řadu zpráv, 4</a:t>
            </a:r>
            <a:r>
              <a:rPr lang="cs-CZ" sz="2000" b="1" dirty="0"/>
              <a:t> hlavní kategorie:</a:t>
            </a:r>
          </a:p>
          <a:p>
            <a:pPr lvl="1"/>
            <a:r>
              <a:rPr lang="cs-CZ" sz="2000" dirty="0"/>
              <a:t>o	 přátelské vztahy,</a:t>
            </a:r>
          </a:p>
          <a:p>
            <a:pPr lvl="1"/>
            <a:r>
              <a:rPr lang="cs-CZ" sz="2000" dirty="0"/>
              <a:t>o	 profesní vztahy,</a:t>
            </a:r>
          </a:p>
          <a:p>
            <a:pPr lvl="1"/>
            <a:r>
              <a:rPr lang="cs-CZ" sz="2000" dirty="0"/>
              <a:t>o	 sociální vztahy, </a:t>
            </a:r>
          </a:p>
          <a:p>
            <a:pPr lvl="1"/>
            <a:r>
              <a:rPr lang="cs-CZ" sz="2000" dirty="0"/>
              <a:t>o	 intimní vztahy,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11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Celkový vzhled - </a:t>
            </a:r>
            <a:r>
              <a:rPr lang="cs-CZ" sz="2000" dirty="0"/>
              <a:t>významnou roli zejména při prvním kontaktu - jaký dojem uděláme na člověka, často ovlivňuje budoucí vztah. Do fyzického vzhledu zahrnujeme řadu atributů od oblečení, tvaru těla, účesu, ale i hygieny a dalších.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4C5BBD-AD64-4171-A7B2-33AB95186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75606"/>
            <a:ext cx="1156953" cy="162857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FD784B1-5450-40BB-BB9F-571A64619A31}"/>
              </a:ext>
            </a:extLst>
          </p:cNvPr>
          <p:cNvSpPr/>
          <p:nvPr/>
        </p:nvSpPr>
        <p:spPr>
          <a:xfrm>
            <a:off x="476672" y="4317572"/>
            <a:ext cx="8766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https://ct24.ceskatelevize.cz/veda/1992247-mapa-doteku-psychologove-popsali-jaka-mista-jsou-tabu-a-kde-je-mozne-dotykat-se-i</a:t>
            </a:r>
          </a:p>
        </p:txBody>
      </p:sp>
    </p:spTree>
    <p:extLst>
      <p:ext uri="{BB962C8B-B14F-4D97-AF65-F5344CB8AC3E}">
        <p14:creationId xmlns:p14="http://schemas.microsoft.com/office/powerpoint/2010/main" val="17907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 err="1">
                <a:solidFill>
                  <a:srgbClr val="002060"/>
                </a:solidFill>
              </a:rPr>
              <a:t>Performační</a:t>
            </a:r>
            <a:r>
              <a:rPr lang="cs-CZ" sz="2800" b="1" dirty="0">
                <a:solidFill>
                  <a:srgbClr val="002060"/>
                </a:solidFill>
              </a:rPr>
              <a:t> projev n</a:t>
            </a:r>
            <a:r>
              <a:rPr lang="pt-BR" sz="2800" b="1" dirty="0">
                <a:solidFill>
                  <a:srgbClr val="002060"/>
                </a:solidFill>
              </a:rPr>
              <a:t>everbální </a:t>
            </a:r>
            <a:r>
              <a:rPr lang="cs-CZ" sz="2800" b="1" dirty="0">
                <a:solidFill>
                  <a:srgbClr val="002060"/>
                </a:solidFill>
              </a:rPr>
              <a:t>komunikace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1141144"/>
            <a:ext cx="34553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= mimika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příklady mimických výrazů:</a:t>
            </a:r>
          </a:p>
          <a:p>
            <a:r>
              <a:rPr lang="cs-CZ" sz="2000" dirty="0"/>
              <a:t> </a:t>
            </a:r>
          </a:p>
          <a:p>
            <a:pPr marL="1371600" lvl="2" indent="-457200">
              <a:buAutoNum type="arabicPeriod"/>
            </a:pPr>
            <a:r>
              <a:rPr lang="cs-CZ" sz="2000" dirty="0"/>
              <a:t>zlost, </a:t>
            </a:r>
          </a:p>
          <a:p>
            <a:pPr marL="1371600" lvl="2" indent="-457200">
              <a:buAutoNum type="arabicPeriod"/>
            </a:pPr>
            <a:r>
              <a:rPr lang="cs-CZ" sz="2000" dirty="0"/>
              <a:t>vztek, </a:t>
            </a:r>
          </a:p>
          <a:p>
            <a:pPr marL="1371600" lvl="2" indent="-457200">
              <a:buAutoNum type="arabicPeriod"/>
            </a:pPr>
            <a:r>
              <a:rPr lang="cs-CZ" sz="2000" dirty="0"/>
              <a:t>překvapení, </a:t>
            </a:r>
          </a:p>
          <a:p>
            <a:pPr marL="1371600" lvl="2" indent="-457200">
              <a:buAutoNum type="arabicPeriod"/>
            </a:pPr>
            <a:r>
              <a:rPr lang="cs-CZ" sz="2000" dirty="0"/>
              <a:t>zoufalství,</a:t>
            </a:r>
          </a:p>
          <a:p>
            <a:pPr marL="1371600" lvl="2" indent="-457200">
              <a:buAutoNum type="arabicPeriod"/>
            </a:pPr>
            <a:r>
              <a:rPr lang="cs-CZ" sz="2000" dirty="0"/>
              <a:t>úlek, </a:t>
            </a:r>
          </a:p>
          <a:p>
            <a:pPr marL="1371600" lvl="2" indent="-457200">
              <a:buAutoNum type="arabicPeriod"/>
            </a:pPr>
            <a:r>
              <a:rPr lang="cs-CZ" sz="2000" dirty="0"/>
              <a:t>falešný úsměv.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D88903-5D36-486C-B7F0-F1F1275DEB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8" y="1707654"/>
            <a:ext cx="3867150" cy="203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7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02891" y="239241"/>
            <a:ext cx="7492064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Prostorová komunikace- 4 </a:t>
            </a:r>
            <a:r>
              <a:rPr lang="cs-CZ" b="1" dirty="0" err="1">
                <a:solidFill>
                  <a:srgbClr val="002060"/>
                </a:solidFill>
              </a:rPr>
              <a:t>proxemické</a:t>
            </a:r>
            <a:r>
              <a:rPr lang="cs-CZ" b="1" dirty="0">
                <a:solidFill>
                  <a:srgbClr val="002060"/>
                </a:solidFill>
              </a:rPr>
              <a:t> vzdálenosti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4595" y="986700"/>
            <a:ext cx="6767685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intimní vzdálenost</a:t>
            </a:r>
            <a:r>
              <a:rPr lang="cs-CZ" sz="2000" dirty="0"/>
              <a:t>, tj. 0–45 cm,                                                        pouštíme tam jen nejbližší – partnery,                                                             děti, členy rodiny,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osobní vzdálenost</a:t>
            </a:r>
            <a:r>
              <a:rPr lang="cs-CZ" sz="2000" dirty="0"/>
              <a:t>, tj. 45 cm – 1,2 m,                          komunikace s přáteli, jednání s blízkými kolegy,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9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společenská vzdálenost</a:t>
            </a:r>
            <a:r>
              <a:rPr lang="cs-CZ" sz="2000" dirty="0"/>
              <a:t>, tj. 1,2 – 3,7 m,                         pracovní schůzky, rozhovor s nadřízeným, prodavačem v obchodě,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05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veřejná vzdálenost</a:t>
            </a:r>
            <a:r>
              <a:rPr lang="cs-CZ" sz="2000" dirty="0"/>
              <a:t>, tj. 3,7 m a více, vystoupení na veřejnosti, letmé setkání s cizími lidmi.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E3C5AC-73C7-40F0-AC47-90DD6EE6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366" y="1611927"/>
            <a:ext cx="1529498" cy="13796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C3F40A-00AF-4B64-8143-6C0304A91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111" y="771550"/>
            <a:ext cx="1199937" cy="12612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E3D6A1-9CE3-4BAA-9539-6AF649B2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863" y="2388640"/>
            <a:ext cx="1449801" cy="13796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60C964-04A0-4B29-B1B2-015FFB95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615" y="3763851"/>
            <a:ext cx="2286497" cy="137964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EBD5E26-B0DD-4C3C-919C-25E3DA3FDF85}"/>
              </a:ext>
            </a:extLst>
          </p:cNvPr>
          <p:cNvSpPr/>
          <p:nvPr/>
        </p:nvSpPr>
        <p:spPr>
          <a:xfrm>
            <a:off x="960723" y="4777301"/>
            <a:ext cx="47162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http://psychoblogia.sk/narusanie-osobneho-priestoru-druheho-cloveka/</a:t>
            </a:r>
          </a:p>
        </p:txBody>
      </p:sp>
    </p:spTree>
    <p:extLst>
      <p:ext uri="{BB962C8B-B14F-4D97-AF65-F5344CB8AC3E}">
        <p14:creationId xmlns:p14="http://schemas.microsoft.com/office/powerpoint/2010/main" val="357347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Teritoriální  komunikace 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87016" y="692200"/>
            <a:ext cx="885698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dirty="0"/>
              <a:t>součást neverbální komunikace,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dirty="0"/>
              <a:t>tři typy teritorií: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900" b="1" dirty="0"/>
              <a:t>primární teritoria </a:t>
            </a:r>
            <a:r>
              <a:rPr lang="cs-CZ" sz="1900" dirty="0"/>
              <a:t>– zóny, které můžeme označit za vlastní (pokoj, stůl, kancelář),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900" b="1" dirty="0"/>
              <a:t>sekundární teritoria </a:t>
            </a:r>
            <a:r>
              <a:rPr lang="cs-CZ" sz="1900" dirty="0"/>
              <a:t>– zóny, které nám nepatří, ale jsme s nimi spojeni (např. obvyklý stůl v kavárně, místo ve školní třídě, místo venku, kam si chodíme odpočinout),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900" b="1" dirty="0"/>
              <a:t>veřejná teritoria </a:t>
            </a:r>
            <a:r>
              <a:rPr lang="cs-CZ" sz="1900" dirty="0"/>
              <a:t>– zóny otevřené všem, může je vlastnit nějaká osoba nebo organizace, ale užívají je všichni (kina, restaurace, nákupní centra).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9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9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D7D5C8-EF62-4B99-AC35-46353501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28379"/>
            <a:ext cx="1944043" cy="1316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83E517-A4A1-4668-A548-C7EDCB9E9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526123"/>
            <a:ext cx="2523541" cy="1316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48F025-6FF3-4B71-95F5-22F87DC27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408" y="3488793"/>
            <a:ext cx="1944043" cy="13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343749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Představování,  video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3144" y="1189746"/>
            <a:ext cx="61926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aby se mohli účastníci společenské akce společně bavit, musejí se znát nebo se poznat,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obtížné, vyžaduje pohotovost a jistý šarm;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Kdo se představuje jako první?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společensky méně významný </a:t>
            </a:r>
            <a:r>
              <a:rPr lang="cs-CZ" sz="2000" dirty="0"/>
              <a:t>protějšek musí strpět, že nejprve je představen on a pak se dozví, komu se vlastně představil či byl představen,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muž se představí ženě jako první </a:t>
            </a:r>
            <a:r>
              <a:rPr lang="cs-CZ" sz="2000" dirty="0"/>
              <a:t>a poté se představí žena muži,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nejdříve se představí hostitel muže ženě </a:t>
            </a:r>
            <a:r>
              <a:rPr lang="cs-CZ" sz="2000" dirty="0"/>
              <a:t>a potom ženu muži.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3EE0E1-7B40-438A-9D61-D37432F3E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44" y="1528762"/>
            <a:ext cx="1816612" cy="241114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DC3FB81-3BED-4F77-A8DA-8061AC43321B}"/>
              </a:ext>
            </a:extLst>
          </p:cNvPr>
          <p:cNvSpPr/>
          <p:nvPr/>
        </p:nvSpPr>
        <p:spPr>
          <a:xfrm>
            <a:off x="324595" y="793800"/>
            <a:ext cx="8297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</a:rPr>
              <a:t>https://www.ceskatelevize.cz/porady/1124997157-etiketa/203522165250005-etiketa-predstavovani/</a:t>
            </a:r>
          </a:p>
        </p:txBody>
      </p:sp>
    </p:spTree>
    <p:extLst>
      <p:ext uri="{BB962C8B-B14F-4D97-AF65-F5344CB8AC3E}">
        <p14:creationId xmlns:p14="http://schemas.microsoft.com/office/powerpoint/2010/main" val="91390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343749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Představování a přednost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80243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co je správně???</a:t>
            </a:r>
          </a:p>
          <a:p>
            <a:endParaRPr lang="cs-CZ" sz="2400" dirty="0"/>
          </a:p>
          <a:p>
            <a:r>
              <a:rPr lang="cs-CZ" sz="2400" dirty="0"/>
              <a:t>míra společenské významnosti - pět kritérii: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věk</a:t>
            </a:r>
            <a:r>
              <a:rPr lang="cs-CZ" sz="2400" dirty="0"/>
              <a:t> – mladší  x  starší,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pohlaví </a:t>
            </a:r>
            <a:r>
              <a:rPr lang="cs-CZ" sz="2400" dirty="0"/>
              <a:t>– žena   x   muž,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funkční zařazení </a:t>
            </a:r>
            <a:r>
              <a:rPr lang="cs-CZ" sz="2400" dirty="0"/>
              <a:t>– podřízený  x  nadřízený,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věhlas</a:t>
            </a:r>
            <a:r>
              <a:rPr lang="cs-CZ" sz="2400" dirty="0"/>
              <a:t> – populární osobnost   x  osobnost obecně neznámá,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zdravotní stav </a:t>
            </a:r>
            <a:r>
              <a:rPr lang="cs-CZ" sz="2400" dirty="0"/>
              <a:t>– zdravý jednotlivec   x   člověk s postižením.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E979AA-7115-45F1-8BFB-2BFC850E7978}"/>
              </a:ext>
            </a:extLst>
          </p:cNvPr>
          <p:cNvSpPr/>
          <p:nvPr/>
        </p:nvSpPr>
        <p:spPr>
          <a:xfrm>
            <a:off x="611560" y="415640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http://schanova-networking.com/</a:t>
            </a:r>
            <a:r>
              <a:rPr lang="cs-CZ" dirty="0">
                <a:solidFill>
                  <a:srgbClr val="C00000"/>
                </a:solidFill>
              </a:rPr>
              <a:t>14-nejdulezitejsich-pravidel-pri-seznamovani</a:t>
            </a:r>
            <a:r>
              <a:rPr lang="cs-CZ" dirty="0"/>
              <a:t>/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3BEBDD-6078-4CC4-9819-1085144F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153" y="1203598"/>
            <a:ext cx="218213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4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Vizitky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4595" y="893826"/>
            <a:ext cx="60476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k představování patří také </a:t>
            </a:r>
            <a:r>
              <a:rPr lang="cs-CZ" sz="2000" b="1" dirty="0"/>
              <a:t>vizitky, navštívenky.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původním účelem bylo ohlášení návštěvy – odevzdávala se služebnictvu a podřízenému personálu v úřadech,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v osobním styku je v tomto smyslu již obvykle nepoužíváme,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odevzdáme ji sekretářce, ta nás ohlásí a oznámí nám, zda či kdy můžeme být přijati,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při obchodních jednáních se společensky rovnocennými partnery je naopak vhodné odevzdat vizitku až po představení nebo i v průběhu vlastního jednání.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641D8B-D0C5-4E82-837C-C5F3994B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276847"/>
            <a:ext cx="2466975" cy="15716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C141EF9-E64C-4133-8E41-83585D62C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37" y="3076078"/>
            <a:ext cx="20193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Tituly</a:t>
            </a:r>
            <a:br>
              <a:rPr lang="cs-CZ" b="1" dirty="0">
                <a:solidFill>
                  <a:srgbClr val="002060"/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67544" y="105958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titul - latinského slova „</a:t>
            </a:r>
            <a:r>
              <a:rPr lang="cs-CZ" sz="2000" b="1" dirty="0" err="1"/>
              <a:t>titulus</a:t>
            </a:r>
            <a:r>
              <a:rPr lang="cs-CZ" sz="2000" b="1" dirty="0"/>
              <a:t>“</a:t>
            </a:r>
            <a:r>
              <a:rPr lang="cs-CZ" sz="2000" dirty="0"/>
              <a:t> - </a:t>
            </a:r>
            <a:r>
              <a:rPr lang="cs-CZ" sz="2000" b="1" dirty="0"/>
              <a:t>„hodnost“. </a:t>
            </a:r>
            <a:r>
              <a:rPr lang="cs-CZ" sz="2000" dirty="0"/>
              <a:t>Většina používaných titulů je zkratkou latinského výrazu pro danou akademickou hodnost.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akademické tituly </a:t>
            </a:r>
            <a:r>
              <a:rPr lang="cs-CZ" sz="2000" dirty="0"/>
              <a:t>mají právo přiznávat pouze VŠ,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oficiální zkratky akademických a vědeckých titulů mají zákonem danou závaznou podobu.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000" dirty="0"/>
              <a:t>vyšší odborné vzdělávání se ukončuje absolutoriem - diplomovaný specialista – ve zkratce </a:t>
            </a:r>
            <a:r>
              <a:rPr lang="cs-CZ" sz="2000" dirty="0" err="1"/>
              <a:t>DiS</a:t>
            </a:r>
            <a:r>
              <a:rPr lang="cs-CZ" sz="2000" dirty="0"/>
              <a:t>., za jménem,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000" b="1" dirty="0"/>
              <a:t>vědecko-pedagogické tituly </a:t>
            </a:r>
            <a:r>
              <a:rPr lang="cs-CZ" sz="2000" dirty="0"/>
              <a:t>akademických pracovníků na VŠ – docent (doc.) a profesor (prof.) píšeme před jménem,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39784A4-7D24-4D49-8EFC-22BD754F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087" y="1563638"/>
            <a:ext cx="2293782" cy="172819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46EEDA4-1CD6-4897-8393-B6D8F0CF7782}"/>
              </a:ext>
            </a:extLst>
          </p:cNvPr>
          <p:cNvSpPr/>
          <p:nvPr/>
        </p:nvSpPr>
        <p:spPr>
          <a:xfrm>
            <a:off x="755576" y="4346169"/>
            <a:ext cx="8136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http://www.vysokeskoly.com/rady-a-clanky-5/prehled-udelovanych-titulu-vs-a-vos-cr</a:t>
            </a:r>
          </a:p>
        </p:txBody>
      </p:sp>
    </p:spTree>
    <p:extLst>
      <p:ext uri="{BB962C8B-B14F-4D97-AF65-F5344CB8AC3E}">
        <p14:creationId xmlns:p14="http://schemas.microsoft.com/office/powerpoint/2010/main" val="917316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Tituly 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512" y="764669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v bakalářských studijních programech - akademický titul </a:t>
            </a:r>
            <a:r>
              <a:rPr lang="cs-CZ" sz="2000" b="1" dirty="0"/>
              <a:t>bakalář</a:t>
            </a:r>
            <a:r>
              <a:rPr lang="cs-CZ" sz="2000" dirty="0"/>
              <a:t> (ve zkratce Bc. před jménem), v oblasti umění akademický titul bakalář umění (BcA. před jménem),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/>
              <a:t>magisterské studijní programy </a:t>
            </a:r>
            <a:r>
              <a:rPr lang="cs-CZ" sz="2000" dirty="0"/>
              <a:t>- akademické tituly -</a:t>
            </a:r>
            <a:r>
              <a:rPr lang="cs-CZ" sz="2000" b="1" dirty="0"/>
              <a:t> uvádějí před jménem: </a:t>
            </a:r>
            <a:r>
              <a:rPr lang="cs-CZ" sz="2000" dirty="0"/>
              <a:t>inženýr (Ing.), inženýr architekt (Ing. arch.), doktor medicíny (MUDr.), zubní lékař (</a:t>
            </a:r>
            <a:r>
              <a:rPr lang="cs-CZ" sz="2000" dirty="0" err="1"/>
              <a:t>MDDr</a:t>
            </a:r>
            <a:r>
              <a:rPr lang="cs-CZ" sz="2000" dirty="0"/>
              <a:t>.), magistr (Mgr.), …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/>
              <a:t>doktorské studijní programy </a:t>
            </a:r>
            <a:r>
              <a:rPr lang="cs-CZ" sz="2000" dirty="0"/>
              <a:t>- tituly uváděné za jménem – doktor (Ph.D.) a doktor teologie (</a:t>
            </a:r>
            <a:r>
              <a:rPr lang="cs-CZ" sz="2000" dirty="0" err="1"/>
              <a:t>Th.D</a:t>
            </a:r>
            <a:r>
              <a:rPr lang="cs-CZ" sz="2000" dirty="0"/>
              <a:t>.). Dříve používané vědecké hodnosti kandidát věd (CSc.) a doktor věd (DrSc.) se již neudělují,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při hovoru, vždy přidávejte před samotný titul oslovení </a:t>
            </a:r>
            <a:r>
              <a:rPr lang="cs-CZ" sz="2000" b="1" dirty="0"/>
              <a:t>„paní“.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991367-8A09-471D-B198-08E31DE7C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186" y="2571750"/>
            <a:ext cx="1857375" cy="18002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8C7C89-7778-4631-A6E6-F5E9D4970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69" y="1286235"/>
            <a:ext cx="1103563" cy="8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Vizitky a tituly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39251"/>
            <a:ext cx="8604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 Nejčastěji se budete setkávat s těmito tituly: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inženýre / paní inženýrko“ 	– před jménem zkratka Ing.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magistře /paní magistro“ 		– před jménem zkratka Mgr.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doktore / paní doktorko“	              – před jménem zkratka RNDr., JUDr., 					     PhDr.,..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doktore / paní doktorko“	 	– za jménem zkratka PhD.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docente/ paní docentko“	 	– před jménem zkratka doc.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profesore / paní profesorko“	– před jménem zkratka prof.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/>
              <a:t>Oslovujeme vždy titulem, hodností nebo funkcí nejvýznamnější:</a:t>
            </a:r>
            <a:r>
              <a:rPr lang="cs-CZ" sz="2000" dirty="0"/>
              <a:t> pane děkane, i když je profesor, pane proděkane, i když je docent.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715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Obsah přednášky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17196" y="1378666"/>
            <a:ext cx="36724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200" dirty="0"/>
              <a:t>společenské prohřešky lidí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200" dirty="0"/>
              <a:t>komunikace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200" dirty="0"/>
              <a:t>představování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200" dirty="0"/>
              <a:t>vizitky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200" dirty="0"/>
              <a:t>tituly</a:t>
            </a:r>
          </a:p>
        </p:txBody>
      </p:sp>
      <p:pic>
        <p:nvPicPr>
          <p:cNvPr id="9" name="Obrázek 8" descr="Obsah obrázku exteriér, osoba, vsedě, muž&#10;&#10;Popis byl vytvořen automaticky">
            <a:extLst>
              <a:ext uri="{FF2B5EF4-FFF2-40B4-BE49-F238E27FC236}">
                <a16:creationId xmlns:a16="http://schemas.microsoft.com/office/drawing/2014/main" id="{FA2971F9-EF80-4376-AEEB-848A8F5EC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71" y="1398619"/>
            <a:ext cx="1238580" cy="8242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BB29E96-03A6-46C8-A846-A90975450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728" y="1725827"/>
            <a:ext cx="1562100" cy="1543050"/>
          </a:xfrm>
          <a:prstGeom prst="rect">
            <a:avLst/>
          </a:prstGeom>
        </p:spPr>
      </p:pic>
      <p:pic>
        <p:nvPicPr>
          <p:cNvPr id="2050" name="Picture 2" descr="Image result for Představování ve stoje - obrázek">
            <a:extLst>
              <a:ext uri="{FF2B5EF4-FFF2-40B4-BE49-F238E27FC236}">
                <a16:creationId xmlns:a16="http://schemas.microsoft.com/office/drawing/2014/main" id="{4EE6A8F6-DEF3-4255-BC51-04333526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10" y="3085088"/>
            <a:ext cx="1703501" cy="11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ředstavování ve stoje - obrázek">
            <a:extLst>
              <a:ext uri="{FF2B5EF4-FFF2-40B4-BE49-F238E27FC236}">
                <a16:creationId xmlns:a16="http://schemas.microsoft.com/office/drawing/2014/main" id="{D7E6AA91-99FF-4CE3-B35B-496E4ECB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9" y="3473494"/>
            <a:ext cx="1742400" cy="11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99" y="2532160"/>
            <a:ext cx="1881001" cy="12363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411760" y="1318431"/>
            <a:ext cx="4155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30787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483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Společenské prohřešky lidí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6426" y="771550"/>
            <a:ext cx="79079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slovník spisovného jazyka českého: </a:t>
            </a:r>
            <a:r>
              <a:rPr lang="cs-CZ" sz="2200" b="1" dirty="0"/>
              <a:t>chybný krok v jednání; společenská chyba, omyl, nedopatření,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např. zívání s nezakrytými ústy – tedy chyby, které vznikají vědomě nebo z neznalosti společenských pravidel.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společenské nehody = </a:t>
            </a:r>
            <a:r>
              <a:rPr lang="cs-CZ" sz="2200" dirty="0"/>
              <a:t>neočekávané, nepříjemné situace a události, které se mohou vyskytnout v běžném životě, v práci, ve společnosti, při sportu, k nimž dochází, aniž jde o úmysl nebo neznalost etikety, </a:t>
            </a:r>
          </a:p>
          <a:p>
            <a:r>
              <a:rPr lang="cs-CZ" sz="1400" dirty="0">
                <a:solidFill>
                  <a:srgbClr val="307871"/>
                </a:solidFill>
              </a:rPr>
              <a:t>        http://schanova-networking.com/14-nejdulezitejsich-pravidel-pri-seznamovani/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vznik: neopatrností, shodou náhod, nepromyšleností dopředu některých kroků, nedůsledností.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tzv. </a:t>
            </a:r>
            <a:r>
              <a:rPr lang="cs-CZ" sz="2200" b="1" dirty="0"/>
              <a:t>šlo o faux pas. </a:t>
            </a:r>
          </a:p>
        </p:txBody>
      </p:sp>
    </p:spTree>
    <p:extLst>
      <p:ext uri="{BB962C8B-B14F-4D97-AF65-F5344CB8AC3E}">
        <p14:creationId xmlns:p14="http://schemas.microsoft.com/office/powerpoint/2010/main" val="127514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Společenské prohřešky lidí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310410" y="771550"/>
            <a:ext cx="72738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dirty="0"/>
              <a:t>situace, kdy dojde k </a:t>
            </a:r>
            <a:r>
              <a:rPr lang="cs-CZ" sz="2200" b="1" dirty="0"/>
              <a:t>nechtěnému porušení pravidel etikety,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b="1" dirty="0"/>
              <a:t>nejčastější "společenské prohřešky":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200" dirty="0"/>
              <a:t>představení doprovodu,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200" dirty="0"/>
              <a:t>zpoždění  - o 5 minut – neznamená, že jste nespolehlivý člověk, více jak 20 minut je ….,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200" dirty="0"/>
              <a:t>kdo bude platit </a:t>
            </a:r>
            <a:r>
              <a:rPr lang="cs-CZ" sz="2200" b="1" dirty="0"/>
              <a:t>- </a:t>
            </a:r>
            <a:r>
              <a:rPr lang="cs-CZ" sz="2200" dirty="0"/>
              <a:t>jdete-li na večeři, je slušné počítat s tím s podílem na společné útratě. Pokud osoba nabídne, že útratu zaplatí - nic neděje,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rušící mobilní telefon </a:t>
            </a:r>
            <a:r>
              <a:rPr lang="cs-CZ" sz="2200" dirty="0"/>
              <a:t>– dáváte lidem jasně najevo, že pro vás nejsou příliš důležití,</a:t>
            </a:r>
          </a:p>
          <a:p>
            <a:pPr lvl="1"/>
            <a:r>
              <a:rPr lang="cs-CZ" sz="2200" dirty="0"/>
              <a:t> </a:t>
            </a:r>
            <a:endParaRPr lang="cs-CZ" sz="2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A560CA-332A-4DB3-B62E-AE0D2E61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921" y="1275606"/>
            <a:ext cx="1152128" cy="128685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FEBDAA4-9B2E-4F1F-B0C3-7F2F88B864AB}"/>
              </a:ext>
            </a:extLst>
          </p:cNvPr>
          <p:cNvSpPr/>
          <p:nvPr/>
        </p:nvSpPr>
        <p:spPr>
          <a:xfrm>
            <a:off x="1043608" y="4748357"/>
            <a:ext cx="68418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https://www.novinky.cz/zena/styl/clanek/spolecenske-prohresky-kterych-se-nejcasteji-dopoustime-90752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524DF1-9AA0-48F7-A623-6F2208A44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670471"/>
            <a:ext cx="1436547" cy="7920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28D0F9-DA5C-4EB2-A0B6-A49AC7F54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146" y="3654968"/>
            <a:ext cx="708868" cy="7240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947852-67FF-4A0D-856E-A35389043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120" y="4193919"/>
            <a:ext cx="692415" cy="7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298882"/>
            <a:ext cx="6192688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Společenské prohřešky lidí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211292" y="915566"/>
            <a:ext cx="64442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jezení s otevřenou pusou </a:t>
            </a:r>
            <a:r>
              <a:rPr lang="cs-CZ" sz="2200" dirty="0"/>
              <a:t>- hlasité mlaskání, mluvení s plnou pusou, jedení s otevřenou pusou - nejhorší společenské prohřešky; nevypovídá to nic dobrého,  chováním znechutíte jídlo všem okolo;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uvolnění místa v dopravním prostředku </a:t>
            </a:r>
            <a:r>
              <a:rPr lang="cs-CZ" sz="2200" dirty="0"/>
              <a:t>- základním kladným rysem dobrého chování člověka je ochota      uvolnit sedadlo někomu, kdo ho potřebuje více,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hygienické úkony na veřejnosti - </a:t>
            </a:r>
            <a:r>
              <a:rPr lang="cs-CZ" sz="2200" dirty="0"/>
              <a:t>stříhání nehtů, </a:t>
            </a:r>
            <a:r>
              <a:rPr lang="cs-CZ" sz="2000" dirty="0"/>
              <a:t>čištění</a:t>
            </a:r>
            <a:r>
              <a:rPr lang="cs-CZ" sz="2200" dirty="0"/>
              <a:t> uší, používání zubní nitě … jsou na veřejnosti nepřístojné.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3E7E7F-DFE6-4C61-B29B-D069EBCA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275606"/>
            <a:ext cx="2172287" cy="23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4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298882"/>
            <a:ext cx="7092280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Společenské prohřešky lidí (2015)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806585"/>
            <a:ext cx="7092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cs-CZ" dirty="0"/>
              <a:t>hlasité kýchání,</a:t>
            </a:r>
          </a:p>
          <a:p>
            <a:pPr marL="457200" indent="-457200">
              <a:buAutoNum type="arabicPeriod"/>
            </a:pPr>
            <a:r>
              <a:rPr lang="cs-CZ" dirty="0"/>
              <a:t>opozdilec v kině či divadle,</a:t>
            </a:r>
          </a:p>
          <a:p>
            <a:pPr marL="457200" indent="-457200">
              <a:buAutoNum type="arabicPeriod"/>
            </a:pPr>
            <a:r>
              <a:rPr lang="cs-CZ" dirty="0"/>
              <a:t>lidé telefonují s hlasitým odposlechem,</a:t>
            </a:r>
          </a:p>
          <a:p>
            <a:pPr marL="457200" indent="-457200">
              <a:buAutoNum type="arabicPeriod"/>
            </a:pPr>
            <a:r>
              <a:rPr lang="cs-CZ" dirty="0"/>
              <a:t>fronty nemá rád snad nikdo - kdy se na vás člověk lepí,</a:t>
            </a:r>
          </a:p>
          <a:p>
            <a:pPr marL="457200" indent="-457200">
              <a:buAutoNum type="arabicPeriod"/>
            </a:pPr>
            <a:r>
              <a:rPr lang="cs-CZ" dirty="0"/>
              <a:t>zavazadla nesmí nepřekážet všude, ani s batohem na zádech …,</a:t>
            </a:r>
          </a:p>
          <a:p>
            <a:pPr marL="457200" indent="-457200">
              <a:buAutoNum type="arabicPeriod"/>
            </a:pPr>
            <a:r>
              <a:rPr lang="cs-CZ" dirty="0"/>
              <a:t>boj o místo na parkovišti co nejblíž vchodu do obchodu, </a:t>
            </a:r>
          </a:p>
          <a:p>
            <a:pPr marL="457200" indent="-457200">
              <a:buAutoNum type="arabicPeriod"/>
            </a:pPr>
            <a:r>
              <a:rPr lang="cs-CZ" dirty="0"/>
              <a:t>společné zásoby v kanceláři dojdou vždy, když si chcete něco vzít,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 err="1"/>
              <a:t>Esemeskování</a:t>
            </a:r>
            <a:r>
              <a:rPr lang="cs-CZ" dirty="0"/>
              <a:t> za pochodu je dalším zlozvykem,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čtení přes rameno,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veřejná toaleta není soukromý prostor k vyřizování telefonů </a:t>
            </a:r>
            <a:r>
              <a:rPr lang="cs-CZ" dirty="0" err="1"/>
              <a:t>apod</a:t>
            </a:r>
            <a:r>
              <a:rPr lang="cs-CZ" dirty="0"/>
              <a:t>,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není problém rozeslat e-mail více lidem najednou - hrozí, že budou všichni reagovat - záplava spamu - nechtěné reakce,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dirty="0"/>
              <a:t>„</a:t>
            </a:r>
            <a:r>
              <a:rPr lang="cs-CZ" dirty="0" err="1"/>
              <a:t>zlozvykáři</a:t>
            </a:r>
            <a:r>
              <a:rPr lang="cs-CZ" dirty="0"/>
              <a:t>” - lidé, kteří si často nevědomky pobrukují, prozpěvují, poklepávají prsty na stole, cvakají propiskou atd.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B4E06E5-BF72-4009-AF4A-FCB665686DE5}"/>
              </a:ext>
            </a:extLst>
          </p:cNvPr>
          <p:cNvSpPr/>
          <p:nvPr/>
        </p:nvSpPr>
        <p:spPr>
          <a:xfrm>
            <a:off x="539552" y="4742767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Zdroj: https://www.novinky.cz/</a:t>
            </a:r>
            <a:r>
              <a:rPr lang="cs-CZ" sz="1200" dirty="0" err="1">
                <a:hlinkClick r:id="rId3"/>
              </a:rPr>
              <a:t>zena</a:t>
            </a:r>
            <a:r>
              <a:rPr lang="cs-CZ" sz="1200" dirty="0">
                <a:hlinkClick r:id="rId3"/>
              </a:rPr>
              <a:t>/styl/</a:t>
            </a:r>
            <a:r>
              <a:rPr lang="cs-CZ" sz="1200" dirty="0" err="1">
                <a:hlinkClick r:id="rId3"/>
              </a:rPr>
              <a:t>clanek</a:t>
            </a:r>
            <a:r>
              <a:rPr lang="cs-CZ" sz="1200" dirty="0">
                <a:hlinkClick r:id="rId3"/>
              </a:rPr>
              <a:t>/spolecenske-prohresky-ktere-privadeji-ostatni-k-silenstvi-302380</a:t>
            </a:r>
            <a:r>
              <a:rPr lang="cs-CZ" sz="1200" dirty="0"/>
              <a:t>,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F7434F-48D7-4427-94B4-82DA2CDE5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528" y="150782"/>
            <a:ext cx="1109960" cy="1161077"/>
          </a:xfrm>
          <a:prstGeom prst="rect">
            <a:avLst/>
          </a:prstGeom>
        </p:spPr>
      </p:pic>
      <p:pic>
        <p:nvPicPr>
          <p:cNvPr id="1026" name="Picture 2" descr="Image result for fronty nemá rád snad nikdo - obrázek">
            <a:extLst>
              <a:ext uri="{FF2B5EF4-FFF2-40B4-BE49-F238E27FC236}">
                <a16:creationId xmlns:a16="http://schemas.microsoft.com/office/drawing/2014/main" id="{FD895C19-E60A-4258-9F70-953B3BB7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52" y="1607664"/>
            <a:ext cx="2081536" cy="12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lednička, otevřít, interiér, skříňka&#10;&#10;Popis byl vytvořen automaticky">
            <a:extLst>
              <a:ext uri="{FF2B5EF4-FFF2-40B4-BE49-F238E27FC236}">
                <a16:creationId xmlns:a16="http://schemas.microsoft.com/office/drawing/2014/main" id="{534FBF0A-7897-42A9-86B5-210DB01C7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38" y="2888610"/>
            <a:ext cx="911364" cy="16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199733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K</a:t>
            </a:r>
            <a:r>
              <a:rPr lang="pt-BR" sz="2800" b="1" dirty="0">
                <a:solidFill>
                  <a:srgbClr val="002060"/>
                </a:solidFill>
              </a:rPr>
              <a:t>omunikace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5017" y="1033132"/>
            <a:ext cx="63469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latinského původu </a:t>
            </a:r>
            <a:r>
              <a:rPr lang="cs-CZ" sz="2000" b="1" dirty="0"/>
              <a:t>-</a:t>
            </a:r>
            <a:r>
              <a:rPr lang="cs-CZ" sz="2000" dirty="0"/>
              <a:t> vyjadřuje něco, co je blízké našemu výrazu spojování,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je možné hovořit o silniční dopravě jako o komunikaci,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spojení může vyjadřovat nejen přemísťování lidí a materiálu, ale i zpráv a informací,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komunikační prostředky –</a:t>
            </a:r>
            <a:r>
              <a:rPr lang="cs-CZ" sz="2000" dirty="0"/>
              <a:t> </a:t>
            </a:r>
            <a:r>
              <a:rPr lang="cs-CZ" sz="2000" dirty="0" err="1"/>
              <a:t>máne</a:t>
            </a:r>
            <a:r>
              <a:rPr lang="cs-CZ" sz="2000" dirty="0"/>
              <a:t> na mysli telefony, telegramy, dálnopisy, rozhlas, televizi atd.,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účinně komunikovat = udělat komunikaci zajímavou hlavně pro druhou stranu, je třeba umět zaujmout, aby měl obsah slov efektivní dopad na druhou komunikující stranu.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B772AE-F811-4858-AB0E-A1F7CCD6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2292534"/>
            <a:ext cx="2581275" cy="255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D786F3-7339-49D7-8DAE-698053B23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570" y="1029618"/>
            <a:ext cx="1133475" cy="111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341E47-119D-4F76-8C7C-C02457477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90" y="899627"/>
            <a:ext cx="13335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5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Verbální a neverbální komunikace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786225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Sdělení člověka</a:t>
            </a:r>
            <a:r>
              <a:rPr lang="cs-CZ" sz="2000" dirty="0"/>
              <a:t> je  vyjádřeno ze/z</a:t>
            </a:r>
            <a:r>
              <a:rPr lang="cs-CZ" sz="2000" b="1" dirty="0"/>
              <a:t>:</a:t>
            </a:r>
          </a:p>
          <a:p>
            <a:pPr marL="720000" indent="-342900">
              <a:buFont typeface="Wingdings" panose="05000000000000000000" pitchFamily="2" charset="2"/>
              <a:buChar char="§"/>
            </a:pPr>
            <a:r>
              <a:rPr lang="cs-CZ" sz="2000" dirty="0"/>
              <a:t>7 % verbálně (slovy), </a:t>
            </a:r>
          </a:p>
          <a:p>
            <a:pPr marL="720000" indent="-342900">
              <a:buFont typeface="Wingdings" panose="05000000000000000000" pitchFamily="2" charset="2"/>
              <a:buChar char="§"/>
            </a:pPr>
            <a:r>
              <a:rPr lang="cs-CZ" sz="2000" dirty="0"/>
              <a:t>38 % vokálně (tón hlasu, síla hlasu, intonace, ostatní zvuky),</a:t>
            </a:r>
          </a:p>
          <a:p>
            <a:pPr marL="720000" indent="-342900">
              <a:buFont typeface="Wingdings" panose="05000000000000000000" pitchFamily="2" charset="2"/>
              <a:buChar char="§"/>
            </a:pPr>
            <a:r>
              <a:rPr lang="cs-CZ" sz="2000" dirty="0"/>
              <a:t>55 % nonverbálně (řeč těla).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Verbální komunikací </a:t>
            </a:r>
            <a:r>
              <a:rPr lang="cs-CZ" sz="2000" dirty="0"/>
              <a:t>= vyjadřování pomocí slov prostřednictvím jazyka,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tvoří ji komunikace ústní i písemná, přímá nebo zprostředkovaná, živá nebo reprodukovaná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může docházet k nedorozuměním, - slova neodrážejí vždy to, co si člověk myslí,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Neverbální komunikace =</a:t>
            </a:r>
            <a:r>
              <a:rPr lang="cs-CZ" sz="2000" dirty="0"/>
              <a:t> řeč těla, nonverbální = mimoslovní komunikace = proces dorozumívání s neslovními prostředky; zahrnuje:</a:t>
            </a:r>
          </a:p>
          <a:p>
            <a:pPr lvl="1"/>
            <a:r>
              <a:rPr lang="cs-CZ" dirty="0"/>
              <a:t>výraz tváře, tj. mimiku,  posuňky – gestiku, dotyky – </a:t>
            </a:r>
            <a:r>
              <a:rPr lang="cs-CZ" dirty="0" err="1"/>
              <a:t>haptiku</a:t>
            </a:r>
            <a:r>
              <a:rPr lang="cs-CZ" dirty="0"/>
              <a:t>, vzdálenost – proxemiku, </a:t>
            </a:r>
          </a:p>
          <a:p>
            <a:pPr lvl="1"/>
            <a:r>
              <a:rPr lang="cs-CZ" dirty="0"/>
              <a:t>pohyb – </a:t>
            </a:r>
            <a:r>
              <a:rPr lang="cs-CZ" dirty="0" err="1"/>
              <a:t>kinesiku</a:t>
            </a:r>
            <a:r>
              <a:rPr lang="cs-CZ" dirty="0"/>
              <a:t>, postavení – </a:t>
            </a:r>
            <a:r>
              <a:rPr lang="cs-CZ" dirty="0" err="1"/>
              <a:t>posturiku</a:t>
            </a:r>
            <a:r>
              <a:rPr lang="cs-CZ" dirty="0"/>
              <a:t>.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455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343749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N</a:t>
            </a:r>
            <a:r>
              <a:rPr lang="pt-BR" sz="2800" b="1" dirty="0">
                <a:solidFill>
                  <a:srgbClr val="002060"/>
                </a:solidFill>
              </a:rPr>
              <a:t>everbální komunikace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38322"/>
            <a:ext cx="6264696" cy="310563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560" y="87027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proces dorozumívání se:</a:t>
            </a:r>
          </a:p>
        </p:txBody>
      </p:sp>
      <p:sp>
        <p:nvSpPr>
          <p:cNvPr id="7" name="Obdélník 6"/>
          <p:cNvSpPr/>
          <p:nvPr/>
        </p:nvSpPr>
        <p:spPr>
          <a:xfrm>
            <a:off x="899592" y="4358012"/>
            <a:ext cx="1811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Kajzar, P., 2013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9B3BF6-1A97-4249-8270-448F7591F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44" y="1491630"/>
            <a:ext cx="720080" cy="7337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9BC0BA1-F351-4847-AFD0-98763BEE8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889" y="2427734"/>
            <a:ext cx="789038" cy="162284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B0BE50-7F6C-41F8-B405-D615CAAA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933" y="68140"/>
            <a:ext cx="28138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39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1617</Words>
  <Application>Microsoft Office PowerPoint</Application>
  <PresentationFormat>Předvádění na obrazovce (16:9)</PresentationFormat>
  <Paragraphs>166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SLU</vt:lpstr>
      <vt:lpstr>2.Společenské prohřešky, komunikace     </vt:lpstr>
      <vt:lpstr>Obsah přednášky </vt:lpstr>
      <vt:lpstr>Společenské prohřešky lidí </vt:lpstr>
      <vt:lpstr>Společenské prohřešky lidí </vt:lpstr>
      <vt:lpstr>Společenské prohřešky lidí </vt:lpstr>
      <vt:lpstr>Společenské prohřešky lidí (2015)</vt:lpstr>
      <vt:lpstr>Komunikace </vt:lpstr>
      <vt:lpstr>Verbální a neverbální komunikace </vt:lpstr>
      <vt:lpstr>Neverbální komunikace </vt:lpstr>
      <vt:lpstr>Neverbální komunikace - doteky </vt:lpstr>
      <vt:lpstr>Performační projev neverbální komunikace </vt:lpstr>
      <vt:lpstr>Prostorová komunikace- 4 proxemické vzdálenosti </vt:lpstr>
      <vt:lpstr>Teritoriální  komunikace  </vt:lpstr>
      <vt:lpstr>Představování,  video </vt:lpstr>
      <vt:lpstr>Představování a přednost </vt:lpstr>
      <vt:lpstr>Vizitky </vt:lpstr>
      <vt:lpstr>Tituly  </vt:lpstr>
      <vt:lpstr>Tituly  </vt:lpstr>
      <vt:lpstr>Vizitky a tituly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253</cp:revision>
  <dcterms:created xsi:type="dcterms:W3CDTF">2016-07-06T15:42:34Z</dcterms:created>
  <dcterms:modified xsi:type="dcterms:W3CDTF">2020-05-07T07:53:55Z</dcterms:modified>
</cp:coreProperties>
</file>