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42" r:id="rId3"/>
    <p:sldId id="503" r:id="rId4"/>
    <p:sldId id="495" r:id="rId5"/>
    <p:sldId id="485" r:id="rId6"/>
    <p:sldId id="505" r:id="rId7"/>
    <p:sldId id="506" r:id="rId8"/>
    <p:sldId id="507" r:id="rId9"/>
    <p:sldId id="509" r:id="rId10"/>
    <p:sldId id="510" r:id="rId11"/>
    <p:sldId id="508" r:id="rId12"/>
    <p:sldId id="504" r:id="rId13"/>
    <p:sldId id="481" r:id="rId14"/>
    <p:sldId id="482" r:id="rId15"/>
    <p:sldId id="483" r:id="rId16"/>
    <p:sldId id="486" r:id="rId17"/>
    <p:sldId id="484" r:id="rId18"/>
    <p:sldId id="497" r:id="rId19"/>
    <p:sldId id="498" r:id="rId20"/>
    <p:sldId id="499" r:id="rId21"/>
    <p:sldId id="490" r:id="rId22"/>
    <p:sldId id="500" r:id="rId23"/>
    <p:sldId id="511" r:id="rId24"/>
    <p:sldId id="293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26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3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82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21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460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85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03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https://www.google.com/</a:t>
            </a:r>
            <a:r>
              <a:rPr lang="cs-CZ" dirty="0" err="1"/>
              <a:t>imgres?imgurl</a:t>
            </a:r>
            <a:r>
              <a:rPr lang="cs-CZ" dirty="0"/>
              <a:t>=http%3A%2F%2Ffiles.panskesukne.webnode.cz%2Fsystem_preview_detail_200000341-3ac363bbd1-public%2Fp%25C3%25A1nsk%25C3%25A1%2520sukn%25C4%259B%2520s%2520rub.%2520protiz%25C3%25A1hybem%2520a%2520postrann%25C3%25ADmi%2520kapsami3.jpg&amp;imgrefurl=http%3A%2F%2Fpanskesukne.webnode.cz%2Falbum%2Ffotogalerie-foto-modelu-nejen-panskych-sukni%2Fpanska-sukne-s-rub-protizahybem-a-postrannimi-kapsami3-jpg%2F&amp;docid=PrtTSFNLsU-O9M&amp;tbnid=AXk3lM9bSCuwnM%3A&amp;vet=10ahUKEwjr0beA1onlAhXPRMAKHcB2AI4QMwjeASgIMAg..i&amp;w=281&amp;h=450&amp;client=</a:t>
            </a:r>
            <a:r>
              <a:rPr lang="cs-CZ" dirty="0" err="1"/>
              <a:t>firefox-b-d&amp;bih</a:t>
            </a:r>
            <a:r>
              <a:rPr lang="cs-CZ" dirty="0"/>
              <a:t>=966&amp;biw=1920&amp;q=p%C3%A1nsk%C3%A1%20sukn%C4%9B&amp;ved=0ahUKEwjr0beA1onlAhXPRMAKHcB2AI4QMwjeASgIMAg&amp;iact=</a:t>
            </a:r>
            <a:r>
              <a:rPr lang="cs-CZ" dirty="0" err="1"/>
              <a:t>mrc&amp;uact</a:t>
            </a:r>
            <a:r>
              <a:rPr lang="cs-CZ" dirty="0"/>
              <a:t>=8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28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A51DA-86A1-441D-8F73-F837B7F4CBBB}" type="slidenum"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95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1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570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81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03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01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7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64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09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45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44000" cy="5157788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 sz="135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 sz="1350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 sz="1350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882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371600"/>
            <a:ext cx="6934200" cy="17716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2882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29000"/>
            <a:ext cx="6934200" cy="9715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74345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84AD-0022-4A75-9B68-8D8AAF1D2F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698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1B15-D035-4C28-813D-DBA6C8F7F2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453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40.wmf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vani.eu/formalni-obleceni-dress-code/c7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3.Společenské oblečení</a:t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4062493"/>
            <a:ext cx="2635603" cy="368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1" y="1779662"/>
            <a:ext cx="5162922" cy="226999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24A559-1A7C-429E-A276-54B1F7EF1C6C}"/>
              </a:ext>
            </a:extLst>
          </p:cNvPr>
          <p:cNvSpPr/>
          <p:nvPr/>
        </p:nvSpPr>
        <p:spPr>
          <a:xfrm>
            <a:off x="6441676" y="2254100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https://www.ceskatelevize.cz/porady/1124997157-etiketa/dily/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Klasické druhy oblečení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696119"/>
            <a:ext cx="590358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frak,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smoking,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žaket,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černý nebo tmavý oblek,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vycházkový oblek,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pláště,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obuv,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kravata,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košile,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kapesníky,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řády a šperky (obvykle hodinky a prsteny, někdy jehlice do kravat.</a:t>
            </a:r>
          </a:p>
          <a:p>
            <a:r>
              <a:rPr lang="cs-CZ" sz="1400" dirty="0" err="1">
                <a:solidFill>
                  <a:srgbClr val="002060"/>
                </a:solidFill>
              </a:rPr>
              <a:t>Němčanský</a:t>
            </a:r>
            <a:r>
              <a:rPr lang="cs-CZ" sz="1400" dirty="0">
                <a:solidFill>
                  <a:srgbClr val="002060"/>
                </a:solidFill>
              </a:rPr>
              <a:t> (2011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3D2BDF26-4B7C-485D-BCED-916AA360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6934"/>
            <a:ext cx="2035822" cy="165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FF9A020-4592-440C-8E16-B6821032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71" y="1549314"/>
            <a:ext cx="1824225" cy="165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1FD4BBE-23F6-4739-BE92-E88B163F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33714" r="41194"/>
          <a:stretch>
            <a:fillRect/>
          </a:stretch>
        </p:blipFill>
        <p:spPr bwMode="auto">
          <a:xfrm>
            <a:off x="6912147" y="2611513"/>
            <a:ext cx="1900238" cy="22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F2D0E24-9E39-4B4A-8519-D191712E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8932" r="4041" b="18040"/>
          <a:stretch>
            <a:fillRect/>
          </a:stretch>
        </p:blipFill>
        <p:spPr bwMode="auto">
          <a:xfrm>
            <a:off x="6912147" y="84845"/>
            <a:ext cx="211574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16235" y="4816906"/>
            <a:ext cx="38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https://www.cavalier.cz/blog/dress-code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455" y="2493198"/>
            <a:ext cx="1896616" cy="125238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A6B5A2E-F3B5-448D-B0B7-E4F2E41C3AB8}"/>
              </a:ext>
            </a:extLst>
          </p:cNvPr>
          <p:cNvSpPr/>
          <p:nvPr/>
        </p:nvSpPr>
        <p:spPr>
          <a:xfrm>
            <a:off x="353080" y="47008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https://www.ceskatelevize.cz/porady/1124997157-etiketa/204522161300024-etiketa-dokonaly-muz/</a:t>
            </a:r>
          </a:p>
        </p:txBody>
      </p:sp>
    </p:spTree>
    <p:extLst>
      <p:ext uri="{BB962C8B-B14F-4D97-AF65-F5344CB8AC3E}">
        <p14:creationId xmlns:p14="http://schemas.microsoft.com/office/powerpoint/2010/main" val="213945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E33970-3F68-4FC0-BA79-166B5EA295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5856" y="1023578"/>
            <a:ext cx="7924576" cy="19082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A1859D-BF98-480C-A32A-DA1D510B50C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5856" y="2931790"/>
            <a:ext cx="8072288" cy="18002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36FAC36-E321-4E2C-AC34-BCB6AC3F0135}"/>
              </a:ext>
            </a:extLst>
          </p:cNvPr>
          <p:cNvSpPr/>
          <p:nvPr/>
        </p:nvSpPr>
        <p:spPr>
          <a:xfrm>
            <a:off x="330610" y="4810882"/>
            <a:ext cx="8561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https://www.ceskatelevize.cz/porady/1124997157-etiketa/204522161300025-etiketa-slavnostni-obleceni/</a:t>
            </a:r>
          </a:p>
        </p:txBody>
      </p:sp>
    </p:spTree>
    <p:extLst>
      <p:ext uri="{BB962C8B-B14F-4D97-AF65-F5344CB8AC3E}">
        <p14:creationId xmlns:p14="http://schemas.microsoft.com/office/powerpoint/2010/main" val="139752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r>
              <a:rPr lang="cs-CZ" b="1" dirty="0">
                <a:solidFill>
                  <a:srgbClr val="002060"/>
                </a:solidFill>
              </a:rPr>
              <a:t> - členění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252535" y="627534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b="1" dirty="0" err="1"/>
              <a:t>Little</a:t>
            </a:r>
            <a:r>
              <a:rPr lang="cs-CZ" b="1" dirty="0"/>
              <a:t> Black Dress (LBD)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večerní nebo koktejlové šaty, střih je krátký, šaty jsou univerzální, cenově dostupné, barvu mají neutrální (většinou černou), měly by být součástí šatníku každé ženy, žena má být okouzlující...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b="1" dirty="0"/>
              <a:t>Black </a:t>
            </a:r>
            <a:r>
              <a:rPr lang="cs-CZ" b="1" dirty="0" err="1"/>
              <a:t>Tie</a:t>
            </a:r>
            <a:endParaRPr lang="cs-CZ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doslovný překlad je </a:t>
            </a:r>
            <a:r>
              <a:rPr lang="cs-CZ" b="1" dirty="0"/>
              <a:t>černá kravata,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nejčastější formální oblečení pro velmi slavnostní příležitost, od mužů se vyžaduje smoking (nikoliv oblek s kravatou), motýlek,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ženy by měly zvolit dlouhou večerní toaletu - barevnému provedení se meze nekladou, módní je ….,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jde-li o komornější událost odehrávající se při menším počtu zúčastněných, můžete využít i koktejlové šaty - lidově koktejlky…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3075806"/>
            <a:ext cx="678904" cy="14165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63787" y="2355726"/>
            <a:ext cx="849442" cy="11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07503" y="639435"/>
            <a:ext cx="67687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 err="1"/>
              <a:t>White</a:t>
            </a:r>
            <a:r>
              <a:rPr lang="cs-CZ" sz="2000" b="1" dirty="0"/>
              <a:t> </a:t>
            </a:r>
            <a:r>
              <a:rPr lang="cs-CZ" sz="2000" b="1" dirty="0" err="1"/>
              <a:t>Tie</a:t>
            </a:r>
            <a:endParaRPr lang="cs-CZ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= ultra </a:t>
            </a:r>
            <a:r>
              <a:rPr lang="cs-CZ" dirty="0" err="1"/>
              <a:t>formal</a:t>
            </a:r>
            <a:r>
              <a:rPr lang="cs-CZ" dirty="0"/>
              <a:t>, jedná se o velmi formální událost,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muži - frak s bílou košilí, vestou a bílým motýlkem, černé lakýrky, mohou nosit šperky: zlaté knoflíky, řády a medaile,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ženy - dlouhou večerní honosnou róbu.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Smart </a:t>
            </a:r>
            <a:r>
              <a:rPr lang="cs-CZ" sz="2000" b="1" dirty="0" err="1"/>
              <a:t>casual</a:t>
            </a:r>
            <a:endParaRPr lang="cs-CZ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na méně formální schůzky, vernisáže, výstavy, rande, večeře s přáteli, firemní večírky,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neznamená, že musíte mít nudný kostýmek, </a:t>
            </a:r>
            <a:r>
              <a:rPr lang="cs-CZ" dirty="0" err="1"/>
              <a:t>midi</a:t>
            </a:r>
            <a:r>
              <a:rPr lang="cs-CZ" dirty="0"/>
              <a:t>- a pouzdrové sukně, </a:t>
            </a:r>
            <a:r>
              <a:rPr lang="cs-CZ" dirty="0" err="1"/>
              <a:t>chinos</a:t>
            </a:r>
            <a:r>
              <a:rPr lang="cs-CZ" dirty="0"/>
              <a:t> kalhoty, nápadité halenky a padnoucí blejzr.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muži - dva blejzry (neformální saka, klidně se vzorem), několik párů jednobarevných kalhot, pár výraznějších košil. </a:t>
            </a:r>
            <a:r>
              <a:rPr lang="cs-CZ" dirty="0" err="1"/>
              <a:t>Outfity</a:t>
            </a:r>
            <a:r>
              <a:rPr lang="cs-CZ" dirty="0"/>
              <a:t> můžete doplňovat výraznými kapesníčky, pletenými kravatami a ozdobami do klopy.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07" y="3147814"/>
            <a:ext cx="670821" cy="16280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265988"/>
            <a:ext cx="1791841" cy="123771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48264" y="2523960"/>
            <a:ext cx="1846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/>
              <a:t>http://www.chovani.eu/formalni-obleceni-dress-code/c799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3147814"/>
            <a:ext cx="688972" cy="165758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860032" y="48054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https://prozeny.blesk.cz/clanek/pro-zeny-trendy-moda/509500/dress-code-pro-kazdou-prilezitost-oblecte-se-spravne-na-vecirek.html</a:t>
            </a:r>
          </a:p>
        </p:txBody>
      </p:sp>
    </p:spTree>
    <p:extLst>
      <p:ext uri="{BB962C8B-B14F-4D97-AF65-F5344CB8AC3E}">
        <p14:creationId xmlns:p14="http://schemas.microsoft.com/office/powerpoint/2010/main" val="423811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298266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07504" y="699542"/>
            <a:ext cx="6696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 err="1"/>
              <a:t>Formal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formální oblečení, pravidla platí stejná jako u </a:t>
            </a:r>
            <a:r>
              <a:rPr lang="cs-CZ" sz="2000" dirty="0" err="1"/>
              <a:t>black</a:t>
            </a:r>
            <a:r>
              <a:rPr lang="cs-CZ" sz="2000" dirty="0"/>
              <a:t> </a:t>
            </a:r>
            <a:r>
              <a:rPr lang="cs-CZ" sz="2000" dirty="0" err="1"/>
              <a:t>tie</a:t>
            </a:r>
            <a:r>
              <a:rPr lang="cs-CZ" sz="20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pánové - smoking s černou košilí bez kravaty,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ženy dlouhé večerní šaty, koktejlky, elegantní večerní kostýmek.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 err="1"/>
              <a:t>Creative</a:t>
            </a:r>
            <a:r>
              <a:rPr lang="cs-CZ" sz="2000" b="1" dirty="0"/>
              <a:t> Black </a:t>
            </a:r>
            <a:r>
              <a:rPr lang="cs-CZ" sz="2000" b="1" dirty="0" err="1"/>
              <a:t>Tie</a:t>
            </a:r>
            <a:endParaRPr lang="cs-CZ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formální událost, volíme společenské šaty, máte prostor pro uplatnění módních trendů ve večerním oblečení,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ženy - luxusní dlouhé úplety, luxusní svetřík s korálovými výšivkami v kombinaci s širokou sukní či luxusní korzet,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muži smoking, výměna bílé košile za černou bez motýlka.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187512"/>
            <a:ext cx="1991573" cy="13447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2965919"/>
            <a:ext cx="1462391" cy="14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07504" y="699542"/>
            <a:ext cx="60375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 err="1"/>
              <a:t>Semi-Formal</a:t>
            </a:r>
            <a:endParaRPr lang="cs-CZ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velké večerní šaty či smoking nejsou vhodné,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záleží na hodině, kdy se událost bude konat,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je-li začátek dopoledne nebo odpoledne do 18.hodiny:  ženy volí elegantní kostýmek, pánové oblek (nemusí být nutně tmavý),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je-li začátek po 18.hodině: ženy by si měly obléci koktejlové šaty - koktejlky, muži tmavý oblek,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Cocktail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ženy volí krátké elegantní koktejlové šaty – koktejlky, zvolí doplňky - lodičky na vysokém podpatku, malé kabelky, psaníčka,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muži společenský oblek.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2297" y="4592914"/>
            <a:ext cx="169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http://www.chovani.eu/formalni-obleceni-dress-code/c799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23" y="1178737"/>
            <a:ext cx="2410933" cy="14262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998867"/>
            <a:ext cx="23431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48633" y="1056418"/>
            <a:ext cx="67785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 err="1"/>
              <a:t>Casual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nedbalá elegance, </a:t>
            </a:r>
            <a:endParaRPr lang="cs-CZ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na neformální schůzky, procházky, volný čas,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hostitel vám chce naznačit, že máte vypadat elegantně, ale s formálností to nemusíte přehánět.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ženy - kostýmek, zajímavé šaty, lesklé halenky, krajkový top,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muži - kalhoty, tričko s límečkem a svetr nebo vestu.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vhodný materiál - satén nebo samet.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žaket - </a:t>
            </a:r>
            <a:r>
              <a:rPr lang="cs-CZ" sz="2000" dirty="0"/>
              <a:t>vrcholně společenský oblek, který se nosí jen na výjimečné události (např.: svatba).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061650"/>
            <a:ext cx="937171" cy="176448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076138" y="2869367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/>
              <a:t>https://www.cavalier.cz/blog/dress-code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13" y="1207245"/>
            <a:ext cx="1555838" cy="13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Muži a sukně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90364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nosí dodnes. Kalhoty se nosí jen 150 až 200let.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muži v sukni nastavují nové limity.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Sukně se do pánského šatníku vracejí pro svou pohodlnost a vzdušnost.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Zavinovací sukně nosí muži jako jsou číšníci, kováři a podobně.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Pánské šaty- kutny, roucha jsou běžné v náboženství.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V Asii jsou zavinovací sukně běžné.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Víte co je kilt a co pánská sukně?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   </a:t>
            </a:r>
            <a:r>
              <a:rPr lang="cs-CZ" sz="2000" b="1" dirty="0"/>
              <a:t> Kilt </a:t>
            </a:r>
            <a:r>
              <a:rPr lang="cs-CZ" sz="2000" dirty="0"/>
              <a:t>je tradiční nebo moderní zavinovací sukně.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    Pánská sukně </a:t>
            </a:r>
            <a:r>
              <a:rPr lang="cs-CZ" sz="2000" dirty="0"/>
              <a:t>je tradiční střídmá sukně jak ji známe typu „A".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Největším průkopníkem sukní je pravděpodobně </a:t>
            </a:r>
            <a:r>
              <a:rPr lang="cs-CZ" sz="2000" dirty="0"/>
              <a:t>ředitel značky Louis </a:t>
            </a:r>
            <a:r>
              <a:rPr lang="cs-CZ" sz="2000" dirty="0" err="1"/>
              <a:t>Vuittom</a:t>
            </a:r>
            <a:r>
              <a:rPr lang="cs-CZ" sz="2000" dirty="0"/>
              <a:t> </a:t>
            </a:r>
            <a:r>
              <a:rPr lang="cs-CZ" sz="2000" dirty="0" err="1"/>
              <a:t>Marc</a:t>
            </a:r>
            <a:r>
              <a:rPr lang="cs-CZ" sz="2000" dirty="0"/>
              <a:t> </a:t>
            </a:r>
            <a:r>
              <a:rPr lang="cs-CZ" sz="2000" dirty="0" err="1"/>
              <a:t>Jacobs</a:t>
            </a:r>
            <a:r>
              <a:rPr lang="cs-CZ" sz="2000" dirty="0"/>
              <a:t>. Ten se v roce 2008 předvedl na veřejnosti v černé </a:t>
            </a:r>
            <a:r>
              <a:rPr lang="cs-CZ" sz="2000" dirty="0" err="1"/>
              <a:t>áčkové</a:t>
            </a:r>
            <a:r>
              <a:rPr lang="cs-CZ" sz="2000" dirty="0"/>
              <a:t> verzi</a:t>
            </a:r>
            <a:r>
              <a:rPr lang="cs-CZ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346" y="2451665"/>
            <a:ext cx="1604150" cy="11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010" y="141685"/>
            <a:ext cx="4374356" cy="377428"/>
          </a:xfrm>
        </p:spPr>
        <p:txBody>
          <a:bodyPr/>
          <a:lstStyle/>
          <a:p>
            <a:r>
              <a:rPr lang="cs-CZ" altLang="cs-CZ" sz="2700" b="1" dirty="0">
                <a:solidFill>
                  <a:srgbClr val="000099"/>
                </a:solidFill>
              </a:rPr>
              <a:t> prohřešky mužů</a:t>
            </a:r>
          </a:p>
        </p:txBody>
      </p:sp>
      <p:pic>
        <p:nvPicPr>
          <p:cNvPr id="409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r="48286" b="6902"/>
          <a:stretch>
            <a:fillRect/>
          </a:stretch>
        </p:blipFill>
        <p:spPr bwMode="auto">
          <a:xfrm>
            <a:off x="1277541" y="627460"/>
            <a:ext cx="154662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t="45581" r="18628" b="11752"/>
          <a:stretch>
            <a:fillRect/>
          </a:stretch>
        </p:blipFill>
        <p:spPr bwMode="auto">
          <a:xfrm>
            <a:off x="1385888" y="3436144"/>
            <a:ext cx="20966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7503" r="19270"/>
          <a:stretch>
            <a:fillRect/>
          </a:stretch>
        </p:blipFill>
        <p:spPr bwMode="auto">
          <a:xfrm>
            <a:off x="2855119" y="627460"/>
            <a:ext cx="158234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57" y="951310"/>
            <a:ext cx="3550444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3112294"/>
            <a:ext cx="4802981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Obdélník 7"/>
          <p:cNvSpPr>
            <a:spLocks noChangeArrowheads="1"/>
          </p:cNvSpPr>
          <p:nvPr/>
        </p:nvSpPr>
        <p:spPr bwMode="auto">
          <a:xfrm>
            <a:off x="4787504" y="2680097"/>
            <a:ext cx="16738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7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8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>
                <a:latin typeface="Times New Roman" panose="02020603050405020304" pitchFamily="18" charset="0"/>
              </a:rPr>
              <a:t>http://blog.sekora.cz/?cat=9</a:t>
            </a:r>
          </a:p>
        </p:txBody>
      </p:sp>
    </p:spTree>
    <p:extLst>
      <p:ext uri="{BB962C8B-B14F-4D97-AF65-F5344CB8AC3E}">
        <p14:creationId xmlns:p14="http://schemas.microsoft.com/office/powerpoint/2010/main" val="40951182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010" y="141685"/>
            <a:ext cx="4374356" cy="377428"/>
          </a:xfrm>
        </p:spPr>
        <p:txBody>
          <a:bodyPr/>
          <a:lstStyle/>
          <a:p>
            <a:pPr algn="ctr" eaLnBrk="1" hangingPunct="1"/>
            <a:r>
              <a:rPr lang="cs-CZ" altLang="cs-CZ" sz="2700" b="1" dirty="0">
                <a:solidFill>
                  <a:srgbClr val="000099"/>
                </a:solidFill>
              </a:rPr>
              <a:t> prohřešky mužů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4131" y="681038"/>
            <a:ext cx="4806554" cy="4105275"/>
          </a:xfrm>
        </p:spPr>
        <p:txBody>
          <a:bodyPr/>
          <a:lstStyle/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 místo vůně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Špinavé  boty,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Neladící boty a pásek,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Příliš krátké ponožky,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Batoh a oblek,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Špatná délk kravaty,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Krátký rukáv košile,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Trekové sandále, igelitka,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Zvednutý límec,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Korálky a náramky,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Nacpané kapsy,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Bílé ponožky v tmavých botách,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barev, ...</a:t>
            </a:r>
          </a:p>
        </p:txBody>
      </p:sp>
      <p:pic>
        <p:nvPicPr>
          <p:cNvPr id="6" name="Picture 4" descr="MCj028112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03" y="735806"/>
            <a:ext cx="1727597" cy="13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3092" y="4640461"/>
            <a:ext cx="8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https://www.ceskatelevize.cz/porady/1124997157-etiketa/204522161300024-etiketa-dokonaly-muz/</a:t>
            </a:r>
          </a:p>
        </p:txBody>
      </p:sp>
    </p:spTree>
    <p:extLst>
      <p:ext uri="{BB962C8B-B14F-4D97-AF65-F5344CB8AC3E}">
        <p14:creationId xmlns:p14="http://schemas.microsoft.com/office/powerpoint/2010/main" val="7091609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0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0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8" grpId="0"/>
      <p:bldP spid="70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Dress </a:t>
            </a:r>
            <a:r>
              <a:rPr lang="cs-CZ" sz="2800" b="1" dirty="0" err="1">
                <a:solidFill>
                  <a:srgbClr val="002060"/>
                </a:solidFill>
              </a:rPr>
              <a:t>code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7205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znáte slova písně „…</a:t>
            </a:r>
            <a:r>
              <a:rPr lang="cs-CZ" sz="2400" b="1" dirty="0"/>
              <a:t>je to pravda odvěká, šaty </a:t>
            </a:r>
            <a:r>
              <a:rPr lang="cs-CZ" sz="2400" b="1" dirty="0" err="1"/>
              <a:t>dělaj</a:t>
            </a:r>
            <a:r>
              <a:rPr lang="cs-CZ" sz="2400" b="1" dirty="0"/>
              <a:t> člověka“…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formální oblečení,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pro společenský život to platí dvojnásob,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první dojem je vytvářen gesty, hlasem, výrazem očí, ale také oblečením,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oděv prozradí: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vkus,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sociální roli,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společenskou úroveň.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61993"/>
            <a:ext cx="1440160" cy="163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04" y="4741069"/>
            <a:ext cx="1484709" cy="1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 descr="G:\KLIENTI\OVX\2008-06-SLU-DesignManual\2008-10-DM\2008-11-04-Stavba01\final03\export\logoOPF_kol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60" y="4582717"/>
            <a:ext cx="383381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ovéPole 10"/>
          <p:cNvSpPr txBox="1">
            <a:spLocks noChangeArrowheads="1"/>
          </p:cNvSpPr>
          <p:nvPr/>
        </p:nvSpPr>
        <p:spPr bwMode="auto">
          <a:xfrm>
            <a:off x="1416844" y="1107281"/>
            <a:ext cx="6398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1463">
              <a:spcBef>
                <a:spcPct val="20000"/>
              </a:spcBef>
              <a:buBlip>
                <a:blip r:embed="rId5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6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488"/>
              </a:spcBef>
              <a:buClr>
                <a:srgbClr val="0BD0D9"/>
              </a:buClr>
              <a:buSzPct val="95000"/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	</a:t>
            </a:r>
            <a:endParaRPr lang="cs-CZ" altLang="cs-CZ" sz="1800">
              <a:latin typeface="Times New Roman" panose="02020603050405020304" pitchFamily="18" charset="0"/>
            </a:endParaRPr>
          </a:p>
        </p:txBody>
      </p:sp>
      <p:sp>
        <p:nvSpPr>
          <p:cNvPr id="56325" name="TextovéPole 6"/>
          <p:cNvSpPr txBox="1">
            <a:spLocks noChangeArrowheads="1"/>
          </p:cNvSpPr>
          <p:nvPr/>
        </p:nvSpPr>
        <p:spPr bwMode="auto">
          <a:xfrm>
            <a:off x="2902059" y="374482"/>
            <a:ext cx="33206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6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1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cs-CZ" altLang="cs-CZ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3"/>
          <a:stretch>
            <a:fillRect/>
          </a:stretch>
        </p:blipFill>
        <p:spPr bwMode="auto">
          <a:xfrm>
            <a:off x="5443537" y="573882"/>
            <a:ext cx="2557463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2" r="44820"/>
          <a:stretch>
            <a:fillRect/>
          </a:stretch>
        </p:blipFill>
        <p:spPr bwMode="auto">
          <a:xfrm>
            <a:off x="3573660" y="1073890"/>
            <a:ext cx="1629966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9" t="33656" r="16542" b="9886"/>
          <a:stretch>
            <a:fillRect/>
          </a:stretch>
        </p:blipFill>
        <p:spPr bwMode="auto">
          <a:xfrm>
            <a:off x="1385887" y="2787254"/>
            <a:ext cx="1766888" cy="211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5" r="3828" b="9036"/>
          <a:stretch>
            <a:fillRect/>
          </a:stretch>
        </p:blipFill>
        <p:spPr bwMode="auto">
          <a:xfrm>
            <a:off x="5754785" y="2165747"/>
            <a:ext cx="2060972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7" r="16647"/>
          <a:stretch>
            <a:fillRect/>
          </a:stretch>
        </p:blipFill>
        <p:spPr bwMode="auto">
          <a:xfrm>
            <a:off x="3707606" y="3112294"/>
            <a:ext cx="1362075" cy="17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7" y="1107281"/>
            <a:ext cx="2544365" cy="1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7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Módní prohřešky žen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352" y="726569"/>
            <a:ext cx="7423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ráno vyrazila do práce a pohledy lidí vám daly jasně najevo, že jste to dnes přepískla.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jak se trapasům vyvarovat, které jsou ty nejčastější: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ponožky v botách, 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skvělý </a:t>
            </a:r>
            <a:r>
              <a:rPr lang="cs-CZ" sz="2000" b="1" dirty="0" err="1"/>
              <a:t>outfit</a:t>
            </a:r>
            <a:r>
              <a:rPr lang="cs-CZ" sz="2000" b="1" dirty="0"/>
              <a:t> </a:t>
            </a:r>
            <a:r>
              <a:rPr lang="cs-CZ" sz="2000" dirty="0"/>
              <a:t>a </a:t>
            </a:r>
            <a:r>
              <a:rPr lang="cs-CZ" sz="2000" b="1" dirty="0"/>
              <a:t>odrostlé vlasy,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špatně nalakované nehty, </a:t>
            </a: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kombinování více různých vzorů,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šperků více než je zdrávo,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boty a kabelka musí/nemusí ladit s oblečením,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igelitka,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bílé fleky od antiperspirantů či deodorantu,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velká a přeplněná kabelka či aktovka.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72815"/>
            <a:ext cx="1364456" cy="19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8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010" y="141685"/>
            <a:ext cx="4374356" cy="377428"/>
          </a:xfrm>
        </p:spPr>
        <p:txBody>
          <a:bodyPr/>
          <a:lstStyle/>
          <a:p>
            <a:r>
              <a:rPr lang="cs-CZ" altLang="cs-CZ" sz="2700" b="1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rgbClr val="C00000"/>
                </a:solidFill>
              </a:rPr>
              <a:t>Módní prohřešky žen</a:t>
            </a:r>
            <a:endParaRPr lang="cs-CZ" altLang="cs-CZ" sz="2700" b="1" dirty="0">
              <a:solidFill>
                <a:srgbClr val="C00000"/>
              </a:solidFill>
            </a:endParaRP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5785" y="573882"/>
            <a:ext cx="4968478" cy="4104085"/>
          </a:xfrm>
        </p:spPr>
        <p:txBody>
          <a:bodyPr/>
          <a:lstStyle/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Ukazují příliš,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Nevhodné topy a nepadnoucí kalhoty,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Inspirace minulostí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Špatně zvolená velikost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Špatná volba materiálu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Nevhodně zvolené šperky/ příliš mnoho šperků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barevných punčocháčů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Špatný výběr spodního prádla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Neodličovaní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Provokativní oblékání v kanceláři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Špinavé boty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Přehnané množství log známých návrhářů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Nesourodé potisky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Děravé, špinavé a obnošené věci</a:t>
            </a:r>
          </a:p>
          <a:p>
            <a:pPr eaLnBrk="1" hangingPunct="1">
              <a:buClr>
                <a:srgbClr val="0000FC"/>
              </a:buClr>
              <a:buFontTx/>
              <a:buChar char="•"/>
            </a:pPr>
            <a:r>
              <a:rPr lang="pl-PL" altLang="cs-CZ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Přehnané sebevědomí</a:t>
            </a:r>
          </a:p>
        </p:txBody>
      </p:sp>
      <p:pic>
        <p:nvPicPr>
          <p:cNvPr id="6" name="Picture 4" descr="MCj028112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03" y="735806"/>
            <a:ext cx="1727597" cy="13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60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8" grpId="0"/>
      <p:bldP spid="7004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Oblečení do divadla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F57286-F2FB-4D56-A26D-A277034C2A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1203598"/>
            <a:ext cx="3168352" cy="26642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114FA4-C8C0-4397-A0D0-BB163F0C36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99888" y="1347614"/>
            <a:ext cx="2912740" cy="266429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F77AED6-2526-47E8-9803-C7CF04F54E8A}"/>
              </a:ext>
            </a:extLst>
          </p:cNvPr>
          <p:cNvSpPr/>
          <p:nvPr/>
        </p:nvSpPr>
        <p:spPr>
          <a:xfrm>
            <a:off x="397664" y="4240256"/>
            <a:ext cx="860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Muži mohou obléci vycházkový oblek nebo tmavší kalhoty a košili s rozhalenkou.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3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2" y="1425316"/>
            <a:ext cx="354208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Dress </a:t>
            </a:r>
            <a:r>
              <a:rPr lang="cs-CZ" sz="2800" b="1" dirty="0" err="1">
                <a:solidFill>
                  <a:srgbClr val="002060"/>
                </a:solidFill>
              </a:rPr>
              <a:t>code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5536" y="843558"/>
            <a:ext cx="7350052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Podle </a:t>
            </a:r>
            <a:r>
              <a:rPr lang="cs-CZ" sz="2000" i="1" dirty="0"/>
              <a:t>vzhledu</a:t>
            </a:r>
            <a:r>
              <a:rPr lang="cs-CZ" sz="2000" dirty="0"/>
              <a:t> nekup ani sklenku medu: oči šidí - jazyk vidí. (Arménské přísloví).</a:t>
            </a:r>
            <a:br>
              <a:rPr lang="cs-CZ" sz="2000" dirty="0"/>
            </a:br>
            <a:endParaRPr lang="cs-CZ" sz="105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„Módu si můžete koupit, ale styl, ten musíte mít.“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„Vyvarujte se originality. Přílišná originalita v ženské módě může vést k tomu, že budete vypadat jako maškara.“ — </a:t>
            </a:r>
            <a:r>
              <a:rPr lang="cs-CZ" sz="2000" dirty="0" err="1"/>
              <a:t>Coco</a:t>
            </a:r>
            <a:r>
              <a:rPr lang="cs-CZ" sz="2000" dirty="0"/>
              <a:t> Chanel </a:t>
            </a:r>
            <a:r>
              <a:rPr lang="cs-CZ" sz="2000" dirty="0" err="1"/>
              <a:t>franc</a:t>
            </a:r>
            <a:r>
              <a:rPr lang="cs-CZ" sz="2000" dirty="0"/>
              <a:t>. módní návrhářka 1883 – 1971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16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„Nemůžete být falešně elegantní. Ale můžete být elegantní ve falešné kožešině.“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„Slušný vzhled je dostatečný k tomu, aby se lidé více zajímali o vaši duši“ — Karl </a:t>
            </a:r>
            <a:r>
              <a:rPr lang="cs-CZ" sz="2000" dirty="0" err="1"/>
              <a:t>Lagerfeld</a:t>
            </a:r>
            <a:r>
              <a:rPr lang="cs-CZ" sz="2000" dirty="0"/>
              <a:t> něm. módní návrhář 1933 - 2019</a:t>
            </a:r>
            <a:br>
              <a:rPr lang="cs-CZ" sz="2000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9823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Oblečení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67544" y="915566"/>
            <a:ext cx="61926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dirty="0"/>
              <a:t>je vizitkou každého člověka ve styku s jinými, odpovídá jeho osobnímu vkusu, účelu, místu a době setkání,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dirty="0"/>
              <a:t>část společenského styku,  na kterou je možné se připravit ještě před je uskutečněním,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dirty="0"/>
              <a:t>i přes ležérnost, kterou prosadila v oblékání současná móda, platí stále především v pracovním styku určitá pravidla.</a:t>
            </a:r>
          </a:p>
          <a:p>
            <a:r>
              <a:rPr lang="cs-CZ" sz="1600" dirty="0">
                <a:solidFill>
                  <a:srgbClr val="000000"/>
                </a:solidFill>
                <a:hlinkClick r:id="rId3"/>
              </a:rPr>
              <a:t>http://www.chovani.eu/formalni-obleceni-dress-code/c799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https://www.forbes.cz/prirucka-pro-vas-dresscode/</a:t>
            </a:r>
          </a:p>
          <a:p>
            <a:endParaRPr lang="cs-CZ" sz="2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61355"/>
            <a:ext cx="1950442" cy="162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4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Oblékání 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84358" y="2130553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obecně uznávaný vzor a soubor pravidel v oblékání,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jedná se o určité normy, které určují, jaké oděvy mohou být nošeny v zaměstnání, na úřadě, při společenské události,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není Vašim úkolem ve společnosti, abyste udávali tón módy a řídili se přehnaně módními výtvory,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není také vhodné se oblékat staromódně – je nutno mít na zřeteli současnou módní linii, avšak bez nápadných, křiklavých prvků.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AECF116-2FE3-4EF2-B461-6395A0E825AA}"/>
              </a:ext>
            </a:extLst>
          </p:cNvPr>
          <p:cNvSpPr/>
          <p:nvPr/>
        </p:nvSpPr>
        <p:spPr>
          <a:xfrm>
            <a:off x="611560" y="1181677"/>
            <a:ext cx="7417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„Vnější vzhled je zrcadlem nitra. Nitro, ale určuji svými myšlenkami.“ — Christoph Wilhelm </a:t>
            </a:r>
            <a:r>
              <a:rPr lang="cs-CZ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Hufeland</a:t>
            </a:r>
            <a:r>
              <a:rPr lang="cs-CZ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německý lékař 1762 - 1836</a:t>
            </a:r>
            <a:endParaRPr lang="cs-CZ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Zásady oblékání 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2" y="79060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oblek má být za každé situace slušivý, elegantní, čistý, bezpečný a vhodný pro určitou příležitost,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oblékání mělo být: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/>
              <a:t>vhodné pro danou příležitost,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/>
              <a:t>vhodné vzhledem k naší osobě (postavě),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/>
              <a:t>vhodné ke klimatickým podmínkám,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/>
              <a:t>vhodné pro dané prostředí a činnost, kterou v něm budeme vykonávat,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/>
              <a:t>čisté, upravené, elegantní, mělo by mít „šmrnc“.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4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EB2D6CB-0D0E-485A-8D4B-D9B07C32A3E0}"/>
              </a:ext>
            </a:extLst>
          </p:cNvPr>
          <p:cNvSpPr/>
          <p:nvPr/>
        </p:nvSpPr>
        <p:spPr>
          <a:xfrm>
            <a:off x="612627" y="435289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PŘÍSLOVÍ: Kam vítr, tam plášť. </a:t>
            </a:r>
            <a:b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359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Oblékání 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1544" y="755700"/>
            <a:ext cx="71307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b="1" dirty="0"/>
              <a:t>obecně se člení na: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dirty="0"/>
              <a:t>pracovní,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dirty="0"/>
              <a:t>vycházkové,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dirty="0"/>
              <a:t>společenské,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200" dirty="0"/>
              <a:t>a oblečení pro volný čas.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b="1" dirty="0"/>
              <a:t>volíme vždy dle příležitosti</a:t>
            </a:r>
            <a:r>
              <a:rPr lang="cs-CZ" sz="22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slavnostní oblečení pro společenské příležitosti – volíme </a:t>
            </a:r>
            <a:r>
              <a:rPr lang="cs-CZ" sz="2200" dirty="0" err="1"/>
              <a:t>formal</a:t>
            </a:r>
            <a:r>
              <a:rPr lang="cs-CZ" sz="2200" dirty="0"/>
              <a:t> </a:t>
            </a:r>
            <a:r>
              <a:rPr lang="cs-CZ" sz="2200" dirty="0" err="1"/>
              <a:t>dress</a:t>
            </a:r>
            <a:r>
              <a:rPr lang="cs-CZ" sz="2200" dirty="0"/>
              <a:t>, </a:t>
            </a:r>
            <a:r>
              <a:rPr lang="cs-CZ" sz="2200" dirty="0" err="1"/>
              <a:t>black</a:t>
            </a:r>
            <a:r>
              <a:rPr lang="cs-CZ" sz="2200" dirty="0"/>
              <a:t> </a:t>
            </a:r>
            <a:r>
              <a:rPr lang="cs-CZ" sz="2200" dirty="0" err="1"/>
              <a:t>tie</a:t>
            </a:r>
            <a:r>
              <a:rPr lang="cs-CZ" sz="2200" dirty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pro denní nošení do práce – volíme business </a:t>
            </a:r>
            <a:r>
              <a:rPr lang="cs-CZ" sz="2200" dirty="0" err="1"/>
              <a:t>dress</a:t>
            </a:r>
            <a:r>
              <a:rPr lang="cs-CZ" sz="22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pro neformální příležitosti a volný čas – volíme </a:t>
            </a:r>
            <a:r>
              <a:rPr lang="cs-CZ" sz="2200" dirty="0" err="1"/>
              <a:t>casual</a:t>
            </a:r>
            <a:r>
              <a:rPr lang="cs-CZ" sz="2200" dirty="0"/>
              <a:t> </a:t>
            </a:r>
            <a:r>
              <a:rPr lang="cs-CZ" sz="2200" dirty="0" err="1"/>
              <a:t>dress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40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r>
              <a:rPr lang="cs-CZ" b="1" dirty="0">
                <a:solidFill>
                  <a:srgbClr val="002060"/>
                </a:solidFill>
              </a:rPr>
              <a:t> – 2 sféry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696119"/>
            <a:ext cx="70405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2060"/>
                </a:solidFill>
              </a:rPr>
              <a:t>pracovní </a:t>
            </a:r>
            <a:r>
              <a:rPr lang="cs-CZ" sz="2200" dirty="0" err="1">
                <a:solidFill>
                  <a:srgbClr val="002060"/>
                </a:solidFill>
              </a:rPr>
              <a:t>Dress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code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/>
              <a:t>určuje zaměstnavatel - vyžadují přesně daný styl oblékání pak mají svůj vlastní psaný kodex definující oděv, střih, barvy i materiál požadovaného oděvu, který je zaměstnanec povinen respektovat; v současnosti se člení na </a:t>
            </a:r>
            <a:r>
              <a:rPr lang="cs-CZ" sz="2200" dirty="0" err="1"/>
              <a:t>casual</a:t>
            </a:r>
            <a:r>
              <a:rPr lang="cs-CZ" sz="2200" dirty="0"/>
              <a:t> </a:t>
            </a:r>
            <a:r>
              <a:rPr lang="cs-CZ" sz="2200" dirty="0" err="1"/>
              <a:t>dress</a:t>
            </a:r>
            <a:r>
              <a:rPr lang="cs-CZ" sz="2200" dirty="0"/>
              <a:t> nebo business </a:t>
            </a:r>
            <a:r>
              <a:rPr lang="cs-CZ" sz="2200" dirty="0" err="1"/>
              <a:t>informal</a:t>
            </a:r>
            <a:r>
              <a:rPr lang="cs-CZ" sz="2200" dirty="0"/>
              <a:t> a business </a:t>
            </a:r>
            <a:r>
              <a:rPr lang="cs-CZ" sz="2200" dirty="0" err="1"/>
              <a:t>dress</a:t>
            </a:r>
            <a:r>
              <a:rPr lang="cs-CZ" sz="2200" dirty="0"/>
              <a:t> (oblečení vybrané pro styk s klientem),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2060"/>
                </a:solidFill>
              </a:rPr>
              <a:t>společenský </a:t>
            </a:r>
            <a:r>
              <a:rPr lang="cs-CZ" sz="2200" dirty="0" err="1">
                <a:solidFill>
                  <a:srgbClr val="002060"/>
                </a:solidFill>
              </a:rPr>
              <a:t>Dress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code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/>
              <a:t>je to složitější - soubor doporučení, jak se vhodně obléct pro určitou společenskou příležitost a jeho respektování je individuální záležitostí. Jedná se o otázku kultury, kultivovanosti a etikety.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52" y="3003798"/>
            <a:ext cx="2058027" cy="13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Druhy oblečení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696119"/>
            <a:ext cx="44634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sportovní oblečení,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vycházkové šaty,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kostým,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plášť,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prádlo,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punčochy,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malou večerní toaletu,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velkou večerní toaletu,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obuv,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klobouk,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kabelku,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rukavice,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kapesníky,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šperky.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85" y="2427734"/>
            <a:ext cx="2591394" cy="21576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435846"/>
            <a:ext cx="1991945" cy="10162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954085"/>
            <a:ext cx="1472296" cy="11805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923" y="1192701"/>
            <a:ext cx="1627731" cy="174173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1F79948-65E1-473D-9364-45B5A9F0C178}"/>
              </a:ext>
            </a:extLst>
          </p:cNvPr>
          <p:cNvSpPr/>
          <p:nvPr/>
        </p:nvSpPr>
        <p:spPr>
          <a:xfrm>
            <a:off x="3271251" y="4606266"/>
            <a:ext cx="5548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https://www.ceskatelevize.cz/porady/1124997157-etiketa/204522161300023-etiketa-saty-delaji-damu/</a:t>
            </a:r>
          </a:p>
        </p:txBody>
      </p:sp>
    </p:spTree>
    <p:extLst>
      <p:ext uri="{BB962C8B-B14F-4D97-AF65-F5344CB8AC3E}">
        <p14:creationId xmlns:p14="http://schemas.microsoft.com/office/powerpoint/2010/main" val="47680693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1812</Words>
  <Application>Microsoft Office PowerPoint</Application>
  <PresentationFormat>Předvádění na obrazovce (16:9)</PresentationFormat>
  <Paragraphs>217</Paragraphs>
  <Slides>24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Microsoft YaHei</vt:lpstr>
      <vt:lpstr>Arial</vt:lpstr>
      <vt:lpstr>Calibri</vt:lpstr>
      <vt:lpstr>Times New Roman</vt:lpstr>
      <vt:lpstr>Wingdings</vt:lpstr>
      <vt:lpstr>SLU</vt:lpstr>
      <vt:lpstr>3.Společenské oblečení     </vt:lpstr>
      <vt:lpstr>Dress code </vt:lpstr>
      <vt:lpstr>Dress code </vt:lpstr>
      <vt:lpstr>Oblečení </vt:lpstr>
      <vt:lpstr>Oblékání  </vt:lpstr>
      <vt:lpstr>Zásady oblékání  </vt:lpstr>
      <vt:lpstr>Oblékání  </vt:lpstr>
      <vt:lpstr>Dress code – 2 sféry </vt:lpstr>
      <vt:lpstr>Druhy oblečení</vt:lpstr>
      <vt:lpstr>Klasické druhy oblečení</vt:lpstr>
      <vt:lpstr>Dress code </vt:lpstr>
      <vt:lpstr>Dress code - členění </vt:lpstr>
      <vt:lpstr>Dress code </vt:lpstr>
      <vt:lpstr>Dress code </vt:lpstr>
      <vt:lpstr>Dress code </vt:lpstr>
      <vt:lpstr>Dress code </vt:lpstr>
      <vt:lpstr>Muži a sukně </vt:lpstr>
      <vt:lpstr> prohřešky mužů</vt:lpstr>
      <vt:lpstr> prohřešky mužů</vt:lpstr>
      <vt:lpstr>Prezentace aplikace PowerPoint</vt:lpstr>
      <vt:lpstr>Módní prohřešky žen </vt:lpstr>
      <vt:lpstr> Módní prohřešky žen</vt:lpstr>
      <vt:lpstr>Oblečení do divadla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249</cp:revision>
  <dcterms:created xsi:type="dcterms:W3CDTF">2016-07-06T15:42:34Z</dcterms:created>
  <dcterms:modified xsi:type="dcterms:W3CDTF">2020-05-06T11:03:34Z</dcterms:modified>
</cp:coreProperties>
</file>