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442" r:id="rId3"/>
    <p:sldId id="483" r:id="rId4"/>
    <p:sldId id="482" r:id="rId5"/>
    <p:sldId id="498" r:id="rId6"/>
    <p:sldId id="499" r:id="rId7"/>
    <p:sldId id="501" r:id="rId8"/>
    <p:sldId id="502" r:id="rId9"/>
    <p:sldId id="504" r:id="rId10"/>
    <p:sldId id="503" r:id="rId11"/>
    <p:sldId id="513" r:id="rId12"/>
    <p:sldId id="514" r:id="rId13"/>
    <p:sldId id="512" r:id="rId14"/>
    <p:sldId id="508" r:id="rId15"/>
    <p:sldId id="486" r:id="rId16"/>
    <p:sldId id="488" r:id="rId17"/>
    <p:sldId id="481" r:id="rId18"/>
    <p:sldId id="484" r:id="rId19"/>
    <p:sldId id="490" r:id="rId20"/>
    <p:sldId id="494" r:id="rId21"/>
    <p:sldId id="293" r:id="rId22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3AA3"/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533" autoAdjust="0"/>
  </p:normalViewPr>
  <p:slideViewPr>
    <p:cSldViewPr>
      <p:cViewPr varScale="1">
        <p:scale>
          <a:sx n="71" d="100"/>
          <a:sy n="71" d="100"/>
        </p:scale>
        <p:origin x="1140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06.05.2020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086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85907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11579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15066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58070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87918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28291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81789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97561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29910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5944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60530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54460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4248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4014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3611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3853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5721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8857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4362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7014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travelbible.cz/typicky-ceske-darky/#CD_hudebnich_skladatelu" TargetMode="External"/><Relationship Id="rId13" Type="http://schemas.openxmlformats.org/officeDocument/2006/relationships/image" Target="../media/image24.png"/><Relationship Id="rId3" Type="http://schemas.openxmlformats.org/officeDocument/2006/relationships/hyperlink" Target="https://travelbible.cz/typicky-ceske-darky/#Becherovka_slivovice_pivo" TargetMode="External"/><Relationship Id="rId7" Type="http://schemas.openxmlformats.org/officeDocument/2006/relationships/hyperlink" Target="https://travelbible.cz/typicky-ceske-darky/#Krtecek" TargetMode="External"/><Relationship Id="rId12" Type="http://schemas.openxmlformats.org/officeDocument/2006/relationships/hyperlink" Target="https://travelbible.cz/typicky-ceske-darky/#Pohlednic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ravelbible.cz/typicky-ceske-darky/#Pullitr" TargetMode="External"/><Relationship Id="rId11" Type="http://schemas.openxmlformats.org/officeDocument/2006/relationships/hyperlink" Target="https://travelbible.cz/typicky-ceske-darky/#Kristal_brousene_sklo" TargetMode="External"/><Relationship Id="rId5" Type="http://schemas.openxmlformats.org/officeDocument/2006/relationships/hyperlink" Target="https://travelbible.cz/typicky-ceske-darky/#Lazenske_oplatky" TargetMode="External"/><Relationship Id="rId15" Type="http://schemas.openxmlformats.org/officeDocument/2006/relationships/image" Target="../media/image26.png"/><Relationship Id="rId10" Type="http://schemas.openxmlformats.org/officeDocument/2006/relationships/hyperlink" Target="https://travelbible.cz/typicky-ceske-darky/#Panenky_v_lidovych_krojich" TargetMode="External"/><Relationship Id="rId4" Type="http://schemas.openxmlformats.org/officeDocument/2006/relationships/hyperlink" Target="https://travelbible.cz/typicky-ceske-darky/#Drobnosti_s_vlajkou" TargetMode="External"/><Relationship Id="rId9" Type="http://schemas.openxmlformats.org/officeDocument/2006/relationships/hyperlink" Target="https://travelbible.cz/typicky-ceske-darky/#Modely_auticek" TargetMode="External"/><Relationship Id="rId1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travelbible.cz/typicky-ceske-darky-2/#Sirky_s_obrazkem_Prahy" TargetMode="External"/><Relationship Id="rId13" Type="http://schemas.openxmlformats.org/officeDocument/2006/relationships/hyperlink" Target="https://travelbible.cz/typicky-ceske-darky-2/#Porcelan" TargetMode="External"/><Relationship Id="rId3" Type="http://schemas.openxmlformats.org/officeDocument/2006/relationships/hyperlink" Target="https://travelbible.cz/typicky-ceske-darky-2/#Obrazky_J_Lady" TargetMode="External"/><Relationship Id="rId7" Type="http://schemas.openxmlformats.org/officeDocument/2006/relationships/hyperlink" Target="https://travelbible.cz/typicky-ceske-darky-2/#Pernicky" TargetMode="External"/><Relationship Id="rId12" Type="http://schemas.openxmlformats.org/officeDocument/2006/relationships/hyperlink" Target="https://travelbible.cz/typicky-ceske-darky-2/#Jezek_v_kleci" TargetMode="External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ravelbible.cz/typicky-ceske-darky-2/#Tradicni_kapesni_nuz_ceska_rybicka" TargetMode="External"/><Relationship Id="rId11" Type="http://schemas.openxmlformats.org/officeDocument/2006/relationships/hyperlink" Target="https://travelbible.cz/typicky-ceske-darky-2/#Knizka_Vaclava_Havla" TargetMode="External"/><Relationship Id="rId5" Type="http://schemas.openxmlformats.org/officeDocument/2006/relationships/hyperlink" Target="https://travelbible.cz/typicky-ceske-darky-2/#Jedle_penize" TargetMode="External"/><Relationship Id="rId15" Type="http://schemas.openxmlformats.org/officeDocument/2006/relationships/hyperlink" Target="https://travelbible.cz/typicky-ceske-darky-2/#Pat_a_Mat" TargetMode="External"/><Relationship Id="rId10" Type="http://schemas.openxmlformats.org/officeDocument/2006/relationships/hyperlink" Target="https://travelbible.cz/typicky-ceske-darky-2/#Susene_houby" TargetMode="External"/><Relationship Id="rId4" Type="http://schemas.openxmlformats.org/officeDocument/2006/relationships/hyperlink" Target="https://travelbible.cz/typicky-ceske-darky-2/#Svejk" TargetMode="External"/><Relationship Id="rId9" Type="http://schemas.openxmlformats.org/officeDocument/2006/relationships/hyperlink" Target="https://travelbible.cz/typicky-ceske-darky-2/#Moravske_vino" TargetMode="External"/><Relationship Id="rId14" Type="http://schemas.openxmlformats.org/officeDocument/2006/relationships/hyperlink" Target="https://travelbible.cz/typicky-ceske-darky-2/#Kofola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9990" y="195486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59074" y="555525"/>
            <a:ext cx="5400600" cy="216024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r>
              <a:rPr lang="pl-PL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pl-PL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.Cestování </a:t>
            </a:r>
            <a:r>
              <a:rPr lang="pl-PL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volný čas</a:t>
            </a:r>
            <a:br>
              <a:rPr lang="pl-PL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5904381" y="4011910"/>
            <a:ext cx="3032806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Pavlína </a:t>
            </a:r>
            <a:r>
              <a:rPr lang="cs-CZ" alt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Pellešová</a:t>
            </a: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259990" y="707925"/>
            <a:ext cx="5599684" cy="2160240"/>
          </a:xfrm>
          <a:prstGeom prst="rect">
            <a:avLst/>
          </a:prstGeom>
        </p:spPr>
        <p:txBody>
          <a:bodyPr anchor="t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pl-PL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59990" y="4062493"/>
            <a:ext cx="56081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Tato přednáška byla vytvořena pro projekt„</a:t>
            </a:r>
            <a:r>
              <a:rPr lang="cs-CZ" dirty="0">
                <a:solidFill>
                  <a:schemeClr val="bg1"/>
                </a:solidFill>
              </a:rPr>
              <a:t>Rozvoj vzdělávání na Slezské univerzitě v Opavě“ </a:t>
            </a:r>
            <a:r>
              <a:rPr lang="cs-CZ" dirty="0"/>
              <a:t>Opavě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841" y="1779662"/>
            <a:ext cx="5162922" cy="226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0874" y="242565"/>
            <a:ext cx="7704856" cy="507703"/>
          </a:xfrm>
        </p:spPr>
        <p:txBody>
          <a:bodyPr/>
          <a:lstStyle/>
          <a:p>
            <a:pPr algn="ctr"/>
            <a:r>
              <a:rPr lang="cs-CZ" sz="2800" b="1" dirty="0">
                <a:solidFill>
                  <a:srgbClr val="053AA3"/>
                </a:solidFill>
              </a:rPr>
              <a:t>Cesty do ciziny - dárky</a:t>
            </a:r>
            <a:endParaRPr lang="cs-CZ" sz="2800" dirty="0"/>
          </a:p>
        </p:txBody>
      </p:sp>
      <p:sp>
        <p:nvSpPr>
          <p:cNvPr id="3" name="Obdélník 2"/>
          <p:cNvSpPr/>
          <p:nvPr/>
        </p:nvSpPr>
        <p:spPr>
          <a:xfrm>
            <a:off x="320874" y="934537"/>
            <a:ext cx="7419477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dirty="0"/>
              <a:t>výměna dárků mezi partnery - gesto sloužící budování přátelských vztahů, posilování vazeb.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dirty="0"/>
              <a:t>dary se také zasílají a pak se k nim                                 přikládá vizitka,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dirty="0"/>
              <a:t>vhodnými předměty jsou předměty mající vztah                            k naší zemi – značkové tuzemské výrobky.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dirty="0"/>
              <a:t>u nově navazovaných kontaktů se neočekávají žádné dary a pozornosti, ale dlouhodobému obchodnímu partnerovi nebo jeho manželce můžeme přivézt něco, co má rád, co je pro naši zemi typické.</a:t>
            </a:r>
            <a:endParaRPr lang="cs-CZ" sz="3200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cs-CZ" sz="3200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80D29105-7431-4AE8-937D-E92D8C099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4345" y="1511484"/>
            <a:ext cx="2276475" cy="156210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003B3010-D822-4051-9274-18C25ADF4B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5644" y="3510784"/>
            <a:ext cx="1284441" cy="116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082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0874" y="242565"/>
            <a:ext cx="7704856" cy="507703"/>
          </a:xfrm>
        </p:spPr>
        <p:txBody>
          <a:bodyPr/>
          <a:lstStyle/>
          <a:p>
            <a:pPr algn="ctr"/>
            <a:r>
              <a:rPr lang="cs-CZ" sz="2800" b="1" dirty="0">
                <a:solidFill>
                  <a:srgbClr val="053AA3"/>
                </a:solidFill>
              </a:rPr>
              <a:t>Cesty do ciziny - dárky</a:t>
            </a:r>
            <a:endParaRPr lang="cs-CZ" sz="2800" dirty="0"/>
          </a:p>
        </p:txBody>
      </p:sp>
      <p:sp>
        <p:nvSpPr>
          <p:cNvPr id="3" name="Obdélník 2"/>
          <p:cNvSpPr/>
          <p:nvPr/>
        </p:nvSpPr>
        <p:spPr>
          <a:xfrm>
            <a:off x="320875" y="749474"/>
            <a:ext cx="5043213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>
                <a:hlinkClick r:id="rId3" tooltip="Becherovka, slivovice, pivo"/>
              </a:rPr>
              <a:t>Becherovka, slivovice, pivo</a:t>
            </a:r>
            <a:endParaRPr lang="cs-CZ" sz="2400" dirty="0"/>
          </a:p>
          <a:p>
            <a:r>
              <a:rPr lang="cs-CZ" sz="2400" dirty="0">
                <a:hlinkClick r:id="rId4" tooltip="Drobnosti s vlajkou"/>
              </a:rPr>
              <a:t>Drobnosti s vlajkou</a:t>
            </a:r>
            <a:endParaRPr lang="cs-CZ" sz="2400" dirty="0"/>
          </a:p>
          <a:p>
            <a:r>
              <a:rPr lang="cs-CZ" sz="2400" dirty="0">
                <a:hlinkClick r:id="rId5" tooltip="Lázeňské oplatky"/>
              </a:rPr>
              <a:t>Lázeňské oplatky</a:t>
            </a:r>
            <a:endParaRPr lang="cs-CZ" sz="2400" dirty="0"/>
          </a:p>
          <a:p>
            <a:r>
              <a:rPr lang="cs-CZ" sz="2400" dirty="0">
                <a:hlinkClick r:id="rId6" tooltip="Půllitr"/>
              </a:rPr>
              <a:t>Půllitr</a:t>
            </a:r>
            <a:endParaRPr lang="cs-CZ" sz="2400" dirty="0"/>
          </a:p>
          <a:p>
            <a:r>
              <a:rPr lang="cs-CZ" sz="2400" dirty="0">
                <a:hlinkClick r:id="rId7" tooltip="Krteček"/>
              </a:rPr>
              <a:t>Krteček</a:t>
            </a:r>
            <a:endParaRPr lang="cs-CZ" sz="2400" dirty="0"/>
          </a:p>
          <a:p>
            <a:r>
              <a:rPr lang="cs-CZ" sz="2400" dirty="0">
                <a:hlinkClick r:id="rId8" tooltip="CD hudebních skladatelů"/>
              </a:rPr>
              <a:t>CD hudebních skladatelů</a:t>
            </a:r>
            <a:endParaRPr lang="cs-CZ" sz="2400" dirty="0"/>
          </a:p>
          <a:p>
            <a:r>
              <a:rPr lang="cs-CZ" sz="2400" dirty="0">
                <a:hlinkClick r:id="rId9" tooltip="Modely autíček"/>
              </a:rPr>
              <a:t>Modely autíček</a:t>
            </a:r>
            <a:endParaRPr lang="cs-CZ" sz="2400" dirty="0"/>
          </a:p>
          <a:p>
            <a:r>
              <a:rPr lang="cs-CZ" sz="2400" dirty="0">
                <a:hlinkClick r:id="rId10" tooltip="Panenky v lidových krojích"/>
              </a:rPr>
              <a:t>Panenky v lidových krojích</a:t>
            </a:r>
            <a:endParaRPr lang="cs-CZ" sz="2400" dirty="0"/>
          </a:p>
          <a:p>
            <a:r>
              <a:rPr lang="cs-CZ" sz="2400" dirty="0">
                <a:hlinkClick r:id="rId11" tooltip="Křišťál, broušené sklo"/>
              </a:rPr>
              <a:t>Křišťál, broušené sklo</a:t>
            </a:r>
            <a:endParaRPr lang="cs-CZ" sz="2400" dirty="0"/>
          </a:p>
          <a:p>
            <a:r>
              <a:rPr lang="cs-CZ" sz="2400" dirty="0">
                <a:hlinkClick r:id="rId12" tooltip="Pohlednice"/>
              </a:rPr>
              <a:t>Pohlednice</a:t>
            </a:r>
            <a:endParaRPr lang="cs-CZ" sz="2400" dirty="0"/>
          </a:p>
          <a:p>
            <a:endParaRPr lang="cs-CZ" sz="3200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BF05090C-3B56-4E5B-AA40-11E180AE1A33}"/>
              </a:ext>
            </a:extLst>
          </p:cNvPr>
          <p:cNvSpPr/>
          <p:nvPr/>
        </p:nvSpPr>
        <p:spPr>
          <a:xfrm>
            <a:off x="4739482" y="4288904"/>
            <a:ext cx="40895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https://travelbible.cz/typicky-ceske-darky/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706A0C1-B571-472F-B66A-8C53A975790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4542" y="2731440"/>
            <a:ext cx="959645" cy="118813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75F99F8-ED98-46DE-9C2B-E2BF9A2DA5B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20272" y="1797313"/>
            <a:ext cx="1224136" cy="201472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4E49666-8AA4-4A84-9D09-DBC80F7BEC5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67675" y="951502"/>
            <a:ext cx="232410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944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0874" y="242565"/>
            <a:ext cx="7704856" cy="507703"/>
          </a:xfrm>
        </p:spPr>
        <p:txBody>
          <a:bodyPr/>
          <a:lstStyle/>
          <a:p>
            <a:pPr algn="ctr"/>
            <a:r>
              <a:rPr lang="cs-CZ" sz="2800" b="1" dirty="0">
                <a:solidFill>
                  <a:srgbClr val="053AA3"/>
                </a:solidFill>
              </a:rPr>
              <a:t>Cesty do ciziny - dárky</a:t>
            </a:r>
            <a:endParaRPr lang="cs-CZ" sz="2800" dirty="0"/>
          </a:p>
        </p:txBody>
      </p:sp>
      <p:sp>
        <p:nvSpPr>
          <p:cNvPr id="3" name="Obdélník 2"/>
          <p:cNvSpPr/>
          <p:nvPr/>
        </p:nvSpPr>
        <p:spPr>
          <a:xfrm>
            <a:off x="320875" y="749474"/>
            <a:ext cx="504321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>
                <a:hlinkClick r:id="rId3" tooltip="Obrázky J. Lady"/>
              </a:rPr>
              <a:t>Obrázky J. Lady</a:t>
            </a:r>
            <a:endParaRPr lang="cs-CZ" sz="2000"/>
          </a:p>
          <a:p>
            <a:r>
              <a:rPr lang="cs-CZ" sz="2000">
                <a:hlinkClick r:id="rId4" tooltip="Švejk"/>
              </a:rPr>
              <a:t>Švejk</a:t>
            </a:r>
            <a:endParaRPr lang="cs-CZ" sz="2000"/>
          </a:p>
          <a:p>
            <a:r>
              <a:rPr lang="cs-CZ" sz="2000">
                <a:hlinkClick r:id="rId5" tooltip="Jedlé peníze"/>
              </a:rPr>
              <a:t>Jedlé peníze</a:t>
            </a:r>
            <a:endParaRPr lang="cs-CZ" sz="2000"/>
          </a:p>
          <a:p>
            <a:r>
              <a:rPr lang="cs-CZ" sz="2000">
                <a:hlinkClick r:id="rId6" tooltip="Tradiční kapesní nůž (česká rybička)"/>
              </a:rPr>
              <a:t>Tradiční kapesní nůž (česká rybička)</a:t>
            </a:r>
            <a:endParaRPr lang="cs-CZ" sz="2000"/>
          </a:p>
          <a:p>
            <a:r>
              <a:rPr lang="cs-CZ" sz="2000">
                <a:hlinkClick r:id="rId7" tooltip="Perníčky"/>
              </a:rPr>
              <a:t>Perníčky</a:t>
            </a:r>
            <a:endParaRPr lang="cs-CZ" sz="2000"/>
          </a:p>
          <a:p>
            <a:r>
              <a:rPr lang="cs-CZ" sz="2000">
                <a:hlinkClick r:id="rId8" tooltip="Sirky s obrázkem Prahy"/>
              </a:rPr>
              <a:t>Sirky s obrázkem Prahy</a:t>
            </a:r>
            <a:endParaRPr lang="cs-CZ" sz="2000"/>
          </a:p>
          <a:p>
            <a:r>
              <a:rPr lang="cs-CZ" sz="2000">
                <a:hlinkClick r:id="rId9" tooltip="Moravské víno"/>
              </a:rPr>
              <a:t>Moravské víno</a:t>
            </a:r>
            <a:endParaRPr lang="cs-CZ" sz="2000"/>
          </a:p>
          <a:p>
            <a:r>
              <a:rPr lang="cs-CZ" sz="2000">
                <a:hlinkClick r:id="rId10" tooltip="Sušené houby"/>
              </a:rPr>
              <a:t>Sušené houby</a:t>
            </a:r>
            <a:endParaRPr lang="cs-CZ" sz="2000"/>
          </a:p>
          <a:p>
            <a:r>
              <a:rPr lang="cs-CZ" sz="2000">
                <a:hlinkClick r:id="rId11" tooltip="Knížka Václava Havla"/>
              </a:rPr>
              <a:t>Knížka Václava Havla</a:t>
            </a:r>
            <a:endParaRPr lang="cs-CZ" sz="2000"/>
          </a:p>
          <a:p>
            <a:r>
              <a:rPr lang="cs-CZ" sz="2000">
                <a:hlinkClick r:id="rId12" tooltip="Ježek v kleci"/>
              </a:rPr>
              <a:t>Ježek v kleci</a:t>
            </a:r>
            <a:endParaRPr lang="cs-CZ" sz="2000"/>
          </a:p>
          <a:p>
            <a:r>
              <a:rPr lang="cs-CZ" sz="2000">
                <a:hlinkClick r:id="rId13" tooltip="Porcelán"/>
              </a:rPr>
              <a:t>Porcelán</a:t>
            </a:r>
            <a:endParaRPr lang="cs-CZ" sz="2000"/>
          </a:p>
          <a:p>
            <a:r>
              <a:rPr lang="cs-CZ" sz="2000">
                <a:hlinkClick r:id="rId14" tooltip="Kofola"/>
              </a:rPr>
              <a:t>Kofola</a:t>
            </a:r>
            <a:endParaRPr lang="cs-CZ" sz="2000"/>
          </a:p>
          <a:p>
            <a:r>
              <a:rPr lang="cs-CZ" sz="2000">
                <a:hlinkClick r:id="rId15" tooltip="Pat a Mat"/>
              </a:rPr>
              <a:t>Pat a Mat</a:t>
            </a:r>
            <a:endParaRPr lang="cs-CZ" sz="2800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E28E39D9-3703-4A22-A3A0-F94B1B08485D}"/>
              </a:ext>
            </a:extLst>
          </p:cNvPr>
          <p:cNvSpPr/>
          <p:nvPr/>
        </p:nvSpPr>
        <p:spPr>
          <a:xfrm>
            <a:off x="4510898" y="4394026"/>
            <a:ext cx="42819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https://travelbible.cz/typicky-ceske-darky-2/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62966E5-AFF2-4447-9002-FBBB6C8AD26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844851" y="1179690"/>
            <a:ext cx="2000250" cy="138112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A86EE0A-FFF6-4A08-B648-3162CC97E49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844976" y="2691608"/>
            <a:ext cx="2466975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531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0874" y="242565"/>
            <a:ext cx="7704856" cy="507703"/>
          </a:xfrm>
        </p:spPr>
        <p:txBody>
          <a:bodyPr/>
          <a:lstStyle/>
          <a:p>
            <a:pPr algn="ctr"/>
            <a:r>
              <a:rPr lang="cs-CZ" sz="2800" b="1" dirty="0">
                <a:solidFill>
                  <a:srgbClr val="053AA3"/>
                </a:solidFill>
              </a:rPr>
              <a:t>Co zařídit před cestou?</a:t>
            </a:r>
            <a:endParaRPr lang="cs-CZ" sz="2800" dirty="0"/>
          </a:p>
        </p:txBody>
      </p:sp>
      <p:sp>
        <p:nvSpPr>
          <p:cNvPr id="3" name="Obdélník 2"/>
          <p:cNvSpPr/>
          <p:nvPr/>
        </p:nvSpPr>
        <p:spPr>
          <a:xfrm>
            <a:off x="320875" y="749474"/>
            <a:ext cx="648337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000" dirty="0"/>
              <a:t>očkování – je v dané zemi je zapotřebí očkování,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000" dirty="0"/>
              <a:t>vezměte si mapu a slovníček,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000" dirty="0"/>
              <a:t>vyměňte si peníze a vezměte si jich dostatek i s sebou, popř. kreditní kartu, peníze si uschovejte do kufru na několik míst,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000" dirty="0"/>
              <a:t>detaily – informujte se o počasí a přizpůsobte cestovní šatník,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000" dirty="0"/>
              <a:t>vezměte si něco na zahnání nudy např. karty, časopisy, knihu, křížovky, sudoku, MP3/MP4,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000" dirty="0"/>
              <a:t>zkontrolujte zavřená okna v bytě, a alespoň dvakrát zkontrolujte zamknutí dveří, odpojte spotřebiče z elektřiny,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000" dirty="0"/>
              <a:t>klíče od bytu svěřte důvěryhodné osobě.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http://www.chovani.eu/co-zaridit-pred-odjezdem-na-dovolenou/c890</a:t>
            </a:r>
            <a:endParaRPr lang="cs-CZ" sz="2800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1B7F496-54C9-4415-BA37-C4F30E0702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1584" y="1472239"/>
            <a:ext cx="1748291" cy="1099511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A75B91B7-5590-4ED8-8264-EF5204C1E1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1804" y="2919299"/>
            <a:ext cx="184785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373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0874" y="242565"/>
            <a:ext cx="7704856" cy="507703"/>
          </a:xfrm>
        </p:spPr>
        <p:txBody>
          <a:bodyPr/>
          <a:lstStyle/>
          <a:p>
            <a:pPr algn="ctr"/>
            <a:r>
              <a:rPr lang="cs-CZ" sz="2800" b="1" dirty="0">
                <a:solidFill>
                  <a:srgbClr val="053AA3"/>
                </a:solidFill>
              </a:rPr>
              <a:t>Co zařídit před cestou?</a:t>
            </a:r>
            <a:endParaRPr lang="cs-CZ" sz="2800" dirty="0"/>
          </a:p>
        </p:txBody>
      </p:sp>
      <p:sp>
        <p:nvSpPr>
          <p:cNvPr id="3" name="Obdélník 2"/>
          <p:cNvSpPr/>
          <p:nvPr/>
        </p:nvSpPr>
        <p:spPr>
          <a:xfrm>
            <a:off x="231845" y="962829"/>
            <a:ext cx="498822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000" dirty="0"/>
              <a:t>cestovní pojištění – i na pár dní,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000" dirty="0"/>
              <a:t>důležité kontakty – český konzulát a místní policii,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000" dirty="0"/>
              <a:t>platnost pasu,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000" dirty="0"/>
              <a:t>nezapomeňte na pravidelné léky a udělejte si malou lékárničku – náplasti, obvaz, léky na bolest, horečku a průjmy, kompenzační pomůcky,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000" dirty="0"/>
              <a:t>při cestování letadlem mimo EU, budete potřebovat lékařské potvrzení o onemocnění a užívaných lécích;</a:t>
            </a:r>
            <a:endParaRPr lang="cs-CZ" sz="2800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62E7A759-622D-4754-BF3D-4B44C8200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59" y="2935754"/>
            <a:ext cx="2419350" cy="150495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59D26FD7-8B44-4004-93DE-BE68FD976E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072" y="1150645"/>
            <a:ext cx="3778335" cy="142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096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6527" y="263847"/>
            <a:ext cx="8002924" cy="507703"/>
          </a:xfrm>
        </p:spPr>
        <p:txBody>
          <a:bodyPr/>
          <a:lstStyle/>
          <a:p>
            <a:pPr algn="ctr"/>
            <a:r>
              <a:rPr lang="cs-CZ" sz="2300" b="1" dirty="0">
                <a:solidFill>
                  <a:srgbClr val="053AA3"/>
                </a:solidFill>
              </a:rPr>
              <a:t>Cestování ve vybraných </a:t>
            </a:r>
            <a:r>
              <a:rPr lang="cs-CZ" sz="2300" b="1" dirty="0" err="1">
                <a:solidFill>
                  <a:srgbClr val="053AA3"/>
                </a:solidFill>
              </a:rPr>
              <a:t>dopr</a:t>
            </a:r>
            <a:r>
              <a:rPr lang="cs-CZ" sz="2300" b="1" dirty="0">
                <a:solidFill>
                  <a:srgbClr val="053AA3"/>
                </a:solidFill>
              </a:rPr>
              <a:t>. prostředcích</a:t>
            </a:r>
            <a:br>
              <a:rPr lang="cs-CZ" sz="2300" b="1" dirty="0">
                <a:solidFill>
                  <a:srgbClr val="053AA3"/>
                </a:solidFill>
              </a:rPr>
            </a:br>
            <a:endParaRPr lang="cs-CZ" sz="2300" b="1" dirty="0">
              <a:solidFill>
                <a:srgbClr val="053AA3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78878" y="806624"/>
            <a:ext cx="828155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200" b="1" dirty="0"/>
              <a:t>dálkovým autobusem - </a:t>
            </a:r>
            <a:r>
              <a:rPr lang="cs-CZ" sz="2200" dirty="0"/>
              <a:t>dobrý zvyk - pozdravit řidiče při nastupování i vystupování.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200" dirty="0"/>
              <a:t>v </a:t>
            </a:r>
            <a:r>
              <a:rPr lang="cs-CZ" sz="2200" b="1" dirty="0"/>
              <a:t>kupé ve vlaku </a:t>
            </a:r>
            <a:r>
              <a:rPr lang="cs-CZ" sz="2200" dirty="0"/>
              <a:t>pozdravíme cestující při vstupu i odchodu, v </a:t>
            </a:r>
            <a:r>
              <a:rPr lang="cs-CZ" sz="2200" b="1" dirty="0"/>
              <a:t>letadle zdravíme letušku</a:t>
            </a:r>
            <a:r>
              <a:rPr lang="cs-CZ" sz="2200" dirty="0"/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200" dirty="0"/>
              <a:t>letušce</a:t>
            </a:r>
            <a:r>
              <a:rPr lang="cs-CZ" sz="2200" b="1" dirty="0"/>
              <a:t> poděkujeme za </a:t>
            </a:r>
            <a:r>
              <a:rPr lang="cs-CZ" sz="2200" dirty="0"/>
              <a:t>občerstvení,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200" dirty="0"/>
              <a:t>hezkým zvykem je doprovázení blízké osoby na delší cestu.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200" dirty="0"/>
              <a:t>ten, kdo je doprovázen, se má svému doprovodu věnovat, doprovázející by měl svou pozornost dovršit drobným dárkem na cestu (zábavný časopis, pomeranč, čokoláda apod.).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200" dirty="0"/>
              <a:t>květinami vítáme dámskou návštěvu, zejména přijíždí-li zdaleka.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2838096-F11A-45D5-954F-A6A8E9ED2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3337" y="2206490"/>
            <a:ext cx="1501785" cy="1016695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34228329-CD34-4008-BA09-E1C2F29A07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1589" y="81358"/>
            <a:ext cx="1979213" cy="872679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2E41945C-898E-4442-8A6B-1729B71190A4}"/>
              </a:ext>
            </a:extLst>
          </p:cNvPr>
          <p:cNvSpPr/>
          <p:nvPr/>
        </p:nvSpPr>
        <p:spPr>
          <a:xfrm>
            <a:off x="478560" y="4701989"/>
            <a:ext cx="82815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>
                <a:solidFill>
                  <a:srgbClr val="FF0000"/>
                </a:solidFill>
              </a:rPr>
              <a:t>https://www.ceskatelevize.cz/porady/1124997157-etiketa/204522161300035-etiketa-letadlem-i-autobusem/</a:t>
            </a:r>
          </a:p>
        </p:txBody>
      </p:sp>
    </p:spTree>
    <p:extLst>
      <p:ext uri="{BB962C8B-B14F-4D97-AF65-F5344CB8AC3E}">
        <p14:creationId xmlns:p14="http://schemas.microsoft.com/office/powerpoint/2010/main" val="946016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6527" y="263847"/>
            <a:ext cx="8002924" cy="507703"/>
          </a:xfrm>
        </p:spPr>
        <p:txBody>
          <a:bodyPr/>
          <a:lstStyle/>
          <a:p>
            <a:pPr algn="ctr"/>
            <a:r>
              <a:rPr lang="cs-CZ" sz="2300" b="1" dirty="0">
                <a:solidFill>
                  <a:srgbClr val="053AA3"/>
                </a:solidFill>
              </a:rPr>
              <a:t>Cestování ve vybraných </a:t>
            </a:r>
            <a:r>
              <a:rPr lang="cs-CZ" sz="2300" b="1" dirty="0" err="1">
                <a:solidFill>
                  <a:srgbClr val="053AA3"/>
                </a:solidFill>
              </a:rPr>
              <a:t>dopr</a:t>
            </a:r>
            <a:r>
              <a:rPr lang="cs-CZ" sz="2300" b="1" dirty="0">
                <a:solidFill>
                  <a:srgbClr val="053AA3"/>
                </a:solidFill>
              </a:rPr>
              <a:t>. prostředcích</a:t>
            </a:r>
            <a:br>
              <a:rPr lang="cs-CZ" sz="2300" b="1" dirty="0">
                <a:solidFill>
                  <a:srgbClr val="053AA3"/>
                </a:solidFill>
              </a:rPr>
            </a:br>
            <a:br>
              <a:rPr lang="cs-CZ" sz="2300" dirty="0"/>
            </a:br>
            <a:endParaRPr lang="cs-CZ" sz="2300" dirty="0"/>
          </a:p>
        </p:txBody>
      </p:sp>
      <p:sp>
        <p:nvSpPr>
          <p:cNvPr id="2" name="Obdélník 1"/>
          <p:cNvSpPr/>
          <p:nvPr/>
        </p:nvSpPr>
        <p:spPr>
          <a:xfrm>
            <a:off x="251520" y="992071"/>
            <a:ext cx="800292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200" dirty="0"/>
              <a:t>v autě je nejvýhodnější, nejčestnější místo </a:t>
            </a:r>
            <a:r>
              <a:rPr lang="cs-CZ" sz="2200" b="1" dirty="0"/>
              <a:t>vpravo vzadu.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200" dirty="0"/>
              <a:t>další je místo </a:t>
            </a:r>
            <a:r>
              <a:rPr lang="cs-CZ" sz="2200" b="1" dirty="0"/>
              <a:t>za řidičem.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200" dirty="0" err="1"/>
              <a:t>nejnepohodlnější</a:t>
            </a:r>
            <a:r>
              <a:rPr lang="cs-CZ" sz="2200" dirty="0"/>
              <a:t> a výjimečně používané je místo </a:t>
            </a:r>
            <a:r>
              <a:rPr lang="cs-CZ" sz="2200" b="1" dirty="0"/>
              <a:t>vzadu uprostřed.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200" dirty="0"/>
              <a:t>nejnebezpečnější místo z hlediska nehody je sedadlo vedle řidiče.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200" dirty="0"/>
              <a:t>dozadu vždy usedají různé oficiální osobnosti,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200" dirty="0"/>
              <a:t>v taxíku si v každém případě sedáte dozadu, jedete-li s dámou.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200" dirty="0"/>
              <a:t>je možné, aby si žena sedla na zadním sedadle vlevo a muž vpravo. Muž má tak možnost pomoci ženě při nastupování a vystupování, postarat se o její zavazadla, otevřít a zavřít dveře.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AC75D22-0762-41F5-B3FD-C1DA5E285E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6291" y="179113"/>
            <a:ext cx="2025005" cy="81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6604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6527" y="263847"/>
            <a:ext cx="8002924" cy="507703"/>
          </a:xfrm>
        </p:spPr>
        <p:txBody>
          <a:bodyPr/>
          <a:lstStyle/>
          <a:p>
            <a:pPr algn="ctr"/>
            <a:r>
              <a:rPr lang="cs-CZ" sz="2300" b="1" dirty="0">
                <a:solidFill>
                  <a:srgbClr val="053AA3"/>
                </a:solidFill>
              </a:rPr>
              <a:t>Cestování ve vybraných </a:t>
            </a:r>
            <a:r>
              <a:rPr lang="cs-CZ" sz="2300" b="1" dirty="0" err="1">
                <a:solidFill>
                  <a:srgbClr val="053AA3"/>
                </a:solidFill>
              </a:rPr>
              <a:t>dopr</a:t>
            </a:r>
            <a:r>
              <a:rPr lang="cs-CZ" sz="2300" b="1" dirty="0">
                <a:solidFill>
                  <a:srgbClr val="053AA3"/>
                </a:solidFill>
              </a:rPr>
              <a:t>. prostředcích</a:t>
            </a:r>
            <a:br>
              <a:rPr lang="cs-CZ" sz="2300" dirty="0"/>
            </a:br>
            <a:endParaRPr lang="cs-CZ" sz="2300" dirty="0"/>
          </a:p>
        </p:txBody>
      </p:sp>
      <p:sp>
        <p:nvSpPr>
          <p:cNvPr id="2" name="Obdélník 1"/>
          <p:cNvSpPr/>
          <p:nvPr/>
        </p:nvSpPr>
        <p:spPr>
          <a:xfrm>
            <a:off x="316886" y="1165406"/>
            <a:ext cx="656169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000" b="1" dirty="0"/>
              <a:t>Nastupování a vystupování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000" dirty="0"/>
              <a:t>obecně platí, že nastupující cestující by měli uvolnit cestu vystupujícím,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cs-CZ" sz="20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000" b="1" dirty="0"/>
              <a:t>Uvolnění místa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000" dirty="0"/>
              <a:t>respektujeme své spolucestující - starší nebo nemocní lidé, těhotné ženy,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000" dirty="0"/>
              <a:t>pokud si sami o uvolnění místa neřeknou, nebojte se je sami oslovit - opět platí pravidlo „líná huba, hotové neštěstí“.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cs-CZ" sz="20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0F6E28A-9432-4A3A-B56C-F5E97DCB28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0113" y="1283956"/>
            <a:ext cx="1836851" cy="144016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103E2A36-CEF1-4EF1-AABB-73A497C456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8435" y="3003798"/>
            <a:ext cx="1836851" cy="140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250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6527" y="263847"/>
            <a:ext cx="8002924" cy="507703"/>
          </a:xfrm>
        </p:spPr>
        <p:txBody>
          <a:bodyPr/>
          <a:lstStyle/>
          <a:p>
            <a:pPr algn="ctr"/>
            <a:r>
              <a:rPr lang="cs-CZ" sz="2300" b="1" dirty="0">
                <a:solidFill>
                  <a:srgbClr val="053AA3"/>
                </a:solidFill>
              </a:rPr>
              <a:t>Cestování ve vybraných </a:t>
            </a:r>
            <a:r>
              <a:rPr lang="cs-CZ" sz="2300" b="1" dirty="0" err="1">
                <a:solidFill>
                  <a:srgbClr val="053AA3"/>
                </a:solidFill>
              </a:rPr>
              <a:t>dopr</a:t>
            </a:r>
            <a:r>
              <a:rPr lang="cs-CZ" sz="2300" b="1" dirty="0">
                <a:solidFill>
                  <a:srgbClr val="053AA3"/>
                </a:solidFill>
              </a:rPr>
              <a:t>. prostředcích</a:t>
            </a:r>
            <a:br>
              <a:rPr lang="cs-CZ" sz="2300" b="1" dirty="0">
                <a:solidFill>
                  <a:srgbClr val="053AA3"/>
                </a:solidFill>
              </a:rPr>
            </a:br>
            <a:br>
              <a:rPr lang="cs-CZ" sz="2300" dirty="0"/>
            </a:br>
            <a:endParaRPr lang="cs-CZ" sz="2300" dirty="0"/>
          </a:p>
        </p:txBody>
      </p:sp>
      <p:sp>
        <p:nvSpPr>
          <p:cNvPr id="2" name="Obdélník 1"/>
          <p:cNvSpPr/>
          <p:nvPr/>
        </p:nvSpPr>
        <p:spPr>
          <a:xfrm>
            <a:off x="107504" y="771550"/>
            <a:ext cx="598563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200" b="1" dirty="0"/>
              <a:t>Hlasitá hudba, telefonní hovor nebo běžný rozhovor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200" dirty="0"/>
              <a:t>v závislosti na dopravci jde o porušování přepravních podmínek, za které může být uložena pokuta.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200" b="1" dirty="0"/>
              <a:t>Zavazadla</a:t>
            </a:r>
            <a:r>
              <a:rPr lang="cs-CZ" sz="2200" dirty="0"/>
              <a:t> - uložena tak, aby nepřekážela a především neohrožovala bezpečnost cestujících.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200" b="1" dirty="0"/>
              <a:t>Zvířata -  </a:t>
            </a:r>
            <a:r>
              <a:rPr lang="cs-CZ" sz="2200" dirty="0"/>
              <a:t>miláček je nejmírumilovnější tvor, ostatní mohou mít jiný názor. Pamatujme - lidé trpí různými fobiemi, vhodné je se zeptat, zda ostatním není vaše zvíře na obtíž.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200" dirty="0"/>
              <a:t>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752C1E7-0AB1-4F4E-A62D-41505829E2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1132102"/>
            <a:ext cx="2009775" cy="157910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75E3272-2A63-4F46-80ED-5373815EA5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1396" y="3059847"/>
            <a:ext cx="1919414" cy="149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8313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6527" y="263847"/>
            <a:ext cx="8002924" cy="50770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53AA3"/>
                </a:solidFill>
              </a:rPr>
              <a:t>Na palubě letadla</a:t>
            </a:r>
            <a:br>
              <a:rPr lang="cs-CZ" b="1" dirty="0">
                <a:solidFill>
                  <a:srgbClr val="053AA3"/>
                </a:solidFill>
              </a:rPr>
            </a:br>
            <a:br>
              <a:rPr lang="cs-CZ" sz="2300" dirty="0">
                <a:solidFill>
                  <a:srgbClr val="053AA3"/>
                </a:solidFill>
              </a:rPr>
            </a:br>
            <a:endParaRPr lang="cs-CZ" sz="2300" dirty="0">
              <a:solidFill>
                <a:srgbClr val="053AA3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16893" y="806087"/>
            <a:ext cx="6885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200" b="1" dirty="0"/>
              <a:t>Spící spolusedící </a:t>
            </a:r>
            <a:r>
              <a:rPr lang="cs-CZ" sz="2200" dirty="0"/>
              <a:t>– pokud nutně potřebujete, prostě ho proberte, jinak poproste o pomoc letušku.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200" b="1" dirty="0"/>
              <a:t>Upovídaný spolusedící </a:t>
            </a:r>
            <a:r>
              <a:rPr lang="cs-CZ" sz="2200" dirty="0"/>
              <a:t>– nechte ho chvíli mluvit, pak řekněte „diskuze s vámi je skvělá, ale teď bych si pár minut rád četl“.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200" b="1" dirty="0"/>
              <a:t>Dítě kopající do sedadla </a:t>
            </a:r>
            <a:r>
              <a:rPr lang="cs-CZ" sz="2200" dirty="0"/>
              <a:t>– zde se doporučuje trpělivost. Pokud to ale už opravdu nejde vydržet, zdvořile se zeptejte jeho rodičů, zda by vám s tímto problémem nemohli pomoci.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200" b="1" dirty="0"/>
              <a:t>Opilý spolucestující </a:t>
            </a:r>
            <a:r>
              <a:rPr lang="cs-CZ" sz="2200" dirty="0"/>
              <a:t>– v podstatě to jediné, co můžete udělat, je upozornit na něj letušku.</a:t>
            </a:r>
          </a:p>
          <a:p>
            <a:r>
              <a:rPr lang="cs-CZ" sz="2200" dirty="0"/>
              <a:t> 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0EDBE47-31DC-49A9-A5D7-16E9945A0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0824" y="1356056"/>
            <a:ext cx="2117253" cy="96788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2106001-C282-4143-B64E-01EA7CC268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7442" y="2499742"/>
            <a:ext cx="1204016" cy="206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747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267494"/>
            <a:ext cx="7704856" cy="507703"/>
          </a:xfrm>
        </p:spPr>
        <p:txBody>
          <a:bodyPr/>
          <a:lstStyle/>
          <a:p>
            <a:pPr algn="ctr"/>
            <a:r>
              <a:rPr lang="cs-CZ" sz="2800" b="1" dirty="0">
                <a:solidFill>
                  <a:srgbClr val="053AA3"/>
                </a:solidFill>
              </a:rPr>
              <a:t>Slušné chování v různých situacích</a:t>
            </a:r>
            <a:br>
              <a:rPr lang="cs-CZ" sz="2800" b="1" dirty="0">
                <a:solidFill>
                  <a:srgbClr val="053AA3"/>
                </a:solidFill>
              </a:rPr>
            </a:br>
            <a:endParaRPr lang="cs-CZ" sz="2800" b="1" dirty="0">
              <a:solidFill>
                <a:srgbClr val="053AA3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345651" y="915566"/>
            <a:ext cx="691276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200" dirty="0"/>
              <a:t>Člověk je tvor společenský - život je plný kontaktů s lidmi, při nichž narážíme na různé hrany, které představují různé zájmy a preference lidí.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200" dirty="0"/>
              <a:t>Většina lidí nás hodnotí podle subjektivních pocitů.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200" dirty="0"/>
              <a:t>Dobrá společenská prezentace usnadní pozitivní přijetí.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200" dirty="0"/>
              <a:t>Společenská pravidla nám pomáhají chovat se vhodně a ohleduplně.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200" dirty="0"/>
              <a:t>ať se vám to líbí, nebo ne, jste druhými neustále sledováni.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200" dirty="0"/>
              <a:t>způsob chování ve společnosti, na svých cestách může velmi silně ovlivnit život každého z Vás.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cs-CZ" sz="22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DC65702-9B75-4434-968C-01FACF25AA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215" y="1341319"/>
            <a:ext cx="1048058" cy="160041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16260A0-4919-4D13-AE4D-B8B1E09523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8418" y="3219822"/>
            <a:ext cx="1357763" cy="112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992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6527" y="263847"/>
            <a:ext cx="8002924" cy="507703"/>
          </a:xfrm>
        </p:spPr>
        <p:txBody>
          <a:bodyPr/>
          <a:lstStyle/>
          <a:p>
            <a:pPr algn="ctr"/>
            <a:r>
              <a:rPr lang="cs-CZ" sz="2300" dirty="0"/>
              <a:t>  </a:t>
            </a:r>
            <a:r>
              <a:rPr lang="cs-CZ" sz="2300" b="1" dirty="0">
                <a:solidFill>
                  <a:srgbClr val="053AA3"/>
                </a:solidFill>
              </a:rPr>
              <a:t>Běžecká etiketa</a:t>
            </a:r>
            <a:br>
              <a:rPr lang="cs-CZ" sz="2300" b="1" dirty="0">
                <a:solidFill>
                  <a:srgbClr val="053AA3"/>
                </a:solidFill>
              </a:rPr>
            </a:br>
            <a:endParaRPr lang="cs-CZ" sz="2300" b="1" dirty="0">
              <a:solidFill>
                <a:srgbClr val="053AA3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25795" y="770368"/>
            <a:ext cx="648982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000" dirty="0"/>
              <a:t>Etiketa - ohleduplnost, dodržování nepsaných pravidel.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000" dirty="0"/>
              <a:t>Nejde jen o kilometry a čas.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000" dirty="0"/>
              <a:t>Chování ve společnosti běžců, na trati, když se potkáváte, má své zásady, držte se tří slov -  </a:t>
            </a:r>
            <a:r>
              <a:rPr lang="cs-CZ" sz="2000" b="1" dirty="0"/>
              <a:t>používejte zdravý rozum.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000" dirty="0"/>
              <a:t>pro svůj trénink využít chodník,  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000" dirty="0"/>
              <a:t>vyběhnout do silnice mimo přechod, je nebezpečné ...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000" dirty="0"/>
              <a:t>Pokud trénujete na běžecké trati, pohybujte se na pravé straně,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000" dirty="0"/>
              <a:t>Běžíte v davu, není místo pro vlastní tempo, nejde předbíhat, vznikl by chaos, strkanice,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000" dirty="0"/>
              <a:t>nikdy nejste na trati sami, i když to nevypadá, vedle sebe - maximum by měly být dvě osoby, nechovejte se jako stádo…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cs-CZ" sz="20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D3023AE-1088-47BA-AE51-04BD536DE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7366" y="2653974"/>
            <a:ext cx="1935108" cy="187228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F6493BB-6892-435E-85AC-E1ACBE71D3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4764" y="1252736"/>
            <a:ext cx="1640312" cy="131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148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51520" y="195486"/>
            <a:ext cx="7128792" cy="507703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179512" y="703189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/>
          </a:p>
          <a:p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t="44093" b="34910"/>
          <a:stretch/>
        </p:blipFill>
        <p:spPr>
          <a:xfrm>
            <a:off x="4499992" y="2339451"/>
            <a:ext cx="4572638" cy="72008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340ADBA-F3B0-462B-B1A7-986F92776D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665" y="1841367"/>
            <a:ext cx="2860327" cy="155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446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pPr algn="ctr"/>
            <a:r>
              <a:rPr lang="cs-CZ" sz="2800" b="1" dirty="0">
                <a:solidFill>
                  <a:srgbClr val="053AA3"/>
                </a:solidFill>
              </a:rPr>
              <a:t>Cesty do ciziny</a:t>
            </a:r>
            <a:br>
              <a:rPr lang="cs-CZ" sz="2800" b="1" dirty="0">
                <a:solidFill>
                  <a:srgbClr val="053AA3"/>
                </a:solidFill>
              </a:rPr>
            </a:br>
            <a:endParaRPr lang="cs-CZ" sz="2800" b="1" dirty="0">
              <a:solidFill>
                <a:srgbClr val="053AA3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612627" y="915566"/>
            <a:ext cx="604760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000" dirty="0"/>
              <a:t>na obchodní cestě záleží na prvním dojmu, kterým zapůsobíme.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000" dirty="0"/>
              <a:t>veškerou naši prezentaci na </a:t>
            </a:r>
            <a:r>
              <a:rPr lang="cs-CZ" sz="2000" b="1" dirty="0"/>
              <a:t>obchodní cestě </a:t>
            </a:r>
            <a:r>
              <a:rPr lang="cs-CZ" sz="2000" dirty="0"/>
              <a:t>bychom měli připravit z tohoto hlediska a způsobem odpovídajícím naší společenské úrovni (resp. společenské úrovni našeho partnera):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cs-CZ" sz="2000" dirty="0"/>
              <a:t>sladit naše oblečení,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cs-CZ" sz="2000" dirty="0"/>
              <a:t>dopravní prostředek a volbu ubytování,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cs-CZ" sz="2000" dirty="0"/>
              <a:t>trávení volné času při pobytu.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000" dirty="0"/>
              <a:t>na schůzky chodíme včas, netykáme, chováme se zdvořile, nemluvíme vulgárně.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cs-CZ" sz="2000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788A7331-6431-411D-B61F-A6CCDE3AC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4750" y="1889387"/>
            <a:ext cx="1000125" cy="2309749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49305470-5840-4E11-9239-AC39E74867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5182" y="1072979"/>
            <a:ext cx="1265296" cy="62662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0EF0435-3378-437A-BB8B-6FAA057427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5079" y="2828095"/>
            <a:ext cx="1265295" cy="74712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D701B75-C996-48FA-BDF6-D42B46FA22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0332" y="2013137"/>
            <a:ext cx="708554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346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pPr algn="ctr"/>
            <a:r>
              <a:rPr lang="cs-CZ" sz="2800" b="1" dirty="0">
                <a:solidFill>
                  <a:srgbClr val="053AA3"/>
                </a:solidFill>
              </a:rPr>
              <a:t>Cesty do ciziny obchodně i soukromě</a:t>
            </a:r>
            <a:endParaRPr lang="cs-CZ" sz="2800" dirty="0"/>
          </a:p>
        </p:txBody>
      </p:sp>
      <p:sp>
        <p:nvSpPr>
          <p:cNvPr id="3" name="Obdélník 2"/>
          <p:cNvSpPr/>
          <p:nvPr/>
        </p:nvSpPr>
        <p:spPr>
          <a:xfrm>
            <a:off x="298699" y="998066"/>
            <a:ext cx="618971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dirty="0"/>
              <a:t>dobré naplánování (trasy, ubytování a dopravu) se vyplatí,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dirty="0"/>
              <a:t>před cestou do ciziny: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400" dirty="0"/>
              <a:t>velmi užitečné se seznámit s prostředím,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400" dirty="0"/>
              <a:t>přečíst si něco o počasí, vhodném oblečení, místních zvyklostech, měně apod.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dirty="0"/>
              <a:t>není nic horšího než nevzít si deštník do Anglie,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cs-CZ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cs-CZ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cs-CZ" sz="2400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2030A04-3D3E-440C-AEC4-C7D766907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9751" y="1429765"/>
            <a:ext cx="2495550" cy="1019175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28AB13F9-9AFA-434C-ABD5-BC3ACF4B00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2296" y="3071785"/>
            <a:ext cx="2371725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069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0874" y="242565"/>
            <a:ext cx="7704856" cy="507703"/>
          </a:xfrm>
        </p:spPr>
        <p:txBody>
          <a:bodyPr/>
          <a:lstStyle/>
          <a:p>
            <a:pPr algn="ctr"/>
            <a:r>
              <a:rPr lang="cs-CZ" sz="2800" b="1" dirty="0">
                <a:solidFill>
                  <a:srgbClr val="053AA3"/>
                </a:solidFill>
              </a:rPr>
              <a:t>Příprava cesty do ciziny</a:t>
            </a:r>
            <a:endParaRPr lang="cs-CZ" sz="2800" dirty="0"/>
          </a:p>
        </p:txBody>
      </p:sp>
      <p:sp>
        <p:nvSpPr>
          <p:cNvPr id="3" name="Obdélník 2"/>
          <p:cNvSpPr/>
          <p:nvPr/>
        </p:nvSpPr>
        <p:spPr>
          <a:xfrm>
            <a:off x="320874" y="749474"/>
            <a:ext cx="849587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Tx/>
              <a:buChar char="-"/>
            </a:pPr>
            <a:r>
              <a:rPr lang="cs-CZ" sz="2400" dirty="0"/>
              <a:t>rozvahu, zda je cesta přínosná (efekty a náklady),</a:t>
            </a:r>
          </a:p>
          <a:p>
            <a:pPr marL="342900" lvl="0" indent="-342900">
              <a:buFontTx/>
              <a:buChar char="-"/>
            </a:pPr>
            <a:r>
              <a:rPr lang="cs-CZ" sz="2400" dirty="0"/>
              <a:t>zkontrolování všech obchodních partnerů a dohodnutí termínu jednání, </a:t>
            </a:r>
          </a:p>
          <a:p>
            <a:pPr marL="342900" lvl="0" indent="-342900">
              <a:buFontTx/>
              <a:buChar char="-"/>
            </a:pPr>
            <a:r>
              <a:rPr lang="cs-CZ" sz="2400" dirty="0"/>
              <a:t>je vhodné oznámit téma jednání, </a:t>
            </a:r>
          </a:p>
          <a:p>
            <a:pPr marL="342900" lvl="0" indent="-342900">
              <a:buFontTx/>
              <a:buChar char="-"/>
            </a:pPr>
            <a:r>
              <a:rPr lang="cs-CZ" sz="2400" dirty="0"/>
              <a:t>zaslat materiály,</a:t>
            </a:r>
          </a:p>
          <a:p>
            <a:pPr marL="342900" lvl="0" indent="-342900">
              <a:buFontTx/>
              <a:buChar char="-"/>
            </a:pPr>
            <a:r>
              <a:rPr lang="cs-CZ" sz="2400" dirty="0"/>
              <a:t>zabezpečení ubytování a dopravy, </a:t>
            </a:r>
          </a:p>
          <a:p>
            <a:pPr marL="342900" lvl="0" indent="-342900">
              <a:buFontTx/>
              <a:buChar char="-"/>
            </a:pPr>
            <a:r>
              <a:rPr lang="cs-CZ" sz="2400" dirty="0"/>
              <a:t>cestovní výbavu volíme s ohledem na program, který nás čeká: při obchodní cestě je nezbytné alespoň jedno odpolední a jedno večerní oblečení. </a:t>
            </a:r>
          </a:p>
          <a:p>
            <a:pPr marL="342900" lvl="0" indent="-342900">
              <a:buFontTx/>
              <a:buChar char="-"/>
            </a:pPr>
            <a:r>
              <a:rPr lang="cs-CZ" sz="2400" dirty="0"/>
              <a:t>cestovní pojištění je nutností.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2862B49-B3D8-4DFF-B905-C964B3A34C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1779662"/>
            <a:ext cx="3398425" cy="109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583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0874" y="242565"/>
            <a:ext cx="7704856" cy="507703"/>
          </a:xfrm>
        </p:spPr>
        <p:txBody>
          <a:bodyPr/>
          <a:lstStyle/>
          <a:p>
            <a:pPr algn="ctr"/>
            <a:r>
              <a:rPr lang="cs-CZ" sz="2800" b="1" dirty="0">
                <a:solidFill>
                  <a:srgbClr val="053AA3"/>
                </a:solidFill>
              </a:rPr>
              <a:t>Cesty do ciziny</a:t>
            </a:r>
            <a:endParaRPr lang="cs-CZ" sz="2800" dirty="0"/>
          </a:p>
        </p:txBody>
      </p:sp>
      <p:sp>
        <p:nvSpPr>
          <p:cNvPr id="3" name="Obdélník 2"/>
          <p:cNvSpPr/>
          <p:nvPr/>
        </p:nvSpPr>
        <p:spPr>
          <a:xfrm>
            <a:off x="320875" y="749474"/>
            <a:ext cx="727546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/>
              <a:t>Příprava jednání (</a:t>
            </a:r>
            <a:r>
              <a:rPr lang="cs-CZ" sz="2400" dirty="0" err="1"/>
              <a:t>Gullová</a:t>
            </a:r>
            <a:r>
              <a:rPr lang="cs-CZ" sz="2400" dirty="0"/>
              <a:t>, 2013):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dirty="0"/>
              <a:t>příprava věcná,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dirty="0"/>
              <a:t>organizační (včetně na ní navazující přípravy společenské):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sz="2400" dirty="0"/>
          </a:p>
          <a:p>
            <a:pPr marL="800100" lvl="1" indent="-342900">
              <a:buFontTx/>
              <a:buChar char="-"/>
            </a:pPr>
            <a:r>
              <a:rPr lang="cs-CZ" sz="2400" dirty="0"/>
              <a:t>zajištění místa jednání, 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doby jednání a 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počtu jednajících osob.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sz="32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cs-CZ" sz="3200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cs-CZ" sz="3200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E6980AD1-630B-4B42-854B-7202EE23DD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292" y="2283718"/>
            <a:ext cx="2286741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572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0874" y="242565"/>
            <a:ext cx="7704856" cy="507703"/>
          </a:xfrm>
        </p:spPr>
        <p:txBody>
          <a:bodyPr/>
          <a:lstStyle/>
          <a:p>
            <a:pPr algn="ctr"/>
            <a:r>
              <a:rPr lang="cs-CZ" sz="2800" b="1" dirty="0">
                <a:solidFill>
                  <a:srgbClr val="053AA3"/>
                </a:solidFill>
              </a:rPr>
              <a:t>Cesty do ciziny</a:t>
            </a:r>
            <a:endParaRPr lang="cs-CZ" sz="2800" dirty="0"/>
          </a:p>
        </p:txBody>
      </p:sp>
      <p:sp>
        <p:nvSpPr>
          <p:cNvPr id="3" name="Obdélník 2"/>
          <p:cNvSpPr/>
          <p:nvPr/>
        </p:nvSpPr>
        <p:spPr>
          <a:xfrm>
            <a:off x="320875" y="749474"/>
            <a:ext cx="7704856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/>
              <a:t>Obchodní jednání pracovníka vyžaduje znalost a dodržování </a:t>
            </a:r>
            <a:r>
              <a:rPr lang="cs-CZ" sz="1600" dirty="0"/>
              <a:t>(</a:t>
            </a:r>
            <a:r>
              <a:rPr lang="cs-CZ" sz="1600" dirty="0" err="1"/>
              <a:t>Němčanský</a:t>
            </a:r>
            <a:r>
              <a:rPr lang="cs-CZ" sz="1600" dirty="0"/>
              <a:t>, 2011)</a:t>
            </a:r>
            <a:r>
              <a:rPr lang="cs-CZ" sz="2400" dirty="0"/>
              <a:t>:</a:t>
            </a:r>
          </a:p>
          <a:p>
            <a:pPr lvl="0"/>
            <a:endParaRPr lang="cs-CZ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400" dirty="0"/>
              <a:t>všeobecných zásad obchodního jednání, aktuálních pro všechny pracovní činnosti a zařízení CR, podle kterých zákazník posuzuje úroveň práce daného pracovníka, ale i celé firmy,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400" dirty="0"/>
              <a:t>pravidel obchodního jednání, tj. odborných zvyklostí, které se diferencují s ohledem na konkrétní podmínky pracoviště a vykonávání jednotlivých pracovních činností.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cs-CZ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45266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0874" y="242565"/>
            <a:ext cx="7704856" cy="507703"/>
          </a:xfrm>
        </p:spPr>
        <p:txBody>
          <a:bodyPr/>
          <a:lstStyle/>
          <a:p>
            <a:pPr algn="ctr"/>
            <a:r>
              <a:rPr lang="cs-CZ" sz="2800" b="1" dirty="0">
                <a:solidFill>
                  <a:srgbClr val="053AA3"/>
                </a:solidFill>
              </a:rPr>
              <a:t>Cesty do ciziny</a:t>
            </a:r>
            <a:endParaRPr lang="cs-CZ" sz="2800" dirty="0"/>
          </a:p>
        </p:txBody>
      </p:sp>
      <p:sp>
        <p:nvSpPr>
          <p:cNvPr id="3" name="Obdélník 2"/>
          <p:cNvSpPr/>
          <p:nvPr/>
        </p:nvSpPr>
        <p:spPr>
          <a:xfrm>
            <a:off x="320875" y="749474"/>
            <a:ext cx="770485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dirty="0"/>
              <a:t>Oblečení je vizitkou každého člověka ve styku s jinými a odpovídá jeho osobnímu vkusu, účelu, místu a době setkání,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dirty="0"/>
              <a:t>na několikadenní služební cestu v tuzemsku či v zahraničí, je vhodné mít se sebou více druhů oblékání,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dirty="0"/>
              <a:t>skládáme oblečení a další potřeby do kufru,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dirty="0"/>
              <a:t>pro přenos materiálů k jednání používáme aktovky, kufříky, </a:t>
            </a:r>
            <a:r>
              <a:rPr lang="cs-CZ" sz="2400" dirty="0" err="1"/>
              <a:t>attaché</a:t>
            </a:r>
            <a:r>
              <a:rPr lang="cs-CZ" sz="2400" dirty="0"/>
              <a:t>, ženy nosí i tomu přizpůsobené větší kabelky,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dirty="0"/>
              <a:t>na jednání s igelitovou nebo nákupní taškou je nevhodné. </a:t>
            </a:r>
            <a:endParaRPr lang="cs-CZ" sz="3200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cs-CZ" sz="3200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F886FCCC-27D0-4ABD-B728-1055614E7A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1789" y="1402652"/>
            <a:ext cx="819150" cy="76200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77462C04-E64B-4E63-9EBB-EE1D94B819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8984" y="3195920"/>
            <a:ext cx="1154784" cy="157178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1258628-10EB-47D7-AF2A-4B91FA3FC4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2132" y="2361364"/>
            <a:ext cx="1207195" cy="89445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F99AA8C-4944-4CE5-899E-B0A0E290DF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9496" y="97090"/>
            <a:ext cx="1101999" cy="109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130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0874" y="242565"/>
            <a:ext cx="7704856" cy="507703"/>
          </a:xfrm>
        </p:spPr>
        <p:txBody>
          <a:bodyPr/>
          <a:lstStyle/>
          <a:p>
            <a:pPr algn="ctr"/>
            <a:r>
              <a:rPr lang="cs-CZ" sz="2800" b="1" dirty="0">
                <a:solidFill>
                  <a:srgbClr val="053AA3"/>
                </a:solidFill>
              </a:rPr>
              <a:t>Soukromé cesty do ciziny</a:t>
            </a:r>
            <a:endParaRPr lang="cs-CZ" sz="2800" dirty="0"/>
          </a:p>
        </p:txBody>
      </p:sp>
      <p:sp>
        <p:nvSpPr>
          <p:cNvPr id="3" name="Obdélník 2"/>
          <p:cNvSpPr/>
          <p:nvPr/>
        </p:nvSpPr>
        <p:spPr>
          <a:xfrm>
            <a:off x="320874" y="749474"/>
            <a:ext cx="849587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dirty="0"/>
              <a:t>větší volnost, ale dobré naplánování (trasy, ubytování a           dopravu) se vyplatí,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dirty="0"/>
              <a:t>před cestou do ciziny je velmi užitečné: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se seznámit s prostředím, 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přečíst si něco o počasí, 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vhodném oblečení, 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místních zvyklostech, ….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dirty="0"/>
              <a:t>je třeba zamyslet kam a s kým jedeme,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dirty="0"/>
              <a:t>můžeme-li si vybrat, koho vezmeme,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dirty="0"/>
              <a:t>společná dovolená, zejména ta první – je spolehlivou rozbuškou vztahu lidí.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4A864550-4497-44C2-918D-8E7A99867E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6807" y="1086174"/>
            <a:ext cx="1288199" cy="1076324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44FEF841-441D-45BE-B27F-0CCA60A5AE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8402" y="1628775"/>
            <a:ext cx="1200150" cy="94297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D03C126-44E7-4170-8B7E-787E4C9E92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4979" y="3068837"/>
            <a:ext cx="1485900" cy="8382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F25E640-68FC-4D9E-AF7B-74A7A06385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7172" y="2745158"/>
            <a:ext cx="1502580" cy="64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212621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4791</TotalTime>
  <Words>1504</Words>
  <Application>Microsoft Office PowerPoint</Application>
  <PresentationFormat>Předvádění na obrazovce (16:9)</PresentationFormat>
  <Paragraphs>175</Paragraphs>
  <Slides>21</Slides>
  <Notes>21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6" baseType="lpstr">
      <vt:lpstr>Arial</vt:lpstr>
      <vt:lpstr>Calibri</vt:lpstr>
      <vt:lpstr>Times New Roman</vt:lpstr>
      <vt:lpstr>Wingdings</vt:lpstr>
      <vt:lpstr>SLU</vt:lpstr>
      <vt:lpstr>4.Cestování a volný čas     </vt:lpstr>
      <vt:lpstr>Slušné chování v různých situacích </vt:lpstr>
      <vt:lpstr>Cesty do ciziny </vt:lpstr>
      <vt:lpstr>Cesty do ciziny obchodně i soukromě</vt:lpstr>
      <vt:lpstr>Příprava cesty do ciziny</vt:lpstr>
      <vt:lpstr>Cesty do ciziny</vt:lpstr>
      <vt:lpstr>Cesty do ciziny</vt:lpstr>
      <vt:lpstr>Cesty do ciziny</vt:lpstr>
      <vt:lpstr>Soukromé cesty do ciziny</vt:lpstr>
      <vt:lpstr>Cesty do ciziny - dárky</vt:lpstr>
      <vt:lpstr>Cesty do ciziny - dárky</vt:lpstr>
      <vt:lpstr>Cesty do ciziny - dárky</vt:lpstr>
      <vt:lpstr>Co zařídit před cestou?</vt:lpstr>
      <vt:lpstr>Co zařídit před cestou?</vt:lpstr>
      <vt:lpstr>Cestování ve vybraných dopr. prostředcích </vt:lpstr>
      <vt:lpstr>Cestování ve vybraných dopr. prostředcích  </vt:lpstr>
      <vt:lpstr>Cestování ve vybraných dopr. prostředcích </vt:lpstr>
      <vt:lpstr>Cestování ve vybraných dopr. prostředcích  </vt:lpstr>
      <vt:lpstr>Na palubě letadla  </vt:lpstr>
      <vt:lpstr>  Běžecká etiketa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uzivatel</cp:lastModifiedBy>
  <cp:revision>272</cp:revision>
  <dcterms:created xsi:type="dcterms:W3CDTF">2016-07-06T15:42:34Z</dcterms:created>
  <dcterms:modified xsi:type="dcterms:W3CDTF">2020-05-06T11:00:36Z</dcterms:modified>
</cp:coreProperties>
</file>