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500" r:id="rId3"/>
    <p:sldId id="482" r:id="rId4"/>
    <p:sldId id="483" r:id="rId5"/>
    <p:sldId id="517" r:id="rId6"/>
    <p:sldId id="518" r:id="rId7"/>
    <p:sldId id="528" r:id="rId8"/>
    <p:sldId id="519" r:id="rId9"/>
    <p:sldId id="529" r:id="rId10"/>
    <p:sldId id="516" r:id="rId11"/>
    <p:sldId id="502" r:id="rId12"/>
    <p:sldId id="504" r:id="rId13"/>
    <p:sldId id="520" r:id="rId14"/>
    <p:sldId id="522" r:id="rId15"/>
    <p:sldId id="523" r:id="rId16"/>
    <p:sldId id="498" r:id="rId17"/>
    <p:sldId id="525" r:id="rId18"/>
    <p:sldId id="505" r:id="rId19"/>
    <p:sldId id="526" r:id="rId20"/>
    <p:sldId id="506" r:id="rId21"/>
    <p:sldId id="509" r:id="rId22"/>
    <p:sldId id="507" r:id="rId23"/>
    <p:sldId id="293" r:id="rId2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33" autoAdjust="0"/>
  </p:normalViewPr>
  <p:slideViewPr>
    <p:cSldViewPr>
      <p:cViewPr>
        <p:scale>
          <a:sx n="71" d="100"/>
          <a:sy n="71" d="100"/>
        </p:scale>
        <p:origin x="11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06.05.2020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120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908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841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979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554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433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221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093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9694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47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513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512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3721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983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611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01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237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180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2524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581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11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9990" y="195486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555525"/>
            <a:ext cx="5400600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V zaměstnání</a:t>
            </a:r>
            <a:b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851204" y="3859511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Pavlína </a:t>
            </a:r>
            <a:r>
              <a:rPr lang="cs-CZ" altLang="cs-CZ" sz="18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Pellešová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41" y="1779662"/>
            <a:ext cx="5162922" cy="22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Chování v zaměstnání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771550"/>
            <a:ext cx="87119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/>
              <a:t>o kariérním růstu rozhoduje - co umí, jak vypadá a jak se člověk chová.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/>
              <a:t>chovat podle společenských pravidel - snadněji získat pověst skvělého profesionála</a:t>
            </a:r>
          </a:p>
          <a:p>
            <a:r>
              <a:rPr lang="cs-CZ" sz="2000" b="1" dirty="0">
                <a:solidFill>
                  <a:srgbClr val="002060"/>
                </a:solidFill>
              </a:rPr>
              <a:t>JAK SPRÁVNĚ ZDRAVIT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jako první zdravit podřízení šéfa,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zdraví muž ženu a mladší staršího,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první zdraví ten, kdo vejde do místnosti, musí vyndat ruce z kapes.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zdravte nahlas a zřetelně a podívejte se do očí a usmějte se.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v open </a:t>
            </a:r>
            <a:r>
              <a:rPr lang="cs-CZ" sz="2000" dirty="0" err="1"/>
              <a:t>space</a:t>
            </a:r>
            <a:r>
              <a:rPr lang="cs-CZ" sz="2000" dirty="0"/>
              <a:t> asi nemá smysl zdravit hned ve dveřích, stejně vás nikdo neuslyší. Pak zdravíte ty, které potkáváte, za nimiž jdete¨.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b="1" dirty="0"/>
              <a:t>Nikdy ale neuděláte chybu, pozdravíte-li vždy první, bez ohledu na vaši společenskou významnost. </a:t>
            </a:r>
            <a:r>
              <a:rPr lang="cs-CZ" sz="2000" dirty="0"/>
              <a:t>První zdraví ten, kdo je zdvořilejší.  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F7482B1-6B66-4393-96E6-65AABED6F7A7}"/>
              </a:ext>
            </a:extLst>
          </p:cNvPr>
          <p:cNvSpPr/>
          <p:nvPr/>
        </p:nvSpPr>
        <p:spPr>
          <a:xfrm>
            <a:off x="683567" y="4557202"/>
            <a:ext cx="81358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C00000"/>
                </a:solidFill>
              </a:rPr>
              <a:t>https://www.ceskatelevize.cz/porady/1124997157-etiketa/203522165250004-etiketa-zdraveni/</a:t>
            </a:r>
          </a:p>
        </p:txBody>
      </p:sp>
    </p:spTree>
    <p:extLst>
      <p:ext uri="{BB962C8B-B14F-4D97-AF65-F5344CB8AC3E}">
        <p14:creationId xmlns:p14="http://schemas.microsoft.com/office/powerpoint/2010/main" val="426186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Podání ruky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89819" y="1015734"/>
            <a:ext cx="48234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Stisk ruky - pevný a trvá nejdéle vteřinu,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Ne přemíra síly.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První podává ruku šéf nebo žena.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doprovoďte úsměvem a pohledem do očí.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ruce ve skupince se podávají - nikdy ne "do kříže„,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muž při podání ruky vždy stojí.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ruce se totiž nepodávají přes překážku, třeba přes pracovní stůl. Jinak se zdraví jen slovy při příchodu a odchodu.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8BC81DB-B745-430E-AE9D-220706CEC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535303"/>
            <a:ext cx="1790700" cy="16002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A632428-D9A9-4532-A716-BBADBB1E7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211" y="2283718"/>
            <a:ext cx="1524000" cy="8763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2551613-7402-45EB-8F5E-134EEE587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274" y="3435846"/>
            <a:ext cx="20764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90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Jízda výtahem má svá pravidla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14400" y="987574"/>
            <a:ext cx="836205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při vstupu do výtahu – stejně jako do dveří – dávejte přednost společensky významnějším lidem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čekejte, než osoby uvnitř výtahu vystoupí,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výtah je stísněným prostředím, kde je narušen psychický "ochranný obal" člověka, nedívejte se cizím lidem do očí,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při vstupu do výtahu je vhodné pozdravit a při výstupu je nutné se rozloučit. </a:t>
            </a:r>
            <a:r>
              <a:rPr lang="cs-CZ" sz="2400" dirty="0"/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71359F8-6AE5-450A-A986-5A06A0312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116113"/>
            <a:ext cx="1143000" cy="15525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2270FDF-3694-4024-8407-88F78FA73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321" y="3138446"/>
            <a:ext cx="1638300" cy="15621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549FEC8-D490-41FF-ACD9-AD6652268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851" y="3154213"/>
            <a:ext cx="990600" cy="15144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5A6D322-695F-478C-B9BB-5071DEC7F5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2237" y="2988122"/>
            <a:ext cx="13525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89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Kancelář  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4595" y="986700"/>
            <a:ext cx="68042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Před vstupem do kanceláře vedoucího je vhodné si </a:t>
            </a:r>
            <a:r>
              <a:rPr lang="cs-CZ" sz="2400" b="1" dirty="0"/>
              <a:t>zkontrolovat zapnuté knoflíky a zipy</a:t>
            </a:r>
            <a:r>
              <a:rPr lang="cs-CZ" sz="2400" dirty="0"/>
              <a:t>, případně přičísnout vlasy a zapřemýšlet nad svou vůní.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 </a:t>
            </a:r>
            <a:r>
              <a:rPr lang="cs-CZ" sz="2400" b="1" dirty="0"/>
              <a:t>Silný parfém </a:t>
            </a:r>
            <a:r>
              <a:rPr lang="cs-CZ" sz="2400" dirty="0"/>
              <a:t>není žádán a může dokonce zhoršovat pracovní vztahy.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Stejně jako </a:t>
            </a:r>
            <a:r>
              <a:rPr lang="cs-CZ" sz="2400" b="1" dirty="0"/>
              <a:t>lechtivé vtipy </a:t>
            </a:r>
            <a:r>
              <a:rPr lang="cs-CZ" sz="2400" dirty="0"/>
              <a:t>nebo dvojsmyslné narážky.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dirty="0"/>
              <a:t>Vyhýbejte se všemu, co by mohlo kolegovi vadit, včetně zapáchajícího jídla.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400" dirty="0"/>
          </a:p>
          <a:p>
            <a:r>
              <a:rPr lang="cs-CZ" sz="2400" dirty="0"/>
              <a:t>  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2F33BE7-2EA3-46B3-B611-8BF4948BE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538" y="2067694"/>
            <a:ext cx="2609651" cy="133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83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Oblékání na pracovišti  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90478" y="757763"/>
            <a:ext cx="75780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Styl oblékání v práci, pro pracovní jednání, styk se zákazníky a klienty je nazýván business </a:t>
            </a:r>
            <a:r>
              <a:rPr lang="cs-CZ" sz="2000" dirty="0" err="1"/>
              <a:t>Dress</a:t>
            </a:r>
            <a:r>
              <a:rPr lang="cs-CZ" sz="2000" dirty="0"/>
              <a:t> </a:t>
            </a:r>
            <a:r>
              <a:rPr lang="cs-CZ" sz="2000" dirty="0" err="1"/>
              <a:t>code</a:t>
            </a:r>
            <a:r>
              <a:rPr lang="cs-CZ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některé firmy a některé profese vyžadují konkrétní pravidla oblékání.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business oblečení ženy: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sz="2000" dirty="0"/>
              <a:t>zásadně by žena neměla volit oblečení nápadné a výstřední,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sz="2000" dirty="0"/>
              <a:t>rozlišujeme oblečení na </a:t>
            </a:r>
            <a:r>
              <a:rPr lang="cs-CZ" sz="2000" b="1" dirty="0" err="1"/>
              <a:t>casual</a:t>
            </a:r>
            <a:r>
              <a:rPr lang="cs-CZ" sz="2000" b="1" dirty="0"/>
              <a:t> </a:t>
            </a:r>
            <a:r>
              <a:rPr lang="cs-CZ" sz="2000" b="1" dirty="0" err="1"/>
              <a:t>dress</a:t>
            </a:r>
            <a:r>
              <a:rPr lang="cs-CZ" sz="2000" b="1" dirty="0"/>
              <a:t> </a:t>
            </a:r>
            <a:r>
              <a:rPr lang="cs-CZ" sz="2000" dirty="0"/>
              <a:t>(lze vybrat oblečení sportovního charakteru, kalhoty nebo sukně) a </a:t>
            </a:r>
            <a:r>
              <a:rPr lang="cs-CZ" sz="2000" b="1" dirty="0"/>
              <a:t>business </a:t>
            </a:r>
            <a:r>
              <a:rPr lang="cs-CZ" sz="2000" b="1" dirty="0" err="1"/>
              <a:t>dress</a:t>
            </a:r>
            <a:r>
              <a:rPr lang="cs-CZ" sz="2000" b="1" dirty="0"/>
              <a:t> </a:t>
            </a:r>
            <a:r>
              <a:rPr lang="cs-CZ" sz="2000" dirty="0"/>
              <a:t>(pro obchodní a podobná jednání je vhodné zvolit šaty, kostým, vhodné barevné punčochy a střevíce),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sz="2000" dirty="0"/>
              <a:t>běžně nosí kalhoty kombinované se sakem nebo                              jen svetříkem, další variantou je kostým,                                          kalhotový.</a:t>
            </a:r>
            <a:endParaRPr lang="cs-CZ" sz="2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07A4683-B898-4C76-8C60-ACF75BE26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579862"/>
            <a:ext cx="1762125" cy="115252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233CC29-D486-49A6-8B8E-81BA7111D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88" y="1485804"/>
            <a:ext cx="1160529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545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Oblékání na pracovišti  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4595" y="1059582"/>
            <a:ext cx="71460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business oblečení muže</a:t>
            </a:r>
            <a:r>
              <a:rPr lang="cs-CZ" sz="2400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sz="2400" dirty="0"/>
              <a:t>netrvá na šedém obleku s kravatou a jejich nošení od rána,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sz="2400" dirty="0"/>
              <a:t>dle jeho pracovního protějšku a prostředí , např. vzorovaná saka, pestřejší kravaty i košile, semišové boty místo kožených nebo i méně společenské kalhoty.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94D9BD6-63FF-427F-BCC6-474011766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647" y="1491631"/>
            <a:ext cx="821944" cy="187220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CEFA23F-3EBA-4FE4-BA8D-EE0CF9696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577" y="3390911"/>
            <a:ext cx="1624070" cy="137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05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2060"/>
                </a:solidFill>
              </a:rPr>
              <a:t>Timemanagement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4595" y="1140589"/>
            <a:ext cx="83884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= řízení času či hospodaření s časem,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soubor dovedností pro lepší využití svého času k dosažení produktivity.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nepatří jen do života manažerů, ale i do každého z nás,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úzce propojuje profesní život s osobním.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neexistuje univerzální model.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dirty="0"/>
              <a:t>existují obecně platné principy, jejichž dodržováním rozhodně zlepšíme nakládání se svým časem.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16D434-D7EE-4D64-A8FB-846534544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330" y="3288536"/>
            <a:ext cx="2276475" cy="14287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AC2824A-6B73-4483-9C15-9E9FCEDA7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365178"/>
            <a:ext cx="19240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87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2060"/>
                </a:solidFill>
              </a:rPr>
              <a:t>Timemanagement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7788" y="771550"/>
            <a:ext cx="79375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cs-CZ" sz="2000" b="1" dirty="0"/>
              <a:t>Stanovení cílů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Cíle jsou důležité, pokud je nemáme, nemůže dělat žádné plány na postup.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Bez cílů také rychle ztrácí motivaci, protože mu jeho snažení může připadat nesmyslné a bezcílné.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ujasnit cíle v několika různých oblastech svého života: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000" dirty="0"/>
              <a:t>v profesní (studijní),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000" dirty="0"/>
              <a:t>duševní (schopnosti),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000" dirty="0"/>
              <a:t>rodinné a společenské,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000" dirty="0"/>
              <a:t>duchovní (smysl života) a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cs-CZ" sz="2000" dirty="0"/>
              <a:t>finanční.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551B0A-53B9-4191-82DE-0F3A993BE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3188176"/>
            <a:ext cx="19431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82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2060"/>
                </a:solidFill>
              </a:rPr>
              <a:t>Timemanagement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4594" y="987574"/>
            <a:ext cx="835186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Cíle by měly být: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b="1" dirty="0"/>
              <a:t>dosažitelné -</a:t>
            </a:r>
            <a:r>
              <a:rPr lang="cs-CZ" sz="2200" dirty="0"/>
              <a:t> aby člověka bavilo na nich pracovat a mohl mít radost z úspěchu.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cs-CZ" sz="2200" b="1" dirty="0"/>
              <a:t>měřitelné -</a:t>
            </a:r>
            <a:r>
              <a:rPr lang="cs-CZ" sz="2200" dirty="0"/>
              <a:t> tak, aby se dalo zjistit, zda se naplnily a formulovány pozitivně.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Napsaný cíl je splnitelnější, než ten v hlavě, proto je dobré si své cíle vést v písemné podobě.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Člověk by se měl na své cíle soustředit a snažit se dělat především ty aktivity, které pomáhají naplňovat jeho cíle.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dirty="0"/>
              <a:t>Každý cíl by měl být </a:t>
            </a:r>
            <a:r>
              <a:rPr lang="cs-CZ" sz="2200" b="1" dirty="0">
                <a:solidFill>
                  <a:srgbClr val="002060"/>
                </a:solidFill>
              </a:rPr>
              <a:t>SMART</a:t>
            </a:r>
            <a:r>
              <a:rPr lang="cs-CZ" sz="2200" dirty="0"/>
              <a:t> (specifický, měřitelný, akceptovatelný, realizovatelný, terminovaný).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38F4AB0-C005-4BA0-A58A-E9C9C5D57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235501"/>
            <a:ext cx="24860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48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2060"/>
                </a:solidFill>
              </a:rPr>
              <a:t>Timemanagement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56113" y="915566"/>
            <a:ext cx="8176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denní plánování - plánovat si 60 % dne, 40 % je na nečekané události a nejrůznější vyrušení.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/>
              <a:t>Cíle:</a:t>
            </a:r>
            <a:endParaRPr lang="cs-CZ" sz="20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02060"/>
                </a:solidFill>
              </a:rPr>
              <a:t>roční plán </a:t>
            </a:r>
            <a:r>
              <a:rPr lang="cs-CZ" sz="2000" dirty="0"/>
              <a:t>– cíle na další rok a plánované akce,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</a:rPr>
              <a:t>měsíční plán</a:t>
            </a:r>
            <a:r>
              <a:rPr lang="cs-CZ" sz="2000" dirty="0"/>
              <a:t>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b="1" dirty="0">
                <a:solidFill>
                  <a:srgbClr val="002060"/>
                </a:solidFill>
              </a:rPr>
              <a:t>týdenní plán </a:t>
            </a:r>
            <a:r>
              <a:rPr lang="cs-CZ" sz="2000" dirty="0"/>
              <a:t>– přehled nad týdnem, lze úkoly přemisťovat a prohazovat, eliminujeme stres, na jednom papíře, dobré stanovit si den, kdy připravit plán na následující týden, nástroje k přípravě plánu: tužka, guma, papír, MS Outlook nebo MS Excel, Smartphony synchronizované s PC.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2060"/>
                </a:solidFill>
              </a:rPr>
              <a:t>denní</a:t>
            </a:r>
            <a:r>
              <a:rPr lang="cs-CZ" sz="2000" dirty="0"/>
              <a:t> </a:t>
            </a:r>
            <a:r>
              <a:rPr lang="cs-CZ" sz="2000" dirty="0">
                <a:solidFill>
                  <a:srgbClr val="002060"/>
                </a:solidFill>
              </a:rPr>
              <a:t>plán</a:t>
            </a:r>
            <a:r>
              <a:rPr lang="cs-CZ" sz="2000" dirty="0"/>
              <a:t> – plány na další den doporučujeme naplánovat před odchodem z práce, úkoly, které jste nestihli, přesuňte hned na následující pracovní den.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29EB9E-8279-4203-BF60-314048B41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247775"/>
            <a:ext cx="2347913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3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Ucházíme se o zaměstnání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218147" y="803512"/>
            <a:ext cx="7777931" cy="4144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první uplatnění se na trhu práce zásadním životním okamžikem.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úspěšné zahájení pracovní dráhy je přitom ovlivněno mnoha aspekty: </a:t>
            </a:r>
          </a:p>
          <a:p>
            <a:pPr marL="800100" lvl="1" indent="-342900">
              <a:spcAft>
                <a:spcPts val="69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aktuální situací na trhu práce, </a:t>
            </a:r>
          </a:p>
          <a:p>
            <a:pPr marL="800100" lvl="1" indent="-342900">
              <a:spcAft>
                <a:spcPts val="69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získanými znalostmi a dovednostmi, </a:t>
            </a:r>
          </a:p>
          <a:p>
            <a:pPr marL="800100" lvl="1" indent="-342900">
              <a:spcAft>
                <a:spcPts val="69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perspektivností absolvovaného oboru, </a:t>
            </a:r>
          </a:p>
          <a:p>
            <a:pPr marL="800100" lvl="1" indent="-342900">
              <a:spcAft>
                <a:spcPts val="69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zájmem zaměstnavatelů,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strategiemi hledání prvního zaměstnání: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formální způsob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(úřady práce, inzeráty v novinách, internet, personální agentury) a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neformální způsob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(absolventi nacházejí  práci za pomocí příbuzných a stále více  prostřednictvím svých sociálních sítí)</a:t>
            </a:r>
          </a:p>
          <a:p>
            <a:pPr>
              <a:spcAft>
                <a:spcPts val="450"/>
              </a:spcAft>
            </a:pPr>
            <a:r>
              <a:rPr lang="cs-CZ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cs-CZ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20549BB-A96D-4ED8-A87A-809D0E53E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452" y="1707654"/>
            <a:ext cx="1553999" cy="15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01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2060"/>
                </a:solidFill>
              </a:rPr>
              <a:t>Timemanagement</a:t>
            </a:r>
            <a:r>
              <a:rPr lang="cs-CZ" b="1" dirty="0">
                <a:solidFill>
                  <a:srgbClr val="002060"/>
                </a:solidFill>
              </a:rPr>
              <a:t>- </a:t>
            </a:r>
            <a:r>
              <a:rPr lang="cs-CZ" b="1" dirty="0"/>
              <a:t>stanovení priorit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4595" y="987574"/>
            <a:ext cx="64076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2060"/>
                </a:solidFill>
              </a:rPr>
              <a:t>Priorita A</a:t>
            </a:r>
            <a:r>
              <a:rPr lang="cs-CZ" sz="2200" b="1" dirty="0"/>
              <a:t> </a:t>
            </a:r>
            <a:r>
              <a:rPr lang="cs-CZ" sz="2200" dirty="0"/>
              <a:t>– věci je potřeba vyřídit co nejdříve (dnes).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2060"/>
                </a:solidFill>
              </a:rPr>
              <a:t>Priorita B</a:t>
            </a:r>
            <a:r>
              <a:rPr lang="cs-CZ" sz="2200" dirty="0"/>
              <a:t> – věci nemusejí být vykonány dnes, jsou důležité pro dosažení cílů, je dobré každý den pracovat na alespoň jednom úkolu s prioritou B.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2060"/>
                </a:solidFill>
              </a:rPr>
              <a:t>Priorita C</a:t>
            </a:r>
            <a:r>
              <a:rPr lang="cs-CZ" sz="2200" dirty="0"/>
              <a:t> – úkoly jsou nutné, nejsou důležité pro dosažení cílů, je nejlépe je delegovat nebo odmítnout.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200" b="1" dirty="0">
                <a:solidFill>
                  <a:srgbClr val="002060"/>
                </a:solidFill>
              </a:rPr>
              <a:t>Priorita D</a:t>
            </a:r>
            <a:r>
              <a:rPr lang="cs-CZ" sz="2200" dirty="0"/>
              <a:t> – těmto věcem nemá příliš smysl se věnovat, i přesto, že mohou být zábavnější než úkoly s vyšší prioritou. Nevedou však k cílům.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7A05070-D73D-4A47-AE1B-7A2CA0358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380" y="1676815"/>
            <a:ext cx="1939025" cy="17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86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2060"/>
                </a:solidFill>
              </a:rPr>
              <a:t>Timemanagement</a:t>
            </a:r>
            <a:r>
              <a:rPr lang="cs-CZ" b="1" dirty="0">
                <a:solidFill>
                  <a:srgbClr val="002060"/>
                </a:solidFill>
              </a:rPr>
              <a:t> - </a:t>
            </a:r>
            <a:r>
              <a:rPr lang="cs-CZ" b="1" dirty="0"/>
              <a:t>žrouti času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8757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/>
              <a:t>nedostatečné, ale i přílišné věnování se danému bodu je žroutem času.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/>
              <a:t>Psací stůl – pořádek na něm i v něm, ve skříních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/>
              <a:t>Archivace dokumentů – papírová, počítačová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/>
              <a:t>Email versus osobní kontakt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/>
              <a:t>Telefonní či osobní konverzace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/>
              <a:t>Cíle a priority, naplánované úkoly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/>
              <a:t>Sběr informací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/>
              <a:t>Porady, schůze – příprava, časové vymezení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 err="1"/>
              <a:t>Prokrastinace</a:t>
            </a:r>
            <a:r>
              <a:rPr lang="cs-CZ" sz="2000" dirty="0"/>
              <a:t>, sebekázeň, netrpělivost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/>
              <a:t>Hlučné prostředí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/>
              <a:t>Vyřizování osobních záležitostí a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/>
              <a:t>Povídání s kolegy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E9B8E6-A24B-4B79-89BE-6C0A8EF0B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399387"/>
            <a:ext cx="26193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2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 err="1">
                <a:solidFill>
                  <a:srgbClr val="002060"/>
                </a:solidFill>
              </a:rPr>
              <a:t>Timemanagement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91930" y="1019154"/>
            <a:ext cx="74898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/>
              <a:t>Mezi nejčastější zloděje času patří nestanovené priority a cíle, neplánování, dělání příliš věcí najednou, neschopnost říci ne, vyrušování jinými lidmi, odkládání atp.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/>
              <a:t>Pravidla pro účinný </a:t>
            </a:r>
            <a:r>
              <a:rPr lang="cs-CZ" sz="2000" b="1" dirty="0" err="1"/>
              <a:t>Timemanagement</a:t>
            </a:r>
            <a:r>
              <a:rPr lang="cs-CZ" sz="2000" b="1" dirty="0"/>
              <a:t>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sz="2000" dirty="0"/>
              <a:t>dělat věci podle stanovených priorit</a:t>
            </a:r>
            <a:endParaRPr lang="cs-CZ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/>
              <a:t>delegovat povinnosti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/>
              <a:t>efektivně využívat pomůcky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/>
              <a:t>systematické plánování času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/>
              <a:t>umět říci NE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/>
              <a:t>informovanost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cs-CZ" sz="2000" dirty="0"/>
              <a:t>rušivé vlivy a časové rezervy (60% plán a 40% spontánní </a:t>
            </a:r>
            <a:r>
              <a:rPr lang="cs-CZ" sz="2000" dirty="0" err="1"/>
              <a:t>prac</a:t>
            </a:r>
            <a:r>
              <a:rPr lang="cs-CZ" sz="2000" dirty="0"/>
              <a:t>. aktivity)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0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61F83EA-466B-4844-A133-6388406DE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067694"/>
            <a:ext cx="3008795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05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031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36F9FAE-876D-48DB-96F2-BBC6207E2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613773"/>
            <a:ext cx="2993677" cy="19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Chování v zaměstnání</a:t>
            </a:r>
            <a:br>
              <a:rPr lang="cs-CZ" b="1" dirty="0">
                <a:solidFill>
                  <a:srgbClr val="002060"/>
                </a:solidFill>
              </a:rPr>
            </a:b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43904" y="1232922"/>
            <a:ext cx="78226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dirty="0"/>
              <a:t>Jak si usnadnit vstup do zaměstnání:</a:t>
            </a:r>
          </a:p>
          <a:p>
            <a:pPr algn="just"/>
            <a:endParaRPr lang="cs-CZ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/>
              <a:t> přizpůsobit oblečení pracovnímu místu,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/>
              <a:t> nezapomenout na zásady slušného chování,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/>
              <a:t> nebát se zeptat zkušenějších kolegů,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/>
              <a:t> vyvarovat se unáhlených soudů a rozhodnutí,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400" dirty="0"/>
              <a:t> neprosazovat za každou cenu hned na začátku svůj názor.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0BBC148-0CA8-451A-808F-E2B5F70BB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839" y="1491630"/>
            <a:ext cx="1895103" cy="16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6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87574"/>
            <a:ext cx="84604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/>
              <a:t>uchazeč by měl  chápat jako své dočasné zaměstnání,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dirty="0"/>
              <a:t>uchazeč prodává svou kvalifikaci, své znalosti, dovednosti a schopnosti.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000" b="1" dirty="0"/>
              <a:t>kde hledat rady, informace o pracovních místech?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stávající či bývalí spolužáci a kolegové a jejich osobní zkušenost.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webové stránky jednotlivých firem.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podat přihlášku do zahraničí, pak můžete očekávat, že mezinárodní firmy většinou mívají podobné, či dokonce zcela shodné náborové strategie i v rámci regionu a na celosvětové úrovni,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Fy pořádá dny otevřených dveří,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denní tisk a další média,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pracovní veletrhy.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2371079" y="286865"/>
            <a:ext cx="3611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</a:rPr>
              <a:t>Ucházíme se o zaměstnání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7D67E78-E4CD-4268-8E56-830EF2B38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3219822"/>
            <a:ext cx="1271645" cy="14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4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4595" y="794568"/>
            <a:ext cx="813583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Zaměstnavatele zajímají tři věci: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kvalifikace a dovednosti,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zkušenosti a profesionální minulost,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000" dirty="0"/>
              <a:t>osobnost charakter.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sz="2000" dirty="0"/>
          </a:p>
          <a:p>
            <a:r>
              <a:rPr lang="cs-CZ" sz="2000" b="1" dirty="0"/>
              <a:t>Co se u přijímacího pohovoru očekává</a:t>
            </a:r>
            <a:r>
              <a:rPr lang="cs-CZ" sz="2000" dirty="0"/>
              <a:t>, prezentuje jobs.cz29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včasný příchod,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základní znalosti o firmě,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vhodné oblečení,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jak se obléct na pracovní pohovor – až o 12 % vyšší nástupní plat si podle průzkumů dokáže vyjednat člověk, který na pohovor přijde jako profesionál v hezkém a padnoucím oblečení,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000" dirty="0"/>
              <a:t>slušné vychování.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  <p:sp>
        <p:nvSpPr>
          <p:cNvPr id="2" name="Obdélník 1"/>
          <p:cNvSpPr/>
          <p:nvPr/>
        </p:nvSpPr>
        <p:spPr>
          <a:xfrm>
            <a:off x="2884846" y="286865"/>
            <a:ext cx="2584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</a:rPr>
              <a:t>Přijímací pohovor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25A2EF9B-CCCE-4755-9883-25F69EFEF466}"/>
              </a:ext>
            </a:extLst>
          </p:cNvPr>
          <p:cNvSpPr/>
          <p:nvPr/>
        </p:nvSpPr>
        <p:spPr>
          <a:xfrm>
            <a:off x="4607148" y="134761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>
                <a:solidFill>
                  <a:srgbClr val="C00000"/>
                </a:solidFill>
              </a:rPr>
              <a:t>https://www.ceskatelevize.cz/porady/1124997157-etiketa/204522161300010-etiketa-prijimaci-pohovor/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03F138-193A-4917-A73C-36C142138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2139702"/>
            <a:ext cx="1514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4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1131590"/>
            <a:ext cx="467945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Žena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Jednobarevný, tmavý, střízlivý kostým,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barevně sladěná halenka,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klasické lodičky na středně vysokém podpatku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konzervativní a kreativní oblečení,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celkový obraz dotváří účes od kadeřníka, nenápadné šperky, punčochy v tělové barvě, decentní líčení, perfektně upravené ruce a nehty. </a:t>
            </a:r>
          </a:p>
        </p:txBody>
      </p:sp>
      <p:sp>
        <p:nvSpPr>
          <p:cNvPr id="2" name="Obdélník 1"/>
          <p:cNvSpPr/>
          <p:nvPr/>
        </p:nvSpPr>
        <p:spPr>
          <a:xfrm>
            <a:off x="2221591" y="286865"/>
            <a:ext cx="3910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</a:rPr>
              <a:t>Přijímací pohovor - oblečení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7C9B53-6906-4128-BDEB-62F93F941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841210"/>
            <a:ext cx="2657785" cy="211184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3DECB6D-5AC7-4942-9154-00DF7EBCD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470" y="2953059"/>
            <a:ext cx="2341715" cy="211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9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467544" y="952361"/>
            <a:ext cx="784887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krátké minisukně, 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džíny,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hluboké výstřihy, 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sandály, tenisky, žabky,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kšiltovky nebo jiné pokrývky hlavy;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nedoporučuje se výrazné líčení, křiklavá rtěnka.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opatrně i s množstvím parfému, který může působit vtíravě, či dokonce vyvolat alergickou reakci - nejlépe je zvolit lehké a nevtíravé vůně.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nedoporučuje se křiklavá kabelka anebo velká cestovní taška.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radíme vyhýbat se příliš mohutným a nápadným šperkům, sáhněte spíše po decentní.</a:t>
            </a:r>
          </a:p>
          <a:p>
            <a:endParaRPr lang="cs-CZ" sz="1200" dirty="0"/>
          </a:p>
          <a:p>
            <a:r>
              <a:rPr lang="cs-CZ" sz="1200" dirty="0"/>
              <a:t>https://www.grafton.cz/pro-uchazece/karierni-zona/rady-a-tipy/vyber-damskeho-obleceni-na-pracovni-pohovor</a:t>
            </a:r>
          </a:p>
        </p:txBody>
      </p:sp>
      <p:sp>
        <p:nvSpPr>
          <p:cNvPr id="2" name="Obdélník 1"/>
          <p:cNvSpPr/>
          <p:nvPr/>
        </p:nvSpPr>
        <p:spPr>
          <a:xfrm>
            <a:off x="1292267" y="286865"/>
            <a:ext cx="5769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</a:rPr>
              <a:t>Co by ženy nikdy neměly nosit na pohovor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F62D668-4B69-433F-9AB7-623153B14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952361"/>
            <a:ext cx="1512168" cy="196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5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4595" y="1048256"/>
            <a:ext cx="58078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Muž  </a:t>
            </a:r>
          </a:p>
          <a:p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tmavý oblek konzervativního střihu,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světlá košile s dlouhým rukávem,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tmavé, perfektně vyčištěné boty, upravené vlasy,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dokonale oholené tváře,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čisté ruce s upravenými nehty 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třeba klasické, náramkové hodinky 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2221591" y="286865"/>
            <a:ext cx="3910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>
                <a:solidFill>
                  <a:srgbClr val="002060"/>
                </a:solidFill>
              </a:rPr>
              <a:t>Přijímací pohovor - oblečení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C4FA57-E543-4CC3-9903-DD6478BC3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728787"/>
            <a:ext cx="1323975" cy="16859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50650C3-C838-4C43-B132-33E9BDBA6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136" y="1563638"/>
            <a:ext cx="1369324" cy="303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4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11560" y="1203598"/>
            <a:ext cx="755977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Sandále, tenisky, žabky.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Výrazně barevné kravaty s dětinskými vzory.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Rifle, šortky, kalhoty na volný čas.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„Trendy“ a barevná trička.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https://www.grafton.cz/pro-uchazece/karierni-zona/rady-a-tipy/barva-obleceni-na-pohovor</a:t>
            </a:r>
          </a:p>
        </p:txBody>
      </p:sp>
      <p:sp>
        <p:nvSpPr>
          <p:cNvPr id="2" name="Obdélník 1"/>
          <p:cNvSpPr/>
          <p:nvPr/>
        </p:nvSpPr>
        <p:spPr>
          <a:xfrm>
            <a:off x="1197272" y="286865"/>
            <a:ext cx="595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>
                <a:solidFill>
                  <a:srgbClr val="002060"/>
                </a:solidFill>
              </a:rPr>
              <a:t>Co by si muži na pohovor nikdy brát neměli</a:t>
            </a: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C06A95-AD7E-474E-B1D4-376F739E2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670" y="1203598"/>
            <a:ext cx="1281438" cy="231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65441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5390</TotalTime>
  <Words>1671</Words>
  <Application>Microsoft Office PowerPoint</Application>
  <PresentationFormat>Předvádění na obrazovce (16:9)</PresentationFormat>
  <Paragraphs>214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Times New Roman</vt:lpstr>
      <vt:lpstr>Wingdings</vt:lpstr>
      <vt:lpstr>SLU</vt:lpstr>
      <vt:lpstr>5. V zaměstnání     </vt:lpstr>
      <vt:lpstr>Ucházíme se o zaměstnání </vt:lpstr>
      <vt:lpstr>Chování v zaměstnání </vt:lpstr>
      <vt:lpstr> </vt:lpstr>
      <vt:lpstr> </vt:lpstr>
      <vt:lpstr> </vt:lpstr>
      <vt:lpstr> </vt:lpstr>
      <vt:lpstr> </vt:lpstr>
      <vt:lpstr> </vt:lpstr>
      <vt:lpstr>Chování v zaměstnání </vt:lpstr>
      <vt:lpstr>Podání ruky</vt:lpstr>
      <vt:lpstr>Jízda výtahem má svá pravidla </vt:lpstr>
      <vt:lpstr>Kancelář   </vt:lpstr>
      <vt:lpstr>Oblékání na pracovišti   </vt:lpstr>
      <vt:lpstr>Oblékání na pracovišti   </vt:lpstr>
      <vt:lpstr>Timemanagement </vt:lpstr>
      <vt:lpstr>Timemanagement </vt:lpstr>
      <vt:lpstr>Timemanagement</vt:lpstr>
      <vt:lpstr>Timemanagement</vt:lpstr>
      <vt:lpstr>Timemanagement- stanovení priorit </vt:lpstr>
      <vt:lpstr>Timemanagement - žrouti času </vt:lpstr>
      <vt:lpstr>Timemanagement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uzivatel</cp:lastModifiedBy>
  <cp:revision>268</cp:revision>
  <dcterms:created xsi:type="dcterms:W3CDTF">2016-07-06T15:42:34Z</dcterms:created>
  <dcterms:modified xsi:type="dcterms:W3CDTF">2020-05-06T10:56:23Z</dcterms:modified>
</cp:coreProperties>
</file>