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42" r:id="rId3"/>
    <p:sldId id="519" r:id="rId4"/>
    <p:sldId id="520" r:id="rId5"/>
    <p:sldId id="521" r:id="rId6"/>
    <p:sldId id="522" r:id="rId7"/>
    <p:sldId id="523" r:id="rId8"/>
    <p:sldId id="525" r:id="rId9"/>
    <p:sldId id="511" r:id="rId10"/>
    <p:sldId id="514" r:id="rId11"/>
    <p:sldId id="515" r:id="rId12"/>
    <p:sldId id="516" r:id="rId13"/>
    <p:sldId id="517" r:id="rId14"/>
    <p:sldId id="518" r:id="rId15"/>
    <p:sldId id="526" r:id="rId16"/>
    <p:sldId id="527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1" d="100"/>
          <a:sy n="71" d="100"/>
        </p:scale>
        <p:origin x="114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549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608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594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434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322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880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25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10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081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197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70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01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9990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Etika 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podnikových akcích</a:t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6263" y="4001719"/>
            <a:ext cx="3032806" cy="767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Pavlína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Pellešová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přednáška byla vytvořena pro projekt„</a:t>
            </a:r>
            <a:r>
              <a:rPr lang="cs-CZ" dirty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41" y="1779662"/>
            <a:ext cx="5162922" cy="226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stolování – usedáme ke stolu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771550"/>
            <a:ext cx="63402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Ke stolu usedáme čistí a upravení – to je základní pravidlo,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U stolu by měl být klid a neměly by se řešit problémy, stolování by mělo přinášet radost a chuťové požitky.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Ke stolu nejprve usedá dáma, poté muž, žena sedí pouze v první třetině židle, aby byla vzpřímená,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 židlí nohy nekřížíme,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Ruce nikdy nesmějí být pod deskou stolu, opíráte se za předloktí, abyste zároveň mohli volně gestikulovat.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Při jídle jsou pak lokty u těla.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Při společenské večeři neodcházíme od stolu, je to velmi netaktní, když po jídle od stolu vstává dáma, vstává s ní jen muž, který ji má po své pravici. Ten se také stará v případě, že je potřeba ženě cokoliv podat nebo přisunout či odsunout židli.</a:t>
            </a:r>
          </a:p>
        </p:txBody>
      </p:sp>
    </p:spTree>
    <p:extLst>
      <p:ext uri="{BB962C8B-B14F-4D97-AF65-F5344CB8AC3E}">
        <p14:creationId xmlns:p14="http://schemas.microsoft.com/office/powerpoint/2010/main" val="28292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stolování- z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asedací pořádek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915566"/>
            <a:ext cx="63402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Společensky významnější osoba sedí zády ke stěně s výhledem do prostoru.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Hostitel s hostitelkou sedí vždy naproti sobě.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Při velice slavnostní večeři, kde je mnoho významných hostů, je  nejčestnější místo po pravici hostitele/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ky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Tam usedá vždycky společensky nejvýznamnější osoba z celé skupiny a jeho partnerka pak po pravici hostitele.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Při velkém počtu lidí sedí vždy na střídačku muž a žena. První nejčestnější místo je po pravici, pak po levici.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To platí, i když budeme stolovat s cizinci. Obě národnosti se prostřídají -  smysl společenského stolování je  – aby se lidé seznamovali a obohacovali o další prožitky.</a:t>
            </a:r>
          </a:p>
        </p:txBody>
      </p:sp>
    </p:spTree>
    <p:extLst>
      <p:ext uri="{BB962C8B-B14F-4D97-AF65-F5344CB8AC3E}">
        <p14:creationId xmlns:p14="http://schemas.microsoft.com/office/powerpoint/2010/main" val="2715392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stolování - d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ržení příboru</a:t>
            </a:r>
            <a:b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b="1" dirty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4595" y="987574"/>
            <a:ext cx="62682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Příbory při jídle odebíráme z vnější strany podle chodů, poslední je moučníkový příbor, který leží vždy vodorovně s talířem.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Když ale s jídlem skončíte, je třeba i nůž dát společně s použitou vidličkou do talíře.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Stejně jako se střídají příbory, tak se mění talíře. Na stole vždy máme tzn. klubový talíř, na který pokládáme jednotlivé chody v talířích. První přijde dezertní (předkrmový), poté polévkový, na hlavní jídlo a nakonec moučníkový.</a:t>
            </a:r>
          </a:p>
        </p:txBody>
      </p:sp>
    </p:spTree>
    <p:extLst>
      <p:ext uri="{BB962C8B-B14F-4D97-AF65-F5344CB8AC3E}">
        <p14:creationId xmlns:p14="http://schemas.microsoft.com/office/powerpoint/2010/main" val="168115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stolování - p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řípitek</a:t>
            </a:r>
            <a:b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2715766"/>
            <a:ext cx="82124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Sklenice s vodou a vínem jsou to nejušlechtilejší, co na stole stojí po dobu celé večeře, držíme je vždycky co nejníže, abychom na ní nezanechali viditelné otisky prstů.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 něco blíže k tělu můžeme držet jen sklenici s červeným vínem,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Před každým napitím je nutné si otřít ústa ubrouskem a pít vždy zlehka. Ženy by si měly nalíčit rty co nejméně, aby nenechávaly na sklence otisk rtů.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32D19EC-6FAE-4859-85B9-6076D68E2D65}"/>
              </a:ext>
            </a:extLst>
          </p:cNvPr>
          <p:cNvSpPr/>
          <p:nvPr/>
        </p:nvSpPr>
        <p:spPr>
          <a:xfrm>
            <a:off x="324595" y="4725764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C00000"/>
                </a:solidFill>
              </a:rPr>
              <a:t>https://www.ceskatelevize.cz/porady/1124997157-etiketa/204522161300032-etiketa-pripitky/</a:t>
            </a:r>
          </a:p>
        </p:txBody>
      </p:sp>
    </p:spTree>
    <p:extLst>
      <p:ext uri="{BB962C8B-B14F-4D97-AF65-F5344CB8AC3E}">
        <p14:creationId xmlns:p14="http://schemas.microsoft.com/office/powerpoint/2010/main" val="152237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stolování - r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odinné stolování</a:t>
            </a:r>
            <a:b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979181"/>
            <a:ext cx="6124188" cy="2872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bychom neměli podceňovat. </a:t>
            </a:r>
          </a:p>
          <a:p>
            <a:pPr marL="285750" indent="-285750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jídelní stůl slouží nejen ke společnému stravování, ale také k upevňování rodinných vztahů. </a:t>
            </a:r>
          </a:p>
          <a:p>
            <a:pPr marL="285750" indent="-285750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pravidla nejsou sice jasně vymezena, ale je vhodné držet se alespoň některých rad. </a:t>
            </a:r>
          </a:p>
          <a:p>
            <a:pPr marL="285750" indent="-285750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ke stolu usedají nejprve dospělí, poté děti. </a:t>
            </a:r>
          </a:p>
          <a:p>
            <a:pPr marL="285750" indent="-285750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matka poté podává jídlo vždy nejdříve manželovi, pak dětem a nakonec sobě.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BAA8231-0D29-487C-978E-98A4C169A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1715910"/>
            <a:ext cx="2162109" cy="139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78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stolování -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sváteční stolování</a:t>
            </a:r>
            <a:b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355976" y="1203598"/>
            <a:ext cx="40652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Na sváteční tabuli - decentní ubrus, aby nerušil zážitek ze stolování a vzhled prostřeného stolu, nádobí může být různé, záleží na osobním vkusu.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Na sváteční stůl nepatří žádná ochucovadla.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Když usedáme ke stolu, položíme si látkový ubrousek na klín.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Papírový si dáme nalevo vedle talíře.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Jíst začíná nejváženější osoba u stolu.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E637BEB-BE92-4ED7-9F22-958128019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35646"/>
            <a:ext cx="3310466" cy="166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87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36F9FAE-876D-48DB-96F2-BBC6207E2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613773"/>
            <a:ext cx="2993677" cy="191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2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etikety – firemní večírek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4594" y="987574"/>
            <a:ext cx="74122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Vánoce, konec roku a příchod toho nového přímo vyzývají k sezvání všech spolupracovníků, kolegů, zaměstnanců i obchodních partnerů na společenské setkání, takzvaný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firemní večírek,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Úspěch večírku záleží v prvé řadě na osobách pověřených organizací ( ….) a jejich nasazení i na výběru doby konání akce.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Nutné koordinovat s jinými aktivitami (nevhodná doba uzávěrky, která vyřadí celé oddělení), v pátek zase odjíždějí lidé na chaty, hory a podobně. Dalším faktorem je výběr prostředí, restaurace, menu, typu zábavy, hudby.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Významně závisí i na přístupu a aktivitě účastníků, jejich partnerů a všech pozvaných hostů.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etikety – firemní večírek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987574"/>
            <a:ext cx="58326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Začátek - přivítání hostů, krátký proslov, výzva k přípitku a večeři nebo občerstvení.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Je neslušné během této doby odejít.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Následuje pokyn k další zábavě. Stále platí všechna pravidla společenského chování, ale jak často se komu podaří neformálně hovořit s přímým nadřízeným, stolovat s nejvyššími?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Není na místě familiárnost a bodré žvásty, ale i ti nejvyšší by se měli snažit pohovořit s co největším počtem lidí, přátelsky se usmívat a vytvářet kolegiální, přátelskou atmosféru.</a:t>
            </a:r>
          </a:p>
        </p:txBody>
      </p:sp>
    </p:spTree>
    <p:extLst>
      <p:ext uri="{BB962C8B-B14F-4D97-AF65-F5344CB8AC3E}">
        <p14:creationId xmlns:p14="http://schemas.microsoft.com/office/powerpoint/2010/main" val="288508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Témata na firemním večírku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954640"/>
            <a:ext cx="7128792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45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jsou témata, která se v dobré společnosti nevyskytují, jako například:</a:t>
            </a:r>
          </a:p>
          <a:p>
            <a:pPr>
              <a:spcBef>
                <a:spcPts val="600"/>
              </a:spcBef>
              <a:spcAft>
                <a:spcPts val="450"/>
              </a:spcAft>
            </a:pPr>
            <a:endParaRPr lang="cs-CZ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peníze, výše platu, úžasné finanční možnosti, neustálý nářek nad nedostatkem;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­nemoci a jejich detailní popisy;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­politika, přílišná kritika, nadšení, prosazování si svého;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omšelé téma počasí;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chmury v osobním životě a pikantní podrobnosti;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náboženství, zvláště za přítomnosti zahraničních hostů, kdy se v tom nevyznáme.</a:t>
            </a:r>
          </a:p>
        </p:txBody>
      </p:sp>
    </p:spTree>
    <p:extLst>
      <p:ext uri="{BB962C8B-B14F-4D97-AF65-F5344CB8AC3E}">
        <p14:creationId xmlns:p14="http://schemas.microsoft.com/office/powerpoint/2010/main" val="136359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Oblečení na firemní večírek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4595" y="1059582"/>
            <a:ext cx="53275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Co si obléci na firemní večírek?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Žádná univerzální rada neexistuje.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Pro každého je však lepší, když se smíří s faktem, že večírky jsou a budou, a proto je třeba se vybavit a myslet na ně tak trochu předem.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Není většího zoufalství, než když žena shání na poslední chvíli slavnostní šaty, nebo si dokonce půjčuje od kolegyně oblečení, které jí tak úplně nesedí.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1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1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3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Firemní večírek- j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ak se vyhnout trapasu? 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1" y="874842"/>
            <a:ext cx="56886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Dejte si záležet na: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včasném příchodu i odchodu - šéf odchází dříve a dává tak najevo svou představu o ukončení zábavy.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respektování pokynů na pozvánce - nepomlouvejte a pamatujte si dané sliby.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míru v konzumaci alkoholu! - bujaré tykání se všemi je druhý den nahrazeno podivným mlčením přecházejícím v tiché "vy".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dobré mravy a vychování - nesnažte své názory prosadit za každou cenu. Nehrňte si zbytky občerstvení do kapes.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tom, aby vámi vyprávěný vtip skutečně někoho rozesmál - vtipy se musí umět podat nebo raději mlčet!</a:t>
            </a:r>
          </a:p>
        </p:txBody>
      </p:sp>
    </p:spTree>
    <p:extLst>
      <p:ext uri="{BB962C8B-B14F-4D97-AF65-F5344CB8AC3E}">
        <p14:creationId xmlns:p14="http://schemas.microsoft.com/office/powerpoint/2010/main" val="151128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etikety – raut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3" y="848201"/>
            <a:ext cx="698477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součást firemní kultury, někteří občas tápou jak se správně chovat.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Pokud při nabírání pokrmů nějaký řízeček či plátek sýra upadne na zem – nejsme jediní, komu se to stalo. Jak se v tento okamžik zachovat? - odpadlý kousek jídla neuklízíme -  pravidla společenského chování to vylučují -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odpadlý kousek nenápadně kopneme pod stůl,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kde ho po skončení rautu personál spolu s dalšími najde a uklidí. Stejně postupujeme i v případě, že nám z ruky vyklouzne příbor či ubrousek. U salátů byste si měli nad hromádku stoupnout, vyhlížet obsluhu - přivoláme servírku pohledem a ukážeme, k čemu zde došlo, počkáváme až do chvíle, kdy se servírka dostaví s lopatkou….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Slušností je zdravit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– abychom ale někoho neurazili, spojíme to s omluvným úsměvem a gestem, že se pozdravíme později.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DFFD402-C831-4E60-BC2B-BC08FEA4C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138" y="1202754"/>
            <a:ext cx="1190625" cy="16383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1C12435-57FC-4D3D-AB89-77689200CD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0239" y="3147814"/>
            <a:ext cx="938422" cy="125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0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etikety – raut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1059582"/>
            <a:ext cx="5167312" cy="356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 pokročilou dobou se atmosféra na rautech uvolňuje, a s tím může přijít i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nabídka tykání.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Zde platí stejná pravidla jako při představování. Pokud si nejste jisti, zda tykání přijmout, můžete tuto nabídku zdvořile odmítnout. 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Posilněni alkoholem si však můžeme vykoledovat pořádný trapas. A to, pokud v opilosti nabídneme tykání svému šéfovi. 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Pokud vám v povznesené náladě nabídl tykání šéf a vy si nejste jisti, zda si to bude pamatovat i druhý den, raději mu vykejte.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692E39F-BAAA-42B8-8D4A-E80552D2B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746" y="1809750"/>
            <a:ext cx="219098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68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Pravidla stolování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781105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projevuje se připravenost ke společenskému styku, sebeovládání, ovládání pravidel společenského chování, společenský takt, zdvořilost a slušnost snad nejvýrazněji.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počet pozvaných by neměl přesáhnout 12, aby se všichni mohli zapojit do rozhovoru,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jídelna by měla být osvětlená, teplota v místností příjemná, příbor zářivě vyčištěný.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Muži mají být duchaplní a ženy půvabné, ale ne příliš koketní.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Jídel má být mnoho, mají být vybrána pečlivě, vína mají být prvotřídní.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Při jídle se postupuje od těžších jídel k lehčím, vína se pijí nejdřív lehká a později opojná.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Při jídle nechť nikdo nepospíchá - večeře je poslední činností dne, káva má být horká a na výběr likérů dohlíží hostitel. </a:t>
            </a:r>
          </a:p>
        </p:txBody>
      </p:sp>
    </p:spTree>
    <p:extLst>
      <p:ext uri="{BB962C8B-B14F-4D97-AF65-F5344CB8AC3E}">
        <p14:creationId xmlns:p14="http://schemas.microsoft.com/office/powerpoint/2010/main" val="207152268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1459</Words>
  <Application>Microsoft Office PowerPoint</Application>
  <PresentationFormat>Předvádění na obrazovce (16:9)</PresentationFormat>
  <Paragraphs>103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SLU</vt:lpstr>
      <vt:lpstr>Etika na podnikových akcích     </vt:lpstr>
      <vt:lpstr>Pravidla etikety – firemní večírek </vt:lpstr>
      <vt:lpstr>Pravidla etikety – firemní večírek </vt:lpstr>
      <vt:lpstr>Témata na firemním večírku </vt:lpstr>
      <vt:lpstr>Oblečení na firemní večírek </vt:lpstr>
      <vt:lpstr>Firemní večírek- jak se vyhnout trapasu?  </vt:lpstr>
      <vt:lpstr>Pravidla etikety – raut </vt:lpstr>
      <vt:lpstr>Pravidla etikety – raut </vt:lpstr>
      <vt:lpstr>Pravidla stolování </vt:lpstr>
      <vt:lpstr>Pravidla stolování – usedáme ke stolu </vt:lpstr>
      <vt:lpstr>Pravidla stolování- zasedací pořádek  </vt:lpstr>
      <vt:lpstr>Pravidla stolování - držení příboru  </vt:lpstr>
      <vt:lpstr>Pravidla stolování - přípitek </vt:lpstr>
      <vt:lpstr>Pravidla stolování - rodinné stolování  </vt:lpstr>
      <vt:lpstr>Pravidla stolování - sváteční stolování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258</cp:revision>
  <dcterms:created xsi:type="dcterms:W3CDTF">2016-07-06T15:42:34Z</dcterms:created>
  <dcterms:modified xsi:type="dcterms:W3CDTF">2020-05-07T07:59:40Z</dcterms:modified>
</cp:coreProperties>
</file>