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520" r:id="rId2"/>
    <p:sldId id="442" r:id="rId3"/>
    <p:sldId id="521" r:id="rId4"/>
    <p:sldId id="506" r:id="rId5"/>
    <p:sldId id="500" r:id="rId6"/>
    <p:sldId id="523" r:id="rId7"/>
    <p:sldId id="524" r:id="rId8"/>
    <p:sldId id="526" r:id="rId9"/>
    <p:sldId id="527" r:id="rId10"/>
    <p:sldId id="513" r:id="rId11"/>
    <p:sldId id="528" r:id="rId12"/>
    <p:sldId id="529" r:id="rId13"/>
    <p:sldId id="530" r:id="rId14"/>
    <p:sldId id="504" r:id="rId15"/>
    <p:sldId id="531" r:id="rId16"/>
    <p:sldId id="532" r:id="rId17"/>
    <p:sldId id="533" r:id="rId18"/>
    <p:sldId id="534" r:id="rId19"/>
    <p:sldId id="535" r:id="rId20"/>
    <p:sldId id="536" r:id="rId21"/>
    <p:sldId id="293" r:id="rId22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533" autoAdjust="0"/>
  </p:normalViewPr>
  <p:slideViewPr>
    <p:cSldViewPr>
      <p:cViewPr varScale="1">
        <p:scale>
          <a:sx n="71" d="100"/>
          <a:sy n="71" d="100"/>
        </p:scale>
        <p:origin x="114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06.05.2020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86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9840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536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9313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474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1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9792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454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4735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60617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2537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0530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4248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708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7513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9887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149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846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5233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3347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7DF7F9-9D53-4D8D-80BB-AD5D3D8F5A0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66270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9990" y="195486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59074" y="555525"/>
            <a:ext cx="5400600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pl-PL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Etika společenských akcí</a:t>
            </a:r>
            <a:br>
              <a:rPr lang="pl-PL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904381" y="4046412"/>
            <a:ext cx="3032806" cy="541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Pavlína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Pellešová</a:t>
            </a: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259990" y="707925"/>
            <a:ext cx="5599684" cy="2160240"/>
          </a:xfrm>
          <a:prstGeom prst="rect">
            <a:avLst/>
          </a:prstGeom>
        </p:spPr>
        <p:txBody>
          <a:bodyPr anchor="t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l-PL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59990" y="4062493"/>
            <a:ext cx="56081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Tato přednáška byla vytvořena pro projekt„</a:t>
            </a:r>
            <a:r>
              <a:rPr lang="cs-CZ" dirty="0">
                <a:solidFill>
                  <a:schemeClr val="bg1"/>
                </a:solidFill>
              </a:rPr>
              <a:t>Rozvoj vzdělávání na Slezské univerzitě v Opavě“ </a:t>
            </a:r>
            <a:r>
              <a:rPr lang="cs-CZ" dirty="0"/>
              <a:t>Opavě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A072BD0-9915-4448-B57B-AA830E697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709" y="1275801"/>
            <a:ext cx="1888665" cy="109937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9D5E466-8A89-43C2-96F7-BF85782F70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8458" y="1295825"/>
            <a:ext cx="1469418" cy="104492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B6A12D9-5AB2-4706-9B69-D88834C160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76" y="2514822"/>
            <a:ext cx="1888665" cy="142676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34D22A4-868F-441C-A349-26D784D162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4942" y="2600013"/>
            <a:ext cx="2076450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15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Oblečení na plese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251520" y="771550"/>
            <a:ext cx="5400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zásadně večerní,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pro pány - povinný tmavý oblek,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při reprezentativních plesech  - dáma vždy velkou večerní toaletu,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partner by měl mít frak, popř. smoking.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jdeme-li ve skupině, pak je povinností pánů požádat o tanec všechny dámy z tohoto okruhu.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své partnerce se věnuje nejvíce a nevyznamenáváme svou přízní některou z dalších dam.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6A5145E-4759-4B88-B5AD-9281E339FE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561" y="1203598"/>
            <a:ext cx="1259779" cy="189203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E151042-1488-44BC-89AD-EBDED2AF91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902815"/>
            <a:ext cx="1400175" cy="139065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8375D2CA-E6F5-4FFB-B988-C11BEB417DC4}"/>
              </a:ext>
            </a:extLst>
          </p:cNvPr>
          <p:cNvSpPr/>
          <p:nvPr/>
        </p:nvSpPr>
        <p:spPr>
          <a:xfrm>
            <a:off x="611560" y="4608885"/>
            <a:ext cx="77048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dirty="0">
                <a:solidFill>
                  <a:srgbClr val="FF0000"/>
                </a:solidFill>
              </a:rPr>
              <a:t>https://feminity.zoznam.sk/c/899278/10-najkrajsich-rob-na-plese-v-opere-2017-rozpravkova-tamara-heribanova-ci-povabna-herecka-zuzana-maurery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2651F25-44A2-4BB4-A061-F4104EFC9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1354" y="2632105"/>
            <a:ext cx="889716" cy="166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56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Taneční bary, vinárny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291298" y="771550"/>
            <a:ext cx="8017911" cy="1143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k tanci hraje menší skupina hudebníků či reprodukovaná hudba,</a:t>
            </a:r>
          </a:p>
          <a:p>
            <a:pPr marL="342900" indent="-342900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cílem je dobře se pobavit a uvolnit,</a:t>
            </a:r>
          </a:p>
          <a:p>
            <a:pPr marL="342900" indent="-342900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oblečení volíme dle dané akce.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22746EC-1846-46A0-82A1-D072A77C1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2" y="2124844"/>
            <a:ext cx="2803713" cy="218196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2F64449-F415-4FF7-AC59-36E38103C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718" y="3222303"/>
            <a:ext cx="2600325" cy="16573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339386E-854A-4850-AF7D-D15672C8FE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2366" y="1523232"/>
            <a:ext cx="2114550" cy="161925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5FEAE08-8E96-4D8C-A371-902D8A76DC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0188" y="2361497"/>
            <a:ext cx="20764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00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Taneční zábavy </a:t>
            </a:r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lidového rázu 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27198" y="738036"/>
            <a:ext cx="821838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určeny pro širokou veřejnost za účelem tance, zábavy,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bývá zde i tombola,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kapela hraje i směsi různých tanců, i na přání hostů,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zúčastnění přicházejí ve většině případů na uvedenou dobu zahájení, odcházejí v pozdních nočních hodinách.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26A64E8-EF0F-4F4B-8D97-F09A8BD1D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945" y="2653460"/>
            <a:ext cx="2352675" cy="183832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4ECCF99-CF36-4CDD-BD38-A7036E9F54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4480" y="2648425"/>
            <a:ext cx="1181100" cy="18669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5CA45F3-1030-4ADD-BEDD-DBDA75823C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5235" y="2676973"/>
            <a:ext cx="1924050" cy="13811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5D4B63A-9C50-42BB-B2A7-198932F03C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971" y="2644976"/>
            <a:ext cx="112395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72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Diskotéky 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99388" y="771550"/>
            <a:ext cx="7152748" cy="1746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v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druh taneční zábavy určený především pro mladší veřejnost,</a:t>
            </a:r>
          </a:p>
          <a:p>
            <a:pPr marL="342900" indent="-342900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v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podle svého vkusu si volte oblečení,</a:t>
            </a:r>
          </a:p>
          <a:p>
            <a:pPr marL="342900" indent="-342900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v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vše záleží také na druhu odehrávané hudby,</a:t>
            </a:r>
          </a:p>
          <a:p>
            <a:pPr marL="342900" indent="-342900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v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tanec nemá předepsané kreace, všichni tančí dle vlastních pocitů.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5229E0D-423F-4747-A21B-D552BF9FB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715766"/>
            <a:ext cx="1933575" cy="180022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2824237-10C9-4017-A2D1-ADF7B8598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811" y="2729989"/>
            <a:ext cx="1457325" cy="17145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CEC10F2-9622-4A32-AE31-03C967E2EB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872" y="2729989"/>
            <a:ext cx="2047227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842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Na promocích</a:t>
            </a:r>
            <a:br>
              <a:rPr lang="cs-CZ" b="1" dirty="0">
                <a:solidFill>
                  <a:srgbClr val="002060"/>
                </a:solidFill>
              </a:rPr>
            </a:b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81108" y="848091"/>
            <a:ext cx="8781784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latinského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promotio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, od pro -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</a:rPr>
              <a:t>moveo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, postrčit, podpořit.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= slavnostní předání diplomů, završuje univerzitní studium nebo akademické či vědecké tituly.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mimořádná rodinná událost a společenské akce. 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místo konají je v nejhonosnějších sálech univerzit.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v sálech diváky tvoří příbuzní a známí, kteří vstupují do místnosti jako první.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akademičtí funkcionáři odchází v opačném pořadí než přicházeli (první odchází rektor, poslední absolventi).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cs-CZ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C9A7855-15A0-4E0B-8BDE-6E161889EE28}"/>
              </a:ext>
            </a:extLst>
          </p:cNvPr>
          <p:cNvSpPr/>
          <p:nvPr/>
        </p:nvSpPr>
        <p:spPr>
          <a:xfrm>
            <a:off x="467544" y="4710376"/>
            <a:ext cx="86405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C00000"/>
                </a:solidFill>
              </a:rPr>
              <a:t>https://www.ceskatelevize.cz/porady/1124997157-etiketa/204522161300036-etiketa-promoce/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78ECDC7-0922-4267-B874-3736AB1C4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73" y="3142030"/>
            <a:ext cx="1540463" cy="161229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5A12537-9248-4DB5-844A-5AE2E6D69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3476" y="3321967"/>
            <a:ext cx="3637468" cy="117127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F6B3459-74E7-431A-A916-8FB74E197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7447" y="3177948"/>
            <a:ext cx="1540462" cy="154046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69CBD5E-D72A-47F4-83BD-76DD558F52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5291" y="3168365"/>
            <a:ext cx="1376590" cy="154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77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Na promocích - oblečení</a:t>
            </a:r>
            <a:br>
              <a:rPr lang="cs-CZ" b="1" dirty="0">
                <a:solidFill>
                  <a:srgbClr val="002060"/>
                </a:solidFill>
              </a:rPr>
            </a:b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24595" y="848201"/>
            <a:ext cx="511150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akademičtí funkcionáři, rektor, protektoři, děkani, profesoři, pedagogové jsou oděni                         do taláru.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pro pány je vhodný tmavý oblek, světlá košile, kravata.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oblečení dam odpovídá obleku muže.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Blahopřání rodiny a známých probíhá až po skončení ceremoniálu a mimo slavnostní aulu.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vhodný dárek je květina.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hodí se uspořádat slavnostní oběd. </a:t>
            </a:r>
            <a:endParaRPr lang="cs-CZ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BC9F20E-B4F2-47E6-9CB2-0170C1B9E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937" y="2240516"/>
            <a:ext cx="1685925" cy="154305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3139F19-EBC5-4455-8E1C-BD0B4401ED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9812" y="1473758"/>
            <a:ext cx="1285875" cy="17716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05CE3A8-1684-4F3F-A2E7-2A8B32A8F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5238" y="3799320"/>
            <a:ext cx="1314450" cy="120967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0362EF5-79D4-45AE-AED5-A8DE1D8CBE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812" y="3079824"/>
            <a:ext cx="1019747" cy="180640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99C4055-0C6C-4E00-A3C2-52A5187918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357" y="805140"/>
            <a:ext cx="2129433" cy="141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94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Na svatební hostině</a:t>
            </a:r>
            <a:br>
              <a:rPr lang="cs-CZ" b="1" dirty="0">
                <a:solidFill>
                  <a:srgbClr val="002060"/>
                </a:solidFill>
              </a:rPr>
            </a:b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5935" y="987574"/>
            <a:ext cx="9132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cs-CZ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0" y="854751"/>
            <a:ext cx="68822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000" b="1" dirty="0"/>
              <a:t>Pozvánka na svatbu – k</a:t>
            </a:r>
            <a:r>
              <a:rPr lang="cs-CZ" sz="2000" dirty="0"/>
              <a:t>aždý host by měl obdržet písemné pozvání na svatbu či svatební hostinu –  vhodné - poštovní pozvánka: buď pouze pozvánka na svatbu nebo pozvánka na svatbu a kartička s pozvánkou ke svatebnímu stolu.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000" dirty="0"/>
              <a:t>K oznámení by měla být připojena poznámka a potvrzení o účasti.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F88FE3A-BE68-460B-8F2D-5298D05FD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277" y="1467216"/>
            <a:ext cx="1699974" cy="247269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2A75C52-166A-4215-9575-1AFA9DA7B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2703561"/>
            <a:ext cx="1944216" cy="1834542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24FEE16E-2EDC-48C0-BB3C-4AF13FD6904E}"/>
              </a:ext>
            </a:extLst>
          </p:cNvPr>
          <p:cNvSpPr/>
          <p:nvPr/>
        </p:nvSpPr>
        <p:spPr>
          <a:xfrm>
            <a:off x="899592" y="4556487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100" dirty="0"/>
              <a:t>https://www.fler.cz/zbozi?where=zbozi&amp;search=pozv%C3%A1nka+na+svatbu&amp;sort=a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8A1800E-861A-47B7-BC40-63F68262DC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2695" y="2703561"/>
            <a:ext cx="1469735" cy="161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73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Na svatební hostině</a:t>
            </a:r>
            <a:br>
              <a:rPr lang="cs-CZ" b="1" dirty="0">
                <a:solidFill>
                  <a:srgbClr val="002060"/>
                </a:solidFill>
              </a:rPr>
            </a:b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5935" y="987574"/>
            <a:ext cx="9132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cs-CZ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5987" y="771550"/>
            <a:ext cx="86824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000" dirty="0"/>
              <a:t>novomanželé by měli sedět v čele stolu (nevěsta po pravici ženicha),</a:t>
            </a:r>
          </a:p>
          <a:p>
            <a:r>
              <a:rPr lang="cs-CZ" sz="2000" dirty="0"/>
              <a:t>      vedle Vás sedí rodiče partnera.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000" dirty="0"/>
              <a:t>Vedle rodičů sedí svědkové, svědkyně po levé ruce nevěstina otce, svědek na opačné straně stolu.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000" dirty="0"/>
              <a:t>hosty posadíme podle jejich společenské důležitosti - pravidlo, společensky významnější jsou příbuzní, potom přátelé a pravidlo střídání pohlaví. Hosté tedy sedí v pořadí žena - muž - žena - muž...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5D7021D-3C16-4548-A8FB-31F8515C0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537" y="3374703"/>
            <a:ext cx="1857375" cy="15049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5F68AAF-0C6D-4520-9E01-4405E95AD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1524" y="3374703"/>
            <a:ext cx="1905000" cy="14478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CE19D51-1D23-4C9F-82A0-226825F3B0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609" y="3375945"/>
            <a:ext cx="222885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92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Na svatební hostině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5935" y="987574"/>
            <a:ext cx="9132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cs-CZ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993F21D-4B62-41E1-AEAE-423359984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875533"/>
            <a:ext cx="2371725" cy="155257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481FAFD-DABF-4A38-96A4-17EE405C4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713130"/>
            <a:ext cx="4499624" cy="207894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F23DB29-D467-4E21-8E0E-912476ED37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104" y="2516967"/>
            <a:ext cx="2782341" cy="207894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5F97548-3CC1-4E8D-B7EF-46CE0C3985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6150" y="2902435"/>
            <a:ext cx="19526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86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Na svatební hostině – stoly do U</a:t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5935" y="987574"/>
            <a:ext cx="9132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cs-CZ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1805AD4-9F2A-4254-94C9-4787DB463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843558"/>
            <a:ext cx="2897910" cy="217510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1AC7787-74E9-42D5-9E52-1D7236AC2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619" y="1005682"/>
            <a:ext cx="3654505" cy="250273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CA01EDD-7623-4B06-BE94-EFEA404F7C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0100" y="3220162"/>
            <a:ext cx="1336923" cy="113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Základní zásady společenského chování</a:t>
            </a:r>
            <a:br>
              <a:rPr lang="cs-CZ" b="1" dirty="0">
                <a:solidFill>
                  <a:srgbClr val="002060"/>
                </a:solidFill>
              </a:rPr>
            </a:b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1" y="843558"/>
            <a:ext cx="6336703" cy="3593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450"/>
              </a:spcAft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Základní zásady společenského chování:</a:t>
            </a:r>
          </a:p>
          <a:p>
            <a:pPr marL="342900" indent="-342900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cs-CZ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Slušnost -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postoj člověka, jeho vnitřní ustrojení, kategorie etická. Základem slušnosti je úcta a ohleduplnost k bližním; zahrnuje i úctu k sobě samému. Slušnost život společnosti umožňuje, zdvořilost jej usnadňuje.</a:t>
            </a:r>
          </a:p>
          <a:p>
            <a:pPr marL="342900" indent="-342900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cs-CZ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Zdvořilost - 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uvědomělý vnější výraz slušnosti, je nutné se naučit. </a:t>
            </a:r>
          </a:p>
          <a:p>
            <a:pPr marL="342900" indent="-342900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Ta</a:t>
            </a:r>
            <a:r>
              <a:rPr lang="cs-CZ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ktní člověk 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vystupuje lidně a jistě, nikdy není nemile nápadný ani nebudí pohoršení. </a:t>
            </a:r>
          </a:p>
        </p:txBody>
      </p:sp>
      <p:sp>
        <p:nvSpPr>
          <p:cNvPr id="5" name="AutoShape 6" descr="Image result for zdvořilo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147814"/>
            <a:ext cx="1051372" cy="144016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275606"/>
            <a:ext cx="1554485" cy="168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92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Na svatební hostině - uspořádání do tvaru T</a:t>
            </a:r>
            <a:br>
              <a:rPr lang="cs-CZ" b="1" dirty="0">
                <a:solidFill>
                  <a:srgbClr val="002060"/>
                </a:solidFill>
              </a:rPr>
            </a:b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5935" y="987574"/>
            <a:ext cx="9132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cs-CZ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5935" y="915566"/>
            <a:ext cx="619224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000" dirty="0"/>
              <a:t>Nejčestnější místo je na spojnici obou ramének,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000" dirty="0"/>
              <a:t>uprostřed krátké strany, která by v optimálním případě                                           měla být naproti vchodu,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000" dirty="0"/>
              <a:t>rozsazení hostů dle…..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057E82D-36DF-485E-8F84-83E874414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1229152"/>
            <a:ext cx="2299798" cy="341573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4F835E9-2213-43DC-9F91-21246DFC4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919" y="2546096"/>
            <a:ext cx="2520280" cy="185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73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1520" y="195486"/>
            <a:ext cx="7128792" cy="50770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79512" y="703189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t="44093" b="34910"/>
          <a:stretch/>
        </p:blipFill>
        <p:spPr>
          <a:xfrm>
            <a:off x="4499992" y="2339451"/>
            <a:ext cx="4572638" cy="72008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663B865-A527-476A-B4F9-96639C4CC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607" y="1921170"/>
            <a:ext cx="2860327" cy="155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46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33588" y="195263"/>
            <a:ext cx="4870847" cy="432197"/>
          </a:xfrm>
        </p:spPr>
        <p:txBody>
          <a:bodyPr/>
          <a:lstStyle/>
          <a:p>
            <a:pPr algn="ctr" eaLnBrk="1" hangingPunct="1"/>
            <a:r>
              <a:rPr lang="pl-PL" altLang="cs-CZ" sz="2100" b="1" dirty="0">
                <a:solidFill>
                  <a:srgbClr val="002060"/>
                </a:solidFill>
                <a:cs typeface="Times New Roman" panose="02020603050405020304" pitchFamily="18" charset="0"/>
              </a:rPr>
              <a:t>PRAVIDLA SPOLEČENSKÉHO CHOVÁNÍ</a:t>
            </a:r>
            <a:endParaRPr lang="cs-CZ" altLang="cs-CZ" b="1" i="0" dirty="0">
              <a:solidFill>
                <a:srgbClr val="002060"/>
              </a:solidFill>
            </a:endParaRPr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5566"/>
            <a:ext cx="5688631" cy="3907606"/>
          </a:xfrm>
        </p:spPr>
        <p:txBody>
          <a:bodyPr/>
          <a:lstStyle/>
          <a:p>
            <a:pPr lvl="1">
              <a:buFont typeface="Wingdings" pitchFamily="2" charset="2"/>
              <a:buChar char="ü"/>
              <a:defRPr/>
            </a:pPr>
            <a:r>
              <a:rPr lang="cs-CZ" sz="2000" b="1" dirty="0">
                <a:solidFill>
                  <a:srgbClr val="CC0000"/>
                </a:solidFill>
                <a:latin typeface="+mj-lt"/>
              </a:rPr>
              <a:t>Netaktnost </a:t>
            </a:r>
            <a:r>
              <a:rPr lang="cs-CZ" sz="2000" dirty="0">
                <a:latin typeface="+mj-lt"/>
              </a:rPr>
              <a:t>– opak taktu,  zdůrazňuje vlastní já, spíše monolog o sobě, netaktní je vynášení intimit, pomlouvání jiných, 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cs-CZ" sz="2000" b="1" dirty="0">
                <a:solidFill>
                  <a:srgbClr val="C00000"/>
                </a:solidFill>
                <a:latin typeface="+mj-lt"/>
              </a:rPr>
              <a:t>Ohleduplnost  - </a:t>
            </a:r>
            <a:r>
              <a:rPr lang="cs-CZ" sz="2000" dirty="0">
                <a:latin typeface="+mj-lt"/>
              </a:rPr>
              <a:t>přirozená vlastnost, tolerance, 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cs-CZ" sz="2000" b="1" dirty="0">
                <a:solidFill>
                  <a:srgbClr val="C00000"/>
                </a:solidFill>
                <a:latin typeface="+mj-lt"/>
              </a:rPr>
              <a:t>Úcta k lidem</a:t>
            </a:r>
            <a:r>
              <a:rPr lang="cs-CZ" sz="2000" dirty="0">
                <a:latin typeface="+mj-lt"/>
              </a:rPr>
              <a:t> – ne přehnaná uctivost, projev lásky k lidem, vážíme si jednotlivce i všech,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cs-CZ" sz="2000" b="1" dirty="0">
                <a:solidFill>
                  <a:srgbClr val="C00000"/>
                </a:solidFill>
                <a:latin typeface="+mj-lt"/>
              </a:rPr>
              <a:t>Estetičnost</a:t>
            </a:r>
            <a:r>
              <a:rPr lang="cs-CZ" sz="2000" dirty="0">
                <a:latin typeface="+mj-lt"/>
              </a:rPr>
              <a:t> – důležitá při vytváření prvního dojmu, vliv na chování i projevy ve společnosti, protikladem je zanedbaný zevnějšek, odpudivé návyky.</a:t>
            </a:r>
          </a:p>
        </p:txBody>
      </p:sp>
      <p:sp>
        <p:nvSpPr>
          <p:cNvPr id="7172" name="Zástupný symbol pro číslo snímku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EB56EAD-D803-4827-96B0-4AFC69792EC7}" type="slidenum">
              <a:rPr lang="cs-CZ" altLang="cs-CZ" sz="1050"/>
              <a:pPr eaLnBrk="1" hangingPunct="1"/>
              <a:t>3</a:t>
            </a:fld>
            <a:endParaRPr lang="cs-CZ" altLang="cs-CZ" sz="105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F086072-029D-464F-916F-DE637DBF2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3452146"/>
            <a:ext cx="1844081" cy="148484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A4DD4DD-C30D-4C4F-824A-FC69F2BE1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1131590"/>
            <a:ext cx="19621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9860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2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82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658" grpId="0"/>
      <p:bldP spid="58265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Základní zásady společenského chování - divadlo</a:t>
            </a:r>
            <a:br>
              <a:rPr lang="cs-CZ" b="1" dirty="0">
                <a:solidFill>
                  <a:srgbClr val="002060"/>
                </a:solidFill>
              </a:rPr>
            </a:b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79512" y="720979"/>
            <a:ext cx="66247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smysl - umožnit nám a zároveň i ostatním návštěvníkům, co nejlépe tento zážitek vychutnat.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chodíme kvůli uměleckému zážitku,</a:t>
            </a:r>
            <a:r>
              <a:rPr lang="cs-CZ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chodíme                       včas,</a:t>
            </a:r>
            <a:endParaRPr lang="cs-CZ" sz="20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nerušíme svým příchodem ostatní,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dirty="0"/>
              <a:t>společenské oblečení přizpůsobíme svému věku,                            společenskému postavení i druhu společenské akce,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v šatně pomáhá muž ženě, mladší staršímu,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protože jsme přišli včas, nemusíme se cpát ve frontě,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do sálu vstupuje vždy první muž, má lístky - dá uvaděčce,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do řady sedadel vstupuje zásadně první muž čelem k sedícím.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644" y="2755742"/>
            <a:ext cx="2040080" cy="135758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578" y="1204290"/>
            <a:ext cx="1916873" cy="143580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E991055-C97F-40C7-82A6-BB1FB74533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2037" y="2713424"/>
            <a:ext cx="882451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3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V divadle</a:t>
            </a:r>
            <a:br>
              <a:rPr lang="cs-CZ" b="1" dirty="0">
                <a:solidFill>
                  <a:srgbClr val="002060"/>
                </a:solidFill>
              </a:rPr>
            </a:b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02758" y="771550"/>
            <a:ext cx="5753417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Na divadelním programu nešetříme – informace rozšiřují náš kulturní obzor.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divadelní programy - unikátní publikace,  originálním způsobem zpracovávají souvislosti.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Tělesný kontakt nemusí být každému příjemný - ohleduplný člověk jej zkrátí na minimum. 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cs-CZ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Na konci představení zatleskáme, když se nám nelíbilo, alespoň krátce.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Po skončení se nevrháme hned k šatnám - neslušné. Tlačí-li se nevychovaní návštěvnici, nejsme povinni vstávat a uvolňovat jim cestu.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87B6BAC-BD79-4DF8-ABB3-AB72C1DEDB0F}"/>
              </a:ext>
            </a:extLst>
          </p:cNvPr>
          <p:cNvSpPr/>
          <p:nvPr/>
        </p:nvSpPr>
        <p:spPr>
          <a:xfrm>
            <a:off x="383558" y="4735330"/>
            <a:ext cx="83768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srgbClr val="C00000"/>
                </a:solidFill>
              </a:rPr>
              <a:t>https://www.ceskatelevize.cz/porady/1124997157-etiketa/204522161300012-etiketa-kino-divadlo-koncert/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846859"/>
            <a:ext cx="1409220" cy="183127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75343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01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V kině</a:t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299407" y="742985"/>
            <a:ext cx="7236296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nejde o výjimečnou společenskou událost. 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stačí oblečení běžné na veřejnosti. 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v reakcích bychom se měli tlumit,  nerušíme návštěvníky.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před každým představením vypneme mobilní telefon. 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známé zdravíme nenápadně. 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konzumujeme tiše.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je zdvořilé setrvat do konce závěrečných titulků.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Filmové premiéry - v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ýjimečná příležitost, obvykle                                   na pozvánky, proto společenské oblečení.</a:t>
            </a: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zásada - nežvýkáme.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9B582331-0A54-43BF-891D-777954AFA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52423"/>
            <a:ext cx="1951038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57F30E3-6D94-4391-8F87-B960A52BD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304" y="165935"/>
            <a:ext cx="1699312" cy="116912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706D540-C548-483A-B6BC-8930B031CD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149" y="3219822"/>
            <a:ext cx="2920086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2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 Na vernisáži</a:t>
            </a:r>
            <a:br>
              <a:rPr lang="cs-CZ" b="1" dirty="0">
                <a:solidFill>
                  <a:srgbClr val="002060"/>
                </a:solidFill>
              </a:rPr>
            </a:b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79512" y="771550"/>
            <a:ext cx="589647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= slavnostní otevření výstavy uměleckých děl, slavnostní zahájení výstavy, otevření nové budovy, nové expozice, tj. slavnostní představení nějakého nového díla veřejnosti, 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obvykle několik částí: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proslov/y, prohlídky expozice,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pohoštění - číše vína, malý raut.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může provázet i krátký umělecký program jako hudba, zpěv, recitace apod.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612CFCBB-E804-4A9D-A489-4BD9F4712902}"/>
              </a:ext>
            </a:extLst>
          </p:cNvPr>
          <p:cNvSpPr/>
          <p:nvPr/>
        </p:nvSpPr>
        <p:spPr>
          <a:xfrm>
            <a:off x="512676" y="4725764"/>
            <a:ext cx="81186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srgbClr val="C00000"/>
                </a:solidFill>
              </a:rPr>
              <a:t>https://www.ceskatelevize.cz/porady/1124997157-etiketa/204522161300041-etiketa-vernisaz-a-spol/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1467D16-6C31-4A0A-9037-DAE1442A6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703" y="2064581"/>
            <a:ext cx="3049621" cy="136815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A96D118-925D-48AB-897E-C45DA7AB3D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3893" y="867765"/>
            <a:ext cx="1819577" cy="110158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78B0762-2A25-4669-A1DC-59FABDE903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2630" y="3527967"/>
            <a:ext cx="1380747" cy="109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60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Na koncertě</a:t>
            </a:r>
          </a:p>
        </p:txBody>
      </p:sp>
      <p:sp>
        <p:nvSpPr>
          <p:cNvPr id="2" name="Obdélník 1"/>
          <p:cNvSpPr/>
          <p:nvPr/>
        </p:nvSpPr>
        <p:spPr>
          <a:xfrm>
            <a:off x="315013" y="771550"/>
            <a:ext cx="548112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obecné zásady jako pro divadlo.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vyvarujeme se jakýchkoli projevů během produkce.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nachlazeni, nemocní na koncert nechodíme.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bereme-li s sebou děti, musíme mít jistotu, že jsou opravdu slušně vychované a disciplinované a dokáží sedět v klidu.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na koncertě se tleská po provedení celého díla, ne po jednotlivých větách skladby.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Hluchoněmí tleskají tím, že otáčejí dlaněmi obou rukou.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Během děkovačky neodcházíme, je to nezdvořilé vůči těm kteří účinkovali.</a:t>
            </a:r>
            <a:endParaRPr lang="cs-CZ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3539B50-C66A-49CF-9229-99010A6DC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207" y="287918"/>
            <a:ext cx="1999307" cy="132097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5BD4262-DB7D-4DFD-B34E-7FCBE4C9BD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1728224"/>
            <a:ext cx="1666875" cy="147637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9F5364B-135C-468D-82F1-3132E7F194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9801" y="3360361"/>
            <a:ext cx="201930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51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Na plese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179512" y="771550"/>
            <a:ext cx="64087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je společenskou událostí i nejvyšší formou taneční zábavy.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na ples nejdeme, nemáme-li v úmyslu tančit; s tímto odhodláním tam může jít pouze gardedáma.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žena jde buď s větší společností nebo v doprovodu alespoň jedné další osoby; nejčastěji s partnerem, dívka s gardedámou.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sama se dáma může  pokud se setká se známými,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žena, která přišla s partnerem, by měla odmítnout nabídky jiných mužů k tanci. Stačí věta -„Promiňte, jsem zadaná,“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přijmout pozvání k tanci může tehdy, jestliže jde o muže, kterého oba dva znají.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8337F4D-F305-43D0-8F0B-8AA103FA5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738" y="2659871"/>
            <a:ext cx="1495425" cy="138112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8F4A823-6844-4355-B8E3-11254770C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284" y="1314809"/>
            <a:ext cx="1656529" cy="116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24178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4083</TotalTime>
  <Words>1258</Words>
  <Application>Microsoft Office PowerPoint</Application>
  <PresentationFormat>Předvádění na obrazovce (16:9)</PresentationFormat>
  <Paragraphs>135</Paragraphs>
  <Slides>21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SLU</vt:lpstr>
      <vt:lpstr>Etika společenských akcí     </vt:lpstr>
      <vt:lpstr>Základní zásady společenského chování </vt:lpstr>
      <vt:lpstr>PRAVIDLA SPOLEČENSKÉHO CHOVÁNÍ</vt:lpstr>
      <vt:lpstr>Základní zásady společenského chování - divadlo </vt:lpstr>
      <vt:lpstr>V divadle </vt:lpstr>
      <vt:lpstr>V kině </vt:lpstr>
      <vt:lpstr> Na vernisáži </vt:lpstr>
      <vt:lpstr>Na koncertě</vt:lpstr>
      <vt:lpstr>Na plese</vt:lpstr>
      <vt:lpstr>Oblečení na plese</vt:lpstr>
      <vt:lpstr>Taneční bary, vinárny</vt:lpstr>
      <vt:lpstr>Taneční zábavy lidového rázu </vt:lpstr>
      <vt:lpstr>Diskotéky </vt:lpstr>
      <vt:lpstr>Na promocích </vt:lpstr>
      <vt:lpstr>Na promocích - oblečení </vt:lpstr>
      <vt:lpstr>Na svatební hostině </vt:lpstr>
      <vt:lpstr>Na svatební hostině </vt:lpstr>
      <vt:lpstr>Na svatební hostině</vt:lpstr>
      <vt:lpstr>Na svatební hostině – stoly do U </vt:lpstr>
      <vt:lpstr>Na svatební hostině - uspořádání do tvaru T 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uzivatel</cp:lastModifiedBy>
  <cp:revision>253</cp:revision>
  <dcterms:created xsi:type="dcterms:W3CDTF">2016-07-06T15:42:34Z</dcterms:created>
  <dcterms:modified xsi:type="dcterms:W3CDTF">2020-05-06T10:40:18Z</dcterms:modified>
</cp:coreProperties>
</file>