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42" r:id="rId3"/>
    <p:sldId id="499" r:id="rId4"/>
    <p:sldId id="527" r:id="rId5"/>
    <p:sldId id="501" r:id="rId6"/>
    <p:sldId id="502" r:id="rId7"/>
    <p:sldId id="503" r:id="rId8"/>
    <p:sldId id="522" r:id="rId9"/>
    <p:sldId id="505" r:id="rId10"/>
    <p:sldId id="523" r:id="rId11"/>
    <p:sldId id="504" r:id="rId12"/>
    <p:sldId id="506" r:id="rId13"/>
    <p:sldId id="507" r:id="rId14"/>
    <p:sldId id="508" r:id="rId15"/>
    <p:sldId id="524" r:id="rId16"/>
    <p:sldId id="509" r:id="rId17"/>
    <p:sldId id="525" r:id="rId18"/>
    <p:sldId id="519" r:id="rId19"/>
    <p:sldId id="526" r:id="rId20"/>
    <p:sldId id="529" r:id="rId21"/>
    <p:sldId id="521" r:id="rId22"/>
    <p:sldId id="530" r:id="rId23"/>
    <p:sldId id="293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4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48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85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806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730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15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28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26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37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3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95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329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9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2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44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31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1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45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VP_(invitations)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Společenské podniky a příležitosti</a:t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14492" y="3987347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Pavlína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projekt„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1" y="1779662"/>
            <a:ext cx="5162922" cy="2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Párty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matinée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801913"/>
            <a:ext cx="5908164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450"/>
              </a:spcAft>
            </a:pP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Párty</a:t>
            </a:r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zahrnuje nejrůznější akce, které se mohou odehrávat od jednoho rána do druhého.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party snídaňové, sekt party, mejdan, party s obědem, večerní gril party.</a:t>
            </a:r>
          </a:p>
          <a:p>
            <a:pPr>
              <a:spcBef>
                <a:spcPts val="600"/>
              </a:spcBef>
              <a:spcAft>
                <a:spcPts val="450"/>
              </a:spcAft>
            </a:pPr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450"/>
              </a:spcAft>
            </a:pP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Matinée</a:t>
            </a:r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dopolední hudební, taneční nebo literární představení,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začíná obvykle mezi 9 a 11 hodinou a mělo by trvat maximálně 90 minut.</a:t>
            </a:r>
          </a:p>
          <a:p>
            <a:pPr marL="285750" indent="-28575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AFEFF3-5EF4-4E2F-8472-6B654E89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003798"/>
            <a:ext cx="1885950" cy="17621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E40FC82-F20C-4D1A-81F3-A1E1A17ED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890" y="1155948"/>
            <a:ext cx="1912276" cy="16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Picnick</a:t>
            </a: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(výlet do přírody)</a:t>
            </a:r>
            <a:b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728234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Slavnost spojená s občerstvením v přírodě.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Pořádá se obvykle na celý den pro sezvanou společnost.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Občerstvení a inventář je nutné předem připravit.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Stoluje se na prostřeném ubruse přímo na zemi a konzumuje se v sedě nebo v pololeže.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 v přírodním prostředí je nutno dbát na hygienu.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 když si vybavíte mnoho obrazů s tematikou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picnicku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dnes u nás není příliš in.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Obchody sice nabízejí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picknickové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koše s příjemnou nabídkou stolních servisů, existuje také speciální sada na grilování atd., ale tento způsob relaxace čeká ještě na svůj boom.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F4C3EC6-2F62-4E7C-B3C3-AF51732C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480" y="1278857"/>
            <a:ext cx="2419350" cy="11144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EFD378-5F6E-4449-B316-C04BE6C7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04" y="2893042"/>
            <a:ext cx="22669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Koktejl 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4595" y="771550"/>
            <a:ext cx="777359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Společenský podnik, konaný při příležitostech menšího významu, jeho záměrem je umožnit seznámení a navázání nových kontaktů co možná největšímu počtu zúčastněných.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Někteří organizátoři pořádají koktejly, nesou název recepce.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Pokud není stanoveno jinak, hosté přicházejí bez partnerů.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Nápoje a jídla také konzumujeme ve stoje.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Nabízí nám je ale obsluhující personál.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Příbory k dispozici nejsou.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Ke cocktailu totiž patří pohoštění ve formě chlebíčků, chuťovek, apod.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30D6AE-12E8-4E09-9B10-16B98F5A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1" y="1717342"/>
            <a:ext cx="1799133" cy="20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Kávový dýchánek</a:t>
            </a:r>
            <a:b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35896" y="1064740"/>
            <a:ext cx="52991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delší odpolední společnost. začíná kolem 4. nebo 5., končí před 7., bývá vyhrazen pro dámy.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Káva je obvykle připravovaný nápoj z plodů kávovníku zalitý horkou vodou. Obsahují alkaloid kofein (podporuje srdeční činnost a má povzbuzující účinky).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Léčivá dávka kofeinu je udávána hodnotou cca 0,1 g, toxická hladina je od 0,5 g výše.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Káva se připravuje nejčastěji z plodů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Coffea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Robusta a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Coffea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Arabica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33D476C-D4F2-46B4-BFE4-969FF557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88" y="1033241"/>
            <a:ext cx="1955126" cy="144016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15AD5E4-CC41-411E-9665-29229FEE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56" y="2670100"/>
            <a:ext cx="1955126" cy="19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Číše vína</a:t>
            </a:r>
            <a:b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7517" y="907500"/>
            <a:ext cx="641222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může se konat kdekoliv - spojuje slavnost s jednoduchostí.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 jakoukoliv denní dobu, především však kolem poledne.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při příležitostech státních svátků či podpisu obchodních smluv,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trvá od 20 minut do 1 hod.,  je pouze pro zvané - bez partnerů.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stává se oblíbeným společenským podnikem pro množství různých příležitostí: vernisáž výstavy, tisková konference, vyhlášení nového projektu nebo křest knihy či CD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16DD68B-473A-44DB-BB8B-B6D7595E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279253"/>
            <a:ext cx="2143125" cy="14954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90C85B7-F017-408F-9E7C-0E184B788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58" y="2986693"/>
            <a:ext cx="24860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Čaj o páté</a:t>
            </a:r>
            <a:b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8536" y="989877"/>
            <a:ext cx="5836156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Méně oficiální a méně náročné společenské setkání se koná odpoledne, nejčastěji od 4., 5. hodiny. </a:t>
            </a:r>
          </a:p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Účastní se ho většinou pouze dámy, výjimečně pánové s partnerkami, jedná se o něco jiného než čaj s přítelkyní. </a:t>
            </a:r>
          </a:p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Trvá 1-2 hod., sedává se u malých stolků, hostitelé s hosty, obsluhuje buď personál, nebo paní domu nalévá čaj. </a:t>
            </a:r>
          </a:p>
          <a:p>
            <a:pPr marL="342900" indent="-342900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Ve Velké Británii má Tea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přednost téměř před vším!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FB9754-6AD4-480E-A6F4-CE18AC91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53" y="1244205"/>
            <a:ext cx="1885950" cy="17049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687A49C-131A-41B1-B7E3-8FAEC868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78" y="3137295"/>
            <a:ext cx="18764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Banket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858460"/>
            <a:ext cx="7204308" cy="356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= společenská akce, organizovaná při významné události.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typická je velká hostina s tabulí.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jídlo se podává vzorovým slavnostním způsobem.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očekávejte slavnostní výzdobu, slavnostní tištěné jídelní lístky obvykle i se jménem hostitele a dalšími informacemi o akci.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stoly jsou uspořádány do nejrůznějších tvarů a naleznete na nich kromě výzdoby také jmenovky, které slouží k rychlé orientaci a dodržování zasedacího pořádku. </a:t>
            </a:r>
          </a:p>
          <a:p>
            <a:pPr marL="285750" indent="-28575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 jmenovku patří pouze jméno a příjmení a akademický titul.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9BE11CD-7223-4CB1-9168-12ADADF8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66800"/>
            <a:ext cx="18383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8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Buffet</a:t>
            </a:r>
            <a:r>
              <a:rPr lang="cs-CZ" b="1" dirty="0">
                <a:solidFill>
                  <a:srgbClr val="002060"/>
                </a:solidFill>
              </a:rPr>
              <a:t> lunch, </a:t>
            </a:r>
            <a:r>
              <a:rPr lang="cs-CZ" b="1" dirty="0" err="1">
                <a:solidFill>
                  <a:srgbClr val="002060"/>
                </a:solidFill>
              </a:rPr>
              <a:t>Buffet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dinner</a:t>
            </a:r>
            <a:br>
              <a:rPr lang="cs-CZ" b="1" dirty="0">
                <a:solidFill>
                  <a:srgbClr val="002060"/>
                </a:solidFill>
              </a:rPr>
            </a:b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95425" y="1131590"/>
            <a:ext cx="5688632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menší společenské události spíše neformálního rázu.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menší občerstvení v době oběda (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buffet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lunch) nebo večeře (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buffet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dinner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kvůli neformálnímu rázu obou akcí nepočítejte s výraznou výzdobou, přílišnými formalitami i se zasedacím pořádkem.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hosté se obsluhují sami u bufetových stolků, kde jsou připravena teplá i studená jídla.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3365DE5-1CB7-4F5F-8804-76454131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43" y="3259070"/>
            <a:ext cx="1744016" cy="154082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2ED9AFC-FB05-40AA-B780-2803ED421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44" y="857545"/>
            <a:ext cx="1744016" cy="23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Pozvání a pozvánky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798474"/>
            <a:ext cx="691276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jsou důležitou součástí celé oslavy. 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Etika uvádí, že by měly být pozvánky rozeslány 6 týdnů před událostí. 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Není důvod, proč nemohou být zaslány dříve. 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Při vyplňování pozvánky je potřeba uvést informace:</a:t>
            </a:r>
          </a:p>
          <a:p>
            <a:pPr marL="742950" lvl="1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Kdo zve?   		</a:t>
            </a:r>
          </a:p>
          <a:p>
            <a:pPr marL="742950" lvl="1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Koho?    	 	</a:t>
            </a:r>
          </a:p>
          <a:p>
            <a:pPr marL="742950" lvl="1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Kdy?  	</a:t>
            </a:r>
          </a:p>
          <a:p>
            <a:pPr marL="742950" lvl="1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 se bude dít?</a:t>
            </a:r>
          </a:p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CD8F07-78F8-4CCE-A1E5-190945F8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84" y="2802378"/>
            <a:ext cx="2219325" cy="15716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9F6DC8-00A3-418E-859F-5C807E333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508" y="2973829"/>
            <a:ext cx="2295525" cy="12287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928A15-3042-4A42-848D-4352DC810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858" y="1257604"/>
            <a:ext cx="17811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Pozvání a pozvánky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4595" y="2211710"/>
            <a:ext cx="8243850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Informace by měly být přesné a jednoznačné, aby se předešlo záměně. Úprava by měla být výrazná a přehledná. Pak mohu být uvedeny doplňující informace, což může být doporučená forma oblečení jako je např. neformální oděv, společenský oblek, tmavý oblek nebo krátké šaty apod.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Je také dobré uvést datum RSVP (z francouzského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répondez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s´il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vous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plait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to znamená prosbu odpovězte, zda pozvání přijímáte a zúčastníte se, nebo potvrďte svoji účast.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F4317A0-C5FB-4AE6-A375-DF2A837AC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460" y="813811"/>
            <a:ext cx="2143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Společenské podniky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915566"/>
            <a:ext cx="8318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cíle společenských podniků mohou být různé - čím méně účastníků, tím konkrétnější, účelovější je smysl setkání.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kolik existuje typů společenských akcí?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nejedná se jen o pracovní oběd nebo večeři,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společenské podniky se mohou pořádat v návaznosti na pracovní jednání, ale také při řadě jiných příležitostí.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úroveň, na jaké se takové podniky pořádají, bývá odlišná, od velmi formálních až po naprosto neformální setkání sportovního, zábavného či jiného charakteru.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ve styku se zahraničními partnery se takové setkání pořádá například při příležitosti návštěvy důležité osobnosti nebo delegace, zahájení či ukončení jednání, podpisu závažných dokumentů, oslavy státního svátku apod.</a:t>
            </a:r>
          </a:p>
        </p:txBody>
      </p:sp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Pozvání a pozvánky – </a:t>
            </a:r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987574"/>
            <a:ext cx="61206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= instrukce, co si obléci na událost, kam jste zváni, většinou se uvádí hlavně pro muže, žena se oblékne vždy tak, aby s mužem ladila.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Pokud jde žena bez doprovodu, musí se ve výrazech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codu také vyznat, aby věděla jaký druh oblečení zvolit.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Pokud není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Dress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code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uveden, o oblečení rozhoduje druh akce - raut, koktejl, ples apod.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na banket se lze zpozdit nanejvýš 5 – 10 minut a na recepci 10 – 15 minut, na soukromou návštěvu nikdy není vhodné přijít dříve, ale ani zpozdit déle než 10 minut (</a:t>
            </a:r>
            <a:r>
              <a:rPr lang="cs-CZ" sz="1400" dirty="0"/>
              <a:t>https://zurnal.pravda.sk/</a:t>
            </a:r>
            <a:r>
              <a:rPr lang="cs-CZ" sz="1400" dirty="0" err="1"/>
              <a:t>spolocnost</a:t>
            </a:r>
            <a:r>
              <a:rPr lang="cs-CZ" sz="1400" dirty="0"/>
              <a:t>/</a:t>
            </a:r>
            <a:r>
              <a:rPr lang="cs-CZ" sz="1400" dirty="0" err="1"/>
              <a:t>clanok</a:t>
            </a:r>
            <a:r>
              <a:rPr lang="cs-CZ" sz="1400" dirty="0"/>
              <a:t>/439684-etiketa-slavnostne-podujatia/)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ADC2C0F-528B-4EBB-BC27-42331471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491630"/>
            <a:ext cx="1571369" cy="16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Pozvání a pozvánky – </a:t>
            </a:r>
            <a:r>
              <a:rPr lang="cs-CZ" b="1" dirty="0" err="1">
                <a:solidFill>
                  <a:srgbClr val="002060"/>
                </a:solidFill>
              </a:rPr>
              <a:t>dress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code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F8FACA-CF48-4AF9-B625-7BD74D95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2" y="771550"/>
            <a:ext cx="7704855" cy="42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Údaje na pozvánce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7811" y="632347"/>
            <a:ext cx="8316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/>
              <a:t>Komu </a:t>
            </a:r>
            <a:r>
              <a:rPr lang="cs-CZ" dirty="0"/>
              <a:t>- uveďte celé jméno hosta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Od koho - hosta bude zajímat, kdo ho zve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Důvod - proč se má host zúčastnit (nemusí jít pouze o název události - zapojte fantazii a pozvěte hosta netradičně - uveďte skutečný důvod, který váš host neodmítne)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Adresa - přesná adresa nesmí chybět - ještě lépe s informací o možnostech parkování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Formát / Program večírku - na co se hosté můžou těšit?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Datum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Čas zahájení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Čas ukončení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Téma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/>
              <a:t>Dress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- co bude </a:t>
            </a:r>
            <a:r>
              <a:rPr lang="cs-CZ" dirty="0" err="1"/>
              <a:t>nejvohodnější</a:t>
            </a:r>
            <a:r>
              <a:rPr lang="cs-CZ" dirty="0"/>
              <a:t> oblečení na událost?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Zahrnuje menu a jaké?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Kontaktní údaje na vás a datum do kdy je třeba potvrdit účast - </a:t>
            </a:r>
            <a:r>
              <a:rPr lang="cs-CZ" dirty="0">
                <a:hlinkClick r:id="rId3"/>
              </a:rPr>
              <a:t>mezinárodním standardem je zkratka R.S.V.P.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96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479812-D268-4537-A8B8-2FA771A4F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264" y="1857223"/>
            <a:ext cx="2860327" cy="15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95486"/>
            <a:ext cx="802838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Zahradní party (garden party)</a:t>
            </a:r>
            <a:br>
              <a:rPr lang="cs-CZ" b="1" dirty="0">
                <a:solidFill>
                  <a:srgbClr val="002060"/>
                </a:solidFill>
              </a:rPr>
            </a:b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988" y="987574"/>
            <a:ext cx="8932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Velmi oblíbený podnik během letních měsíců.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Průběh takové akce je shodný s recepcí nebo koktejlem, koná se v odpoledních nebo večerních hodinách.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Velkou roli hraje při celé společnosti exteriér zahrady, která by měla být upravená včetně trávníku.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Průběh akce je totožný s recepcí nebo koktejlem.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4E5BB1-C47C-444A-B289-4343468C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08870"/>
            <a:ext cx="2363405" cy="136308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57D23A5-F3B6-4BB7-9005-FC5CEFEA5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12" y="3008870"/>
            <a:ext cx="2261474" cy="13630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89D9C6-54D3-4C3C-B5A2-EE01F027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484" y="3008870"/>
            <a:ext cx="1978990" cy="13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3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95486"/>
            <a:ext cx="8028384" cy="50770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River party, sea party (</a:t>
            </a:r>
            <a:r>
              <a:rPr lang="en-US" b="1" dirty="0" err="1">
                <a:solidFill>
                  <a:srgbClr val="002060"/>
                </a:solidFill>
              </a:rPr>
              <a:t>výlet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lodí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988" y="987574"/>
            <a:ext cx="9112012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Kratší či delší trasy, které mají jako program odpolední či večerní slavnost pro sezvanou společnost.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Při hudbě se tančí, pořádá se ohňostroj, loď je slavnostně osvětlená.</a:t>
            </a: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4E5EB9-96B3-4F64-BC13-4CBFFBFE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534238"/>
            <a:ext cx="2664296" cy="18425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206E381-198C-4B6F-9EB1-5482F8A50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34" y="2769736"/>
            <a:ext cx="2457450" cy="1371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E551B0-6094-4412-B048-EE30CB166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164" y="2984048"/>
            <a:ext cx="2133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8207845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Recepce 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0551" y="775197"/>
            <a:ext cx="74737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největší společenská akce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při výjimečných slavnostních příležitostech (státní svátek,                         návštěva, zahájení či ukončení veletrhu, různé kulturní a společenské události).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má svůj organizační řád: po slavnostním zahájení následují projevy, přípitky a pak přichází slavnostní zakončení.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 možné pořádat dopoledne, v poledne i večer, dle doby konání se mění forma, obsah i význam recepce.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 nutná písemná pozvánka se zdůvodněním pořádání akce, místem, dobrou konání a společenským úborem. Údaje z pozvánky je nutné respektovat.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zkratka R.S.V.P. - máte odpovědět, zda pozvání přijímáte. V opačném případě není vyžadována omluva.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nemusíte přijít v přesně uvedený čas, vhodná doba je asi patnáct minut po začátku.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A996A30-7BF0-4C49-9FDC-A7F031E0A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71" y="1203598"/>
            <a:ext cx="218021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3847"/>
            <a:ext cx="7849939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Raut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9492" y="915566"/>
            <a:ext cx="900450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Obdoba recepce, název se používá v diplomatických kruzích.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Běžná společenská akce - u vchodu vítá obsluha uvítacím nápojem (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welcome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drinkem).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Často se koná na netradičních místech, vždy musí vypadat honosně a reprezentativně. 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 krátkém zahájení hostitelem, který zve ke stolům, poté nastává volná zábava.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7D7345-3E15-405C-AC31-A46D07CBE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344765"/>
            <a:ext cx="2524125" cy="16097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861C05-773E-41D1-BA6B-87243BBF5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759" y="3351063"/>
            <a:ext cx="2783099" cy="13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Pracovní oběd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4" y="987574"/>
            <a:ext cx="56020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Má jasný, i když nepsaný řád: ten, kdo zve, platí a navrhuje místo setkání (restauraci).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Účel - upevnění vzájemné důvěry mezi obchodními partnery.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Hostitel musí ústně nebo telefonicky pozvat hosty.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 oficiálních akcí je třeba doručit písemnou pozvánku - uvedeme čtvrt hodinový limit určený k seznámení hostů před obědem.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Hostitel musí být na místě přítomný jako první. Jako poslední přichází hlavní host.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580E7C-0F8C-4009-A82D-57462A73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23" y="1347614"/>
            <a:ext cx="2677989" cy="17741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21A21E-5542-4D20-BF6D-252891FF1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456" y="3324176"/>
            <a:ext cx="2526189" cy="15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Pracovní oběd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140589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Počet nápojů (kromě kávy) nesmí překročit počet čtyři.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Je vhodné mít jeden druh nápoje ke dvěma podávaným chodům.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Před zahájením oběda se podává aperitiv.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Pracovní oběd začíná mezi 12.-13. hodinou.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Oficiální pracovní oběd začíná až ve 14 hodin.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Délka oběda trvá ve většině případů 1,5 - 2 hodiny.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Podávají se jídla v tomto pořadí: studený předkrm, polévka, teplý předkrm, maso s přílohou, moučník, káva.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AE910B-F57A-4CA1-A21D-53764BDA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211710"/>
            <a:ext cx="2016224" cy="13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450"/>
              </a:spcAft>
            </a:pPr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Oficiální oběd nebo večeře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7373" y="814285"/>
            <a:ext cx="54007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především večeře se považuje za nejvýznamnější, bývá                                                 časově uvolněnější (od 19 hod. do 20.30, někdy od 22 hod), na pozvánce - 19,45 nebo 20,15 - naznačuje, že 15 minut je vyhrazeno na příchod a seznámení hostů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oběd u nás ve 12.30 nebo 13 hodin.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nelze na ně zvát jen ústně nebo telefonicky, nezbytná je formální pozvánka.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hosté sedí podle předem stanoveného pořádku.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Oblečení - oběd je méně formální než večeře – pokud není stanoven na pozvánce.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2956D0-EB7D-46F6-B615-7D6AE567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260" y="1081874"/>
            <a:ext cx="3403367" cy="24482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36CD23-1307-40B9-AAE0-2F966BE26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166" y="3553633"/>
            <a:ext cx="1597564" cy="10872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6B705F-3185-4781-9B4C-6BB347F5E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943" y="3530146"/>
            <a:ext cx="1597564" cy="10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163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1739</Words>
  <Application>Microsoft Office PowerPoint</Application>
  <PresentationFormat>Předvádění na obrazovce (16:9)</PresentationFormat>
  <Paragraphs>158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SLU</vt:lpstr>
      <vt:lpstr>10. Společenské podniky a příležitosti     </vt:lpstr>
      <vt:lpstr>Společenské podniky </vt:lpstr>
      <vt:lpstr>Zahradní party (garden party)  </vt:lpstr>
      <vt:lpstr>River party, sea party (výlet lodí)  </vt:lpstr>
      <vt:lpstr>Recepce  </vt:lpstr>
      <vt:lpstr>Raut </vt:lpstr>
      <vt:lpstr>Pracovní oběd </vt:lpstr>
      <vt:lpstr>Pracovní oběd </vt:lpstr>
      <vt:lpstr>Oficiální oběd nebo večeře</vt:lpstr>
      <vt:lpstr>Párty, matinée</vt:lpstr>
      <vt:lpstr>Picnick (výlet do přírody)  </vt:lpstr>
      <vt:lpstr>Koktejl  </vt:lpstr>
      <vt:lpstr>Kávový dýchánek  </vt:lpstr>
      <vt:lpstr>Číše vína  </vt:lpstr>
      <vt:lpstr>Čaj o páté  </vt:lpstr>
      <vt:lpstr>Banket </vt:lpstr>
      <vt:lpstr>Buffet lunch, Buffet dinner  </vt:lpstr>
      <vt:lpstr>Pozvání a pozvánky </vt:lpstr>
      <vt:lpstr>Pozvání a pozvánky </vt:lpstr>
      <vt:lpstr>Pozvání a pozvánky – dress code </vt:lpstr>
      <vt:lpstr>Pozvání a pozvánky – dress code </vt:lpstr>
      <vt:lpstr>Údaje na pozvánce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273</cp:revision>
  <dcterms:created xsi:type="dcterms:W3CDTF">2016-07-06T15:42:34Z</dcterms:created>
  <dcterms:modified xsi:type="dcterms:W3CDTF">2020-05-06T10:40:04Z</dcterms:modified>
</cp:coreProperties>
</file>