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4" r:id="rId5"/>
    <p:sldId id="259" r:id="rId6"/>
    <p:sldId id="263" r:id="rId7"/>
    <p:sldId id="258" r:id="rId8"/>
    <p:sldId id="260" r:id="rId9"/>
    <p:sldId id="265" r:id="rId10"/>
    <p:sldId id="266" r:id="rId11"/>
    <p:sldId id="262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3F76254-8470-43FC-9BF3-6968B4CB0781}">
          <p14:sldIdLst>
            <p14:sldId id="256"/>
            <p14:sldId id="261"/>
          </p14:sldIdLst>
        </p14:section>
        <p14:section name="Oddíl bez názvu" id="{54A3D295-C150-4AEC-AF17-76BDCDBF8423}">
          <p14:sldIdLst>
            <p14:sldId id="257"/>
            <p14:sldId id="264"/>
            <p14:sldId id="259"/>
            <p14:sldId id="263"/>
            <p14:sldId id="258"/>
            <p14:sldId id="260"/>
            <p14:sldId id="265"/>
            <p14:sldId id="266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18.06.2021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561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18.06.2021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522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18.06.2021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572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18.06.2021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4717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18.06.2021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136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18.06.2021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682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18.06.2021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888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18.06.2021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174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18.06.2021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478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18.06.2021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3556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18.06.2021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678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A4AC0-1644-443D-8468-3DDCF47A33DF}" type="datetimeFigureOut">
              <a:rPr lang="cs-CZ" smtClean="0"/>
              <a:t>18.06.2021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CCB56-BB99-4BB0-93BC-3EBC4597B74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067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Dienstleistungsauftrag</a:t>
            </a:r>
            <a:br>
              <a:rPr lang="de-DE" b="1" dirty="0"/>
            </a:br>
            <a:r>
              <a:rPr lang="de-DE" sz="2200" b="1" dirty="0"/>
              <a:t>Schlüsselwörter:</a:t>
            </a:r>
            <a:br>
              <a:rPr lang="de-DE" dirty="0"/>
            </a:br>
            <a:r>
              <a:rPr lang="de-DE" sz="2700" dirty="0"/>
              <a:t>Dienstleistungsauftrag, Outsourcing, Vorteile, Nachteile</a:t>
            </a:r>
            <a:r>
              <a:rPr lang="de-DE" dirty="0"/>
              <a:t>.</a:t>
            </a:r>
            <a:br>
              <a:rPr lang="de-DE" dirty="0"/>
            </a:br>
            <a:endParaRPr lang="de-DE" sz="2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de-DE" sz="6000" b="1" dirty="0">
                <a:solidFill>
                  <a:schemeClr val="tx1"/>
                </a:solidFill>
              </a:rPr>
              <a:t>Was lerne ich</a:t>
            </a:r>
            <a:r>
              <a:rPr lang="cs-CZ" sz="6000" b="1" dirty="0">
                <a:solidFill>
                  <a:schemeClr val="tx1"/>
                </a:solidFill>
              </a:rPr>
              <a:t>?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de-DE" dirty="0"/>
              <a:t>den Wortschatz zum Thema Outsourcing,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de-DE" dirty="0"/>
              <a:t>sich unterhalten über Vorteile und Nachteile.</a:t>
            </a:r>
            <a:br>
              <a:rPr lang="de-DE" dirty="0"/>
            </a:br>
            <a:endParaRPr lang="de-DE" b="1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3783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Wie lauten die Begriffe auf Deutsch?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 </a:t>
            </a:r>
            <a:endParaRPr lang="cs-CZ" dirty="0"/>
          </a:p>
          <a:p>
            <a:r>
              <a:rPr lang="cs-CZ" dirty="0"/>
              <a:t>zlepšení výkonu	</a:t>
            </a:r>
          </a:p>
          <a:p>
            <a:r>
              <a:rPr lang="cs-CZ" dirty="0"/>
              <a:t>vyšší hospodárnost	</a:t>
            </a:r>
          </a:p>
          <a:p>
            <a:r>
              <a:rPr lang="cs-CZ" dirty="0"/>
              <a:t>lepší přizpůsobení	</a:t>
            </a:r>
          </a:p>
          <a:p>
            <a:r>
              <a:rPr lang="cs-CZ" dirty="0"/>
              <a:t>žádné náklady na údržbu	</a:t>
            </a:r>
          </a:p>
          <a:p>
            <a:r>
              <a:rPr lang="cs-CZ" dirty="0"/>
              <a:t>dceřiná společnost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3267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b="1" dirty="0"/>
              <a:t>Danke für die Aufmerksamkeit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69506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Wortschatz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0" y="1268760"/>
            <a:ext cx="7008440" cy="48139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/>
          </a:p>
          <a:p>
            <a:endParaRPr lang="cs-CZ" dirty="0"/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103AD671-EF3D-4673-986A-582FA00598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906070"/>
              </p:ext>
            </p:extLst>
          </p:nvPr>
        </p:nvGraphicFramePr>
        <p:xfrm>
          <a:off x="457200" y="1396999"/>
          <a:ext cx="8460814" cy="4740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6717">
                  <a:extLst>
                    <a:ext uri="{9D8B030D-6E8A-4147-A177-3AD203B41FA5}">
                      <a16:colId xmlns:a16="http://schemas.microsoft.com/office/drawing/2014/main" val="4004745770"/>
                    </a:ext>
                  </a:extLst>
                </a:gridCol>
                <a:gridCol w="2194699">
                  <a:extLst>
                    <a:ext uri="{9D8B030D-6E8A-4147-A177-3AD203B41FA5}">
                      <a16:colId xmlns:a16="http://schemas.microsoft.com/office/drawing/2014/main" val="518187244"/>
                    </a:ext>
                  </a:extLst>
                </a:gridCol>
                <a:gridCol w="2194699">
                  <a:extLst>
                    <a:ext uri="{9D8B030D-6E8A-4147-A177-3AD203B41FA5}">
                      <a16:colId xmlns:a16="http://schemas.microsoft.com/office/drawing/2014/main" val="2819952849"/>
                    </a:ext>
                  </a:extLst>
                </a:gridCol>
                <a:gridCol w="2194699">
                  <a:extLst>
                    <a:ext uri="{9D8B030D-6E8A-4147-A177-3AD203B41FA5}">
                      <a16:colId xmlns:a16="http://schemas.microsoft.com/office/drawing/2014/main" val="2690686461"/>
                    </a:ext>
                  </a:extLst>
                </a:gridCol>
              </a:tblGrid>
              <a:tr h="585719">
                <a:tc>
                  <a:txBody>
                    <a:bodyPr/>
                    <a:lstStyle/>
                    <a:p>
                      <a:r>
                        <a:rPr lang="cs-CZ" dirty="0"/>
                        <a:t>s Outsourcing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outsourcing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/>
                        <a:t>e Kundenbetreuung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péče o zákazníky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3409599"/>
                  </a:ext>
                </a:extLst>
              </a:tr>
              <a:tr h="585719">
                <a:tc>
                  <a:txBody>
                    <a:bodyPr/>
                    <a:lstStyle/>
                    <a:p>
                      <a:r>
                        <a:rPr lang="de-DE" noProof="0" dirty="0"/>
                        <a:t>erwarten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očekávat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/>
                        <a:t> r Dienstleistungs-auftrag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zakázka na službu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7560514"/>
                  </a:ext>
                </a:extLst>
              </a:tr>
              <a:tr h="585719">
                <a:tc>
                  <a:txBody>
                    <a:bodyPr/>
                    <a:lstStyle/>
                    <a:p>
                      <a:r>
                        <a:rPr lang="de-DE" noProof="0" dirty="0"/>
                        <a:t>e Meinung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mínění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/>
                        <a:t>e Reduzierung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redukce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21540"/>
                  </a:ext>
                </a:extLst>
              </a:tr>
              <a:tr h="585719">
                <a:tc>
                  <a:txBody>
                    <a:bodyPr/>
                    <a:lstStyle/>
                    <a:p>
                      <a:r>
                        <a:rPr lang="de-DE" noProof="0" dirty="0"/>
                        <a:t>e Entscheidung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rozhodnutí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/>
                        <a:t>reduzieren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redukovat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178790"/>
                  </a:ext>
                </a:extLst>
              </a:tr>
              <a:tr h="585719">
                <a:tc>
                  <a:txBody>
                    <a:bodyPr/>
                    <a:lstStyle/>
                    <a:p>
                      <a:r>
                        <a:rPr lang="de-DE" noProof="0" dirty="0"/>
                        <a:t>e Änderung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změna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/>
                        <a:t>übernehmen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převzít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128271"/>
                  </a:ext>
                </a:extLst>
              </a:tr>
              <a:tr h="585719">
                <a:tc>
                  <a:txBody>
                    <a:bodyPr/>
                    <a:lstStyle/>
                    <a:p>
                      <a:r>
                        <a:rPr lang="de-DE" noProof="0" dirty="0"/>
                        <a:t>sich entscheiden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rozhodnout 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/>
                        <a:t>r Schritt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krok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50374"/>
                  </a:ext>
                </a:extLst>
              </a:tr>
              <a:tr h="585719">
                <a:tc>
                  <a:txBody>
                    <a:bodyPr/>
                    <a:lstStyle/>
                    <a:p>
                      <a:r>
                        <a:rPr lang="de-DE" noProof="0" dirty="0"/>
                        <a:t>beschließen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/>
                        <a:t>e Effektivität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efektivita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897318"/>
                  </a:ext>
                </a:extLst>
              </a:tr>
              <a:tr h="585719">
                <a:tc>
                  <a:txBody>
                    <a:bodyPr/>
                    <a:lstStyle/>
                    <a:p>
                      <a:r>
                        <a:rPr lang="de-DE" noProof="0" dirty="0"/>
                        <a:t>e Kosten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náklady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/>
                        <a:t>e Aktivität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aktivita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476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6405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Merken Sie sich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435280" cy="4891682"/>
          </a:xfrm>
        </p:spPr>
        <p:txBody>
          <a:bodyPr>
            <a:normAutofit fontScale="92500"/>
          </a:bodyPr>
          <a:lstStyle/>
          <a:p>
            <a:r>
              <a:rPr lang="de-DE" b="1" dirty="0"/>
              <a:t>sich</a:t>
            </a:r>
            <a:r>
              <a:rPr lang="cs-CZ" b="1" dirty="0"/>
              <a:t> </a:t>
            </a:r>
            <a:r>
              <a:rPr lang="de-DE" b="1" dirty="0"/>
              <a:t>eine Meinung zu einem Problem bilden </a:t>
            </a:r>
            <a:r>
              <a:rPr lang="cs-CZ" dirty="0"/>
              <a:t>- vytvořit si názor na problém</a:t>
            </a:r>
          </a:p>
          <a:p>
            <a:r>
              <a:rPr lang="de-DE" b="1" dirty="0"/>
              <a:t>eine Entscheidung entgegennehmen </a:t>
            </a:r>
            <a:r>
              <a:rPr lang="cs-CZ" dirty="0"/>
              <a:t>- přijmout rozhodnutí</a:t>
            </a:r>
          </a:p>
          <a:p>
            <a:r>
              <a:rPr lang="de-DE" b="1" dirty="0"/>
              <a:t>die Änderung beschließen </a:t>
            </a:r>
            <a:r>
              <a:rPr lang="cs-CZ" dirty="0"/>
              <a:t>- usnést se na změnách</a:t>
            </a:r>
          </a:p>
          <a:p>
            <a:r>
              <a:rPr lang="de-DE" b="1" dirty="0"/>
              <a:t>einen Beschluss fassen </a:t>
            </a:r>
            <a:r>
              <a:rPr lang="cs-CZ" dirty="0"/>
              <a:t>- usnést se</a:t>
            </a:r>
          </a:p>
          <a:p>
            <a:r>
              <a:rPr lang="de-DE" b="1" dirty="0"/>
              <a:t>die Entfaltungsmöglichkeiten beurteilen </a:t>
            </a:r>
            <a:r>
              <a:rPr lang="cs-CZ" dirty="0"/>
              <a:t>- posuzovat možnosti rozvoje</a:t>
            </a:r>
          </a:p>
          <a:p>
            <a:r>
              <a:rPr lang="de-DE" b="1" dirty="0"/>
              <a:t>Informationen angeben </a:t>
            </a:r>
            <a:r>
              <a:rPr lang="cs-CZ" dirty="0"/>
              <a:t>– uvést informace</a:t>
            </a:r>
          </a:p>
          <a:p>
            <a:pPr marL="0" indent="0">
              <a:buNone/>
            </a:pP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072997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Fragen zum Hörtext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de-DE" dirty="0"/>
              <a:t>Was kann man vom Outsourcing erwarten?</a:t>
            </a:r>
          </a:p>
          <a:p>
            <a:pPr marL="0" indent="0">
              <a:buNone/>
            </a:pPr>
            <a:r>
              <a:rPr lang="de-DE" dirty="0"/>
              <a:t>_______________________________________________________</a:t>
            </a:r>
            <a:endParaRPr lang="cs-CZ" dirty="0"/>
          </a:p>
          <a:p>
            <a:pPr marL="0" indent="0">
              <a:buNone/>
            </a:pPr>
            <a:r>
              <a:rPr lang="de-DE" dirty="0"/>
              <a:t>Wann werden erhebliche Kostenvorteile und Umsatzzuwächse erwartet?</a:t>
            </a:r>
          </a:p>
          <a:p>
            <a:pPr marL="0" indent="0">
              <a:buNone/>
            </a:pPr>
            <a:r>
              <a:rPr lang="de-DE" dirty="0"/>
              <a:t>_________________________________________________________</a:t>
            </a:r>
            <a:endParaRPr lang="cs-CZ" dirty="0"/>
          </a:p>
          <a:p>
            <a:pPr marL="0" indent="0">
              <a:buNone/>
            </a:pPr>
            <a:r>
              <a:rPr lang="de-DE" dirty="0"/>
              <a:t>Warum wird so häufig Outsourcing genutzt?</a:t>
            </a:r>
            <a:endParaRPr lang="cs-CZ" dirty="0"/>
          </a:p>
          <a:p>
            <a:pPr marL="0" indent="0">
              <a:buNone/>
            </a:pPr>
            <a:r>
              <a:rPr lang="de-DE" dirty="0"/>
              <a:t>_________________________________________________________</a:t>
            </a:r>
            <a:endParaRPr lang="cs-CZ" dirty="0"/>
          </a:p>
          <a:p>
            <a:pPr marL="0" indent="0">
              <a:buNone/>
            </a:pPr>
            <a:r>
              <a:rPr lang="de-DE" dirty="0"/>
              <a:t>Was bringt Outsourcing</a:t>
            </a:r>
            <a:r>
              <a:rPr lang="cs-CZ" dirty="0"/>
              <a:t>?</a:t>
            </a:r>
          </a:p>
          <a:p>
            <a:pPr marL="0" indent="0">
              <a:buNone/>
            </a:pPr>
            <a:r>
              <a:rPr lang="de-DE" dirty="0"/>
              <a:t>_________________________________________________________</a:t>
            </a:r>
            <a:endParaRPr lang="cs-CZ" dirty="0"/>
          </a:p>
          <a:p>
            <a:pPr marL="0" indent="0">
              <a:buNone/>
            </a:pPr>
            <a:r>
              <a:rPr lang="de-DE" dirty="0"/>
              <a:t>Wie sehen die Tendenzprognosen aus?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_________________________________________________________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5377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de-DE" b="1" dirty="0"/>
              <a:t>WAS ERWARTET MAN VON EINEM DIENSTLEISTUNGSAUFTRAG</a:t>
            </a:r>
            <a:r>
              <a:rPr lang="de-DE" dirty="0"/>
              <a:t>?</a:t>
            </a:r>
            <a:br>
              <a:rPr lang="cs-CZ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dirty="0"/>
              <a:t>Von dem Dienstleistungsauftrag kann </a:t>
            </a:r>
            <a:endParaRPr lang="cs-CZ" dirty="0"/>
          </a:p>
          <a:p>
            <a:r>
              <a:rPr lang="de-DE" dirty="0"/>
              <a:t>eine </a:t>
            </a:r>
            <a:r>
              <a:rPr lang="de-DE" b="1" dirty="0"/>
              <a:t>Verbesserung der Leistung</a:t>
            </a:r>
            <a:endParaRPr lang="cs-CZ" b="1" dirty="0"/>
          </a:p>
          <a:p>
            <a:r>
              <a:rPr lang="de-DE" dirty="0"/>
              <a:t>oder eine </a:t>
            </a:r>
            <a:r>
              <a:rPr lang="de-DE" b="1" dirty="0"/>
              <a:t>Reduzierung der Kosten </a:t>
            </a:r>
            <a:r>
              <a:rPr lang="de-DE" dirty="0"/>
              <a:t>erwartet werden.</a:t>
            </a:r>
            <a:endParaRPr lang="cs-CZ" dirty="0"/>
          </a:p>
          <a:p>
            <a:pPr marL="0" indent="0">
              <a:buNone/>
            </a:pPr>
            <a:r>
              <a:rPr lang="de-DE" b="1" dirty="0"/>
              <a:t>Erhebliche Kostenvorteile </a:t>
            </a:r>
            <a:r>
              <a:rPr lang="de-DE" dirty="0"/>
              <a:t>und Umsatzzuwächse werden besonders dann erwartet, wenn spezielle Dienstleister angesprochen werden, die bestimmte Vertriebsschritte/Vertriebsaktivitäten übernehmen, wie:</a:t>
            </a:r>
            <a:endParaRPr lang="cs-CZ" dirty="0"/>
          </a:p>
          <a:p>
            <a:r>
              <a:rPr lang="de-DE" dirty="0"/>
              <a:t>Kundenbetreuung, </a:t>
            </a:r>
            <a:endParaRPr lang="cs-CZ" dirty="0"/>
          </a:p>
          <a:p>
            <a:r>
              <a:rPr lang="de-DE" dirty="0"/>
              <a:t>Terminvereinbarung</a:t>
            </a:r>
            <a:r>
              <a:rPr lang="cs-CZ" dirty="0"/>
              <a:t>,</a:t>
            </a:r>
            <a:r>
              <a:rPr lang="de-DE" dirty="0"/>
              <a:t> </a:t>
            </a:r>
            <a:endParaRPr lang="cs-CZ" dirty="0"/>
          </a:p>
          <a:p>
            <a:r>
              <a:rPr lang="de-DE" dirty="0"/>
              <a:t>aber auch IT-Dienstleistungen</a:t>
            </a:r>
            <a:endParaRPr lang="cs-CZ" dirty="0"/>
          </a:p>
          <a:p>
            <a:r>
              <a:rPr lang="de-DE" dirty="0"/>
              <a:t>und Marketing-Aufgaben</a:t>
            </a:r>
            <a:r>
              <a:rPr lang="cs-CZ" dirty="0"/>
              <a:t> </a:t>
            </a:r>
            <a:r>
              <a:rPr lang="de-DE" dirty="0"/>
              <a:t>wie Marktforschung usw.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1867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Warum wird so häufig Outsourcing genutzt?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e-DE" b="1" dirty="0"/>
              <a:t>Was steht im Vordergrund der Entscheidungsprozesse?</a:t>
            </a:r>
            <a:endParaRPr lang="cs-CZ" b="1" dirty="0"/>
          </a:p>
          <a:p>
            <a:pPr marL="0" indent="0">
              <a:buNone/>
            </a:pPr>
            <a:r>
              <a:rPr lang="de-DE" dirty="0">
                <a:highlight>
                  <a:srgbClr val="FFFF00"/>
                </a:highlight>
              </a:rPr>
              <a:t>Weswegen?</a:t>
            </a:r>
          </a:p>
          <a:p>
            <a:r>
              <a:rPr lang="de-DE" dirty="0">
                <a:solidFill>
                  <a:srgbClr val="FF0000"/>
                </a:solidFill>
              </a:rPr>
              <a:t>Rationalisierung, 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de-DE" dirty="0">
                <a:solidFill>
                  <a:srgbClr val="FF0000"/>
                </a:solidFill>
              </a:rPr>
              <a:t>Kosteneffektivität / Kostenreduktion,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de-DE" dirty="0">
                <a:solidFill>
                  <a:srgbClr val="FF0000"/>
                </a:solidFill>
              </a:rPr>
              <a:t>Mobilität der Arbeitsplätze,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de-DE" dirty="0">
                <a:solidFill>
                  <a:srgbClr val="FF0000"/>
                </a:solidFill>
              </a:rPr>
              <a:t>höhere Leistung,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de-DE" dirty="0">
                <a:solidFill>
                  <a:srgbClr val="FF0000"/>
                </a:solidFill>
              </a:rPr>
              <a:t>flexible Reaktion auf Veränderungen und bessere Anpassung auf ändernde Bedingungen,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de-DE" dirty="0">
                <a:solidFill>
                  <a:srgbClr val="FF0000"/>
                </a:solidFill>
              </a:rPr>
              <a:t>keine Wartungskosten,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de-DE" dirty="0">
                <a:solidFill>
                  <a:srgbClr val="FF0000"/>
                </a:solidFill>
              </a:rPr>
              <a:t>höhere Wirtschaftlichkeit.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0841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Wie sehen die Tendenzprognosen aus?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96952"/>
          </a:xfrm>
        </p:spPr>
        <p:txBody>
          <a:bodyPr/>
          <a:lstStyle/>
          <a:p>
            <a:r>
              <a:rPr lang="de-DE" dirty="0"/>
              <a:t>Auch in der Zukunft werden Tendenz zum Outsourcing steigen. </a:t>
            </a:r>
          </a:p>
          <a:p>
            <a:r>
              <a:rPr lang="de-DE" dirty="0"/>
              <a:t>Laut Experten kann man damit rechnen, dass  die Reduzierung der Kosten nicht das einzige Kriterium sein wird. </a:t>
            </a:r>
            <a:endParaRPr lang="cs-CZ" dirty="0"/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86305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Worauf werden Unternehmen </a:t>
            </a:r>
            <a:r>
              <a:rPr lang="de-DE" b="1" dirty="0">
                <a:solidFill>
                  <a:srgbClr val="FF0000"/>
                </a:solidFill>
              </a:rPr>
              <a:t>Wert legen</a:t>
            </a:r>
            <a:r>
              <a:rPr lang="de-DE" b="1" dirty="0"/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Die Unternehmen werden mehr 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auf Qualität, 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Wachstumsorientierung</a:t>
            </a:r>
            <a:r>
              <a:rPr lang="cs-CZ" dirty="0"/>
              <a:t>,</a:t>
            </a:r>
            <a:r>
              <a:rPr lang="de-DE" dirty="0"/>
              <a:t> 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Innovationsorientierung </a:t>
            </a:r>
            <a:r>
              <a:rPr lang="de-DE" dirty="0">
                <a:solidFill>
                  <a:srgbClr val="FF0000"/>
                </a:solidFill>
              </a:rPr>
              <a:t>Wert legen</a:t>
            </a:r>
            <a:r>
              <a:rPr lang="de-DE" dirty="0"/>
              <a:t>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2448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Aufgabe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Beurteilen Sie, ob es um einen Vorteil oder Nachteil geht:</a:t>
            </a:r>
            <a:endParaRPr lang="cs-CZ" dirty="0"/>
          </a:p>
          <a:p>
            <a:r>
              <a:rPr lang="de-DE" dirty="0"/>
              <a:t>keine Wartungskosten		</a:t>
            </a:r>
            <a:endParaRPr lang="cs-CZ" dirty="0"/>
          </a:p>
          <a:p>
            <a:r>
              <a:rPr lang="de-DE" dirty="0"/>
              <a:t>höhere Wirtschaftlichkeit		</a:t>
            </a:r>
            <a:endParaRPr lang="cs-CZ" dirty="0"/>
          </a:p>
          <a:p>
            <a:r>
              <a:rPr lang="de-DE" dirty="0"/>
              <a:t>fremdes Personal im Unternehmen		</a:t>
            </a:r>
            <a:endParaRPr lang="cs-CZ" dirty="0"/>
          </a:p>
          <a:p>
            <a:r>
              <a:rPr lang="de-DE" dirty="0"/>
              <a:t>keine Identifikation mit dem Unternehmen</a:t>
            </a:r>
            <a:endParaRPr lang="cs-CZ" dirty="0"/>
          </a:p>
          <a:p>
            <a:r>
              <a:rPr lang="de-DE" dirty="0"/>
              <a:t>Wirtschaftlichkeit	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6228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397</Words>
  <Application>Microsoft Office PowerPoint</Application>
  <PresentationFormat>Předvádění na obrazovce (4:3)</PresentationFormat>
  <Paragraphs>100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 systému Office</vt:lpstr>
      <vt:lpstr>Dienstleistungsauftrag Schlüsselwörter: Dienstleistungsauftrag, Outsourcing, Vorteile, Nachteile. </vt:lpstr>
      <vt:lpstr>Wortschatz</vt:lpstr>
      <vt:lpstr>Merken Sie sich</vt:lpstr>
      <vt:lpstr>Fragen zum Hörtext</vt:lpstr>
      <vt:lpstr> WAS ERWARTET MAN VON EINEM DIENSTLEISTUNGSAUFTRAG? </vt:lpstr>
      <vt:lpstr>Warum wird so häufig Outsourcing genutzt?</vt:lpstr>
      <vt:lpstr>Wie sehen die Tendenzprognosen aus? </vt:lpstr>
      <vt:lpstr>Worauf werden Unternehmen Wert legen?</vt:lpstr>
      <vt:lpstr>Aufgabe</vt:lpstr>
      <vt:lpstr>Wie lauten die Begriffe auf Deutsch?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Ferda Mravenec</dc:creator>
  <cp:lastModifiedBy> </cp:lastModifiedBy>
  <cp:revision>45</cp:revision>
  <dcterms:created xsi:type="dcterms:W3CDTF">2019-10-14T07:41:33Z</dcterms:created>
  <dcterms:modified xsi:type="dcterms:W3CDTF">2021-06-18T07:59:45Z</dcterms:modified>
</cp:coreProperties>
</file>