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57" r:id="rId5"/>
    <p:sldId id="259" r:id="rId6"/>
    <p:sldId id="258" r:id="rId7"/>
    <p:sldId id="260" r:id="rId8"/>
    <p:sldId id="264" r:id="rId9"/>
    <p:sldId id="265"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73F76254-8470-43FC-9BF3-6968B4CB0781}">
          <p14:sldIdLst>
            <p14:sldId id="256"/>
            <p14:sldId id="261"/>
            <p14:sldId id="263"/>
            <p14:sldId id="257"/>
            <p14:sldId id="259"/>
            <p14:sldId id="258"/>
            <p14:sldId id="260"/>
            <p14:sldId id="264"/>
            <p14:sldId id="265"/>
          </p14:sldIdLst>
        </p14:section>
        <p14:section name="Oddíl bez názvu" id="{54A3D295-C150-4AEC-AF17-76BDCDBF842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13561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03522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51572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447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9136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21.06.2021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95682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88A4AC0-1644-443D-8468-3DDCF47A33DF}" type="datetimeFigureOut">
              <a:rPr lang="cs-CZ" smtClean="0"/>
              <a:t>21.06.2021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27888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88A4AC0-1644-443D-8468-3DDCF47A33DF}" type="datetimeFigureOut">
              <a:rPr lang="cs-CZ" smtClean="0"/>
              <a:t>21.06.2021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57174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8A4AC0-1644-443D-8468-3DDCF47A33DF}" type="datetimeFigureOut">
              <a:rPr lang="cs-CZ" smtClean="0"/>
              <a:t>21.06.2021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5478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21.06.2021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420355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21.06.2021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17678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A4AC0-1644-443D-8468-3DDCF47A33DF}" type="datetimeFigureOut">
              <a:rPr lang="cs-CZ" smtClean="0"/>
              <a:t>21.06.2021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CCB56-BB99-4BB0-93BC-3EBC4597B74C}" type="slidenum">
              <a:rPr lang="cs-CZ" smtClean="0"/>
              <a:t>‹#›</a:t>
            </a:fld>
            <a:endParaRPr lang="cs-CZ"/>
          </a:p>
        </p:txBody>
      </p:sp>
    </p:spTree>
    <p:extLst>
      <p:ext uri="{BB962C8B-B14F-4D97-AF65-F5344CB8AC3E}">
        <p14:creationId xmlns:p14="http://schemas.microsoft.com/office/powerpoint/2010/main" val="369067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de-DE" b="1" dirty="0"/>
              <a:t>Zwischenfälle am Arbeitsplatz</a:t>
            </a:r>
            <a:br>
              <a:rPr lang="de-DE" b="1" dirty="0"/>
            </a:br>
            <a:r>
              <a:rPr lang="de-DE" sz="2200" b="1" dirty="0"/>
              <a:t>Schlüsselwörter:</a:t>
            </a:r>
            <a:r>
              <a:rPr lang="cs-CZ" dirty="0"/>
              <a:t/>
            </a:r>
            <a:br>
              <a:rPr lang="cs-CZ" dirty="0"/>
            </a:br>
            <a:r>
              <a:rPr lang="de-DE" sz="2000" b="1" dirty="0"/>
              <a:t>Krankheit, Arbeitsunfähigkeit </a:t>
            </a:r>
          </a:p>
        </p:txBody>
      </p:sp>
      <p:sp>
        <p:nvSpPr>
          <p:cNvPr id="3" name="Podnadpis 2"/>
          <p:cNvSpPr>
            <a:spLocks noGrp="1"/>
          </p:cNvSpPr>
          <p:nvPr>
            <p:ph type="subTitle" idx="1"/>
          </p:nvPr>
        </p:nvSpPr>
        <p:spPr/>
        <p:txBody>
          <a:bodyPr>
            <a:normAutofit fontScale="47500" lnSpcReduction="20000"/>
          </a:bodyPr>
          <a:lstStyle/>
          <a:p>
            <a:pPr algn="just"/>
            <a:r>
              <a:rPr lang="de-DE" sz="6000" b="1" dirty="0">
                <a:solidFill>
                  <a:schemeClr val="tx1"/>
                </a:solidFill>
              </a:rPr>
              <a:t>Was lerne ich</a:t>
            </a:r>
            <a:r>
              <a:rPr lang="cs-CZ" sz="6000" b="1" dirty="0">
                <a:solidFill>
                  <a:schemeClr val="tx1"/>
                </a:solidFill>
              </a:rPr>
              <a:t>?</a:t>
            </a:r>
          </a:p>
          <a:p>
            <a:pPr algn="just"/>
            <a:endParaRPr lang="de-DE" b="1" dirty="0"/>
          </a:p>
          <a:p>
            <a:pPr algn="just"/>
            <a:r>
              <a:rPr lang="de-DE" b="1" dirty="0">
                <a:solidFill>
                  <a:schemeClr val="tx1"/>
                </a:solidFill>
              </a:rPr>
              <a:t>Vokabeln </a:t>
            </a:r>
            <a:endParaRPr lang="cs-CZ" b="1" dirty="0">
              <a:solidFill>
                <a:schemeClr val="tx1"/>
              </a:solidFill>
            </a:endParaRPr>
          </a:p>
          <a:p>
            <a:pPr algn="just"/>
            <a:r>
              <a:rPr lang="de-DE" b="1" dirty="0">
                <a:solidFill>
                  <a:schemeClr val="tx1"/>
                </a:solidFill>
              </a:rPr>
              <a:t>Verhaltensweise im Krankheitsfall</a:t>
            </a:r>
            <a:endParaRPr lang="cs-CZ" b="1" dirty="0">
              <a:solidFill>
                <a:schemeClr val="tx1"/>
              </a:solidFill>
            </a:endParaRPr>
          </a:p>
          <a:p>
            <a:pPr algn="just"/>
            <a:r>
              <a:rPr lang="de-DE" b="1" dirty="0">
                <a:solidFill>
                  <a:schemeClr val="tx1"/>
                </a:solidFill>
              </a:rPr>
              <a:t>Untrennbare Vorsilben </a:t>
            </a:r>
            <a:endParaRPr lang="cs-CZ" b="1" dirty="0">
              <a:solidFill>
                <a:schemeClr val="tx1"/>
              </a:solidFill>
            </a:endParaRPr>
          </a:p>
          <a:p>
            <a:pPr algn="just"/>
            <a:r>
              <a:rPr lang="de-DE" b="1" dirty="0">
                <a:solidFill>
                  <a:schemeClr val="tx1"/>
                </a:solidFill>
              </a:rPr>
              <a:t>Verhalten der Verben mit trennbaren und </a:t>
            </a:r>
            <a:r>
              <a:rPr lang="de-DE" b="1">
                <a:solidFill>
                  <a:schemeClr val="tx1"/>
                </a:solidFill>
              </a:rPr>
              <a:t>untrennbaren Verben</a:t>
            </a:r>
            <a:endParaRPr lang="cs-CZ" b="1" dirty="0">
              <a:solidFill>
                <a:schemeClr val="tx1"/>
              </a:solidFill>
            </a:endParaRPr>
          </a:p>
          <a:p>
            <a:pPr marL="514350" indent="-514350">
              <a:buFont typeface="+mj-lt"/>
              <a:buAutoNum type="arabicPeriod"/>
            </a:pPr>
            <a:endParaRPr lang="cs-CZ" dirty="0"/>
          </a:p>
          <a:p>
            <a:endParaRPr lang="cs-CZ" dirty="0"/>
          </a:p>
        </p:txBody>
      </p:sp>
    </p:spTree>
    <p:extLst>
      <p:ext uri="{BB962C8B-B14F-4D97-AF65-F5344CB8AC3E}">
        <p14:creationId xmlns:p14="http://schemas.microsoft.com/office/powerpoint/2010/main" val="376378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634082"/>
          </a:xfrm>
        </p:spPr>
        <p:txBody>
          <a:bodyPr>
            <a:normAutofit fontScale="90000"/>
          </a:bodyPr>
          <a:lstStyle/>
          <a:p>
            <a:r>
              <a:rPr lang="de-DE" dirty="0"/>
              <a:t>Wortschatz</a:t>
            </a:r>
            <a:endParaRPr lang="cs-CZ" dirty="0"/>
          </a:p>
        </p:txBody>
      </p:sp>
      <p:sp>
        <p:nvSpPr>
          <p:cNvPr id="3" name="Zástupný symbol pro obsah 2"/>
          <p:cNvSpPr>
            <a:spLocks noGrp="1"/>
          </p:cNvSpPr>
          <p:nvPr>
            <p:ph idx="1"/>
          </p:nvPr>
        </p:nvSpPr>
        <p:spPr>
          <a:xfrm>
            <a:off x="1524000" y="1268760"/>
            <a:ext cx="7008440" cy="4813995"/>
          </a:xfrm>
        </p:spPr>
        <p:txBody>
          <a:bodyPr>
            <a:normAutofit/>
          </a:bodyPr>
          <a:lstStyle/>
          <a:p>
            <a:pPr marL="0" indent="0">
              <a:buNone/>
            </a:pPr>
            <a:endParaRPr lang="de-DE" dirty="0"/>
          </a:p>
          <a:p>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4134446996"/>
              </p:ext>
            </p:extLst>
          </p:nvPr>
        </p:nvGraphicFramePr>
        <p:xfrm>
          <a:off x="107504" y="836712"/>
          <a:ext cx="8928991" cy="5669280"/>
        </p:xfrm>
        <a:graphic>
          <a:graphicData uri="http://schemas.openxmlformats.org/drawingml/2006/table">
            <a:tbl>
              <a:tblPr firstRow="1" bandRow="1">
                <a:tableStyleId>{5C22544A-7EE6-4342-B048-85BDC9FD1C3A}</a:tableStyleId>
              </a:tblPr>
              <a:tblGrid>
                <a:gridCol w="2313189">
                  <a:extLst>
                    <a:ext uri="{9D8B030D-6E8A-4147-A177-3AD203B41FA5}">
                      <a16:colId xmlns:a16="http://schemas.microsoft.com/office/drawing/2014/main" xmlns="" val="3181026617"/>
                    </a:ext>
                  </a:extLst>
                </a:gridCol>
                <a:gridCol w="2033248">
                  <a:extLst>
                    <a:ext uri="{9D8B030D-6E8A-4147-A177-3AD203B41FA5}">
                      <a16:colId xmlns:a16="http://schemas.microsoft.com/office/drawing/2014/main" xmlns="" val="1581732334"/>
                    </a:ext>
                  </a:extLst>
                </a:gridCol>
                <a:gridCol w="2291277">
                  <a:extLst>
                    <a:ext uri="{9D8B030D-6E8A-4147-A177-3AD203B41FA5}">
                      <a16:colId xmlns:a16="http://schemas.microsoft.com/office/drawing/2014/main" xmlns="" val="3359737678"/>
                    </a:ext>
                  </a:extLst>
                </a:gridCol>
                <a:gridCol w="2291277">
                  <a:extLst>
                    <a:ext uri="{9D8B030D-6E8A-4147-A177-3AD203B41FA5}">
                      <a16:colId xmlns:a16="http://schemas.microsoft.com/office/drawing/2014/main" xmlns="" val="2686216965"/>
                    </a:ext>
                  </a:extLst>
                </a:gridCol>
              </a:tblGrid>
              <a:tr h="6032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arbeitsunfähig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noProof="0" dirty="0"/>
                        <a:t>Práce neschopný</a:t>
                      </a:r>
                      <a:endParaRPr lang="de-DE" noProof="0" dirty="0"/>
                    </a:p>
                  </a:txBody>
                  <a:tcPr/>
                </a:tc>
                <a:tc>
                  <a:txBody>
                    <a:bodyPr/>
                    <a:lstStyle/>
                    <a:p>
                      <a:r>
                        <a:rPr lang="de-DE" noProof="0" dirty="0"/>
                        <a:t>die Arbeitsunfähigkeit nachweisen</a:t>
                      </a:r>
                    </a:p>
                  </a:txBody>
                  <a:tcPr/>
                </a:tc>
                <a:tc>
                  <a:txBody>
                    <a:bodyPr/>
                    <a:lstStyle/>
                    <a:p>
                      <a:r>
                        <a:rPr lang="cs-CZ" noProof="0" dirty="0"/>
                        <a:t>doložit pracovní neschopnost</a:t>
                      </a:r>
                      <a:endParaRPr lang="de-DE" noProof="0" dirty="0"/>
                    </a:p>
                  </a:txBody>
                  <a:tcPr/>
                </a:tc>
                <a:extLst>
                  <a:ext uri="{0D108BD9-81ED-4DB2-BD59-A6C34878D82A}">
                    <a16:rowId xmlns:a16="http://schemas.microsoft.com/office/drawing/2014/main" xmlns="" val="604190188"/>
                  </a:ext>
                </a:extLst>
              </a:tr>
              <a:tr h="603283">
                <a:tc>
                  <a:txBody>
                    <a:bodyPr/>
                    <a:lstStyle/>
                    <a:p>
                      <a:pPr marL="0" indent="0">
                        <a:buNone/>
                      </a:pPr>
                      <a:r>
                        <a:rPr lang="de-DE" noProof="0" dirty="0"/>
                        <a:t>e Arbeitsunfähigkeit </a:t>
                      </a:r>
                    </a:p>
                  </a:txBody>
                  <a:tcPr/>
                </a:tc>
                <a:tc>
                  <a:txBody>
                    <a:bodyPr/>
                    <a:lstStyle/>
                    <a:p>
                      <a:pPr marL="0" indent="0">
                        <a:buNone/>
                      </a:pPr>
                      <a:r>
                        <a:rPr lang="cs-CZ" noProof="0" dirty="0"/>
                        <a:t>pracovní neschopnost</a:t>
                      </a:r>
                      <a:endParaRPr lang="de-DE" noProof="0" dirty="0"/>
                    </a:p>
                  </a:txBody>
                  <a:tcPr/>
                </a:tc>
                <a:tc>
                  <a:txBody>
                    <a:bodyPr/>
                    <a:lstStyle/>
                    <a:p>
                      <a:r>
                        <a:rPr lang="de-DE" noProof="0" dirty="0"/>
                        <a:t>e Bescheinigung</a:t>
                      </a:r>
                    </a:p>
                  </a:txBody>
                  <a:tcPr/>
                </a:tc>
                <a:tc>
                  <a:txBody>
                    <a:bodyPr/>
                    <a:lstStyle/>
                    <a:p>
                      <a:r>
                        <a:rPr lang="cs-CZ" noProof="0" dirty="0"/>
                        <a:t>potvrzení</a:t>
                      </a:r>
                      <a:endParaRPr lang="de-DE" noProof="0" dirty="0"/>
                    </a:p>
                  </a:txBody>
                  <a:tcPr/>
                </a:tc>
                <a:extLst>
                  <a:ext uri="{0D108BD9-81ED-4DB2-BD59-A6C34878D82A}">
                    <a16:rowId xmlns:a16="http://schemas.microsoft.com/office/drawing/2014/main" xmlns="" val="3958217299"/>
                  </a:ext>
                </a:extLst>
              </a:tr>
              <a:tr h="8618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mitteilen</a:t>
                      </a:r>
                    </a:p>
                    <a:p>
                      <a:endParaRPr lang="de-DE" noProof="0" dirty="0"/>
                    </a:p>
                  </a:txBody>
                  <a:tcPr/>
                </a:tc>
                <a:tc>
                  <a:txBody>
                    <a:bodyPr/>
                    <a:lstStyle/>
                    <a:p>
                      <a:r>
                        <a:rPr lang="cs-CZ" noProof="0" dirty="0"/>
                        <a:t>sdělit</a:t>
                      </a:r>
                      <a:endParaRPr lang="de-DE"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e ärztliche Bescheinigung</a:t>
                      </a:r>
                    </a:p>
                    <a:p>
                      <a:endParaRPr lang="de-DE" noProof="0" dirty="0"/>
                    </a:p>
                  </a:txBody>
                  <a:tcPr/>
                </a:tc>
                <a:tc>
                  <a:txBody>
                    <a:bodyPr/>
                    <a:lstStyle/>
                    <a:p>
                      <a:r>
                        <a:rPr lang="cs-CZ" noProof="0" dirty="0"/>
                        <a:t>lékařské potvrzení</a:t>
                      </a:r>
                      <a:endParaRPr lang="de-DE" noProof="0" dirty="0"/>
                    </a:p>
                  </a:txBody>
                  <a:tcPr/>
                </a:tc>
                <a:extLst>
                  <a:ext uri="{0D108BD9-81ED-4DB2-BD59-A6C34878D82A}">
                    <a16:rowId xmlns:a16="http://schemas.microsoft.com/office/drawing/2014/main" xmlns="" val="1274142610"/>
                  </a:ext>
                </a:extLst>
              </a:tr>
              <a:tr h="615786">
                <a:tc>
                  <a:txBody>
                    <a:bodyPr/>
                    <a:lstStyle/>
                    <a:p>
                      <a:r>
                        <a:rPr lang="de-DE" noProof="0" dirty="0"/>
                        <a:t>verpflichtet sein</a:t>
                      </a:r>
                    </a:p>
                  </a:txBody>
                  <a:tcPr/>
                </a:tc>
                <a:tc>
                  <a:txBody>
                    <a:bodyPr/>
                    <a:lstStyle/>
                    <a:p>
                      <a:r>
                        <a:rPr lang="cs-CZ" noProof="0" dirty="0"/>
                        <a:t>být povinen</a:t>
                      </a:r>
                      <a:endParaRPr lang="de-DE" noProof="0" dirty="0"/>
                    </a:p>
                  </a:txBody>
                  <a:tcPr/>
                </a:tc>
                <a:tc>
                  <a:txBody>
                    <a:bodyPr/>
                    <a:lstStyle/>
                    <a:p>
                      <a:r>
                        <a:rPr lang="de-DE" sz="1800" kern="1200" dirty="0">
                          <a:solidFill>
                            <a:schemeClr val="dk1"/>
                          </a:solidFill>
                          <a:effectLst/>
                          <a:latin typeface="+mn-lt"/>
                          <a:ea typeface="+mn-ea"/>
                          <a:cs typeface="+mn-cs"/>
                        </a:rPr>
                        <a:t>die voraussichtliche Dauer der Erkrankung</a:t>
                      </a:r>
                      <a:endParaRPr lang="de-DE" noProof="0" dirty="0"/>
                    </a:p>
                  </a:txBody>
                  <a:tcPr/>
                </a:tc>
                <a:tc>
                  <a:txBody>
                    <a:bodyPr/>
                    <a:lstStyle/>
                    <a:p>
                      <a:r>
                        <a:rPr lang="cs-CZ" noProof="0" dirty="0"/>
                        <a:t>předpokládaná doba nemoci</a:t>
                      </a:r>
                      <a:endParaRPr lang="de-DE" noProof="0" dirty="0"/>
                    </a:p>
                  </a:txBody>
                  <a:tcPr/>
                </a:tc>
                <a:extLst>
                  <a:ext uri="{0D108BD9-81ED-4DB2-BD59-A6C34878D82A}">
                    <a16:rowId xmlns:a16="http://schemas.microsoft.com/office/drawing/2014/main" xmlns="" val="2879193784"/>
                  </a:ext>
                </a:extLst>
              </a:tr>
              <a:tr h="1120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es reicht nicht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noProof="0" dirty="0"/>
                        <a:t>nestačí</a:t>
                      </a:r>
                      <a:endParaRPr lang="de-DE"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e </a:t>
                      </a:r>
                      <a:r>
                        <a:rPr lang="de-DE" sz="1800" kern="1200" dirty="0">
                          <a:solidFill>
                            <a:schemeClr val="dk1"/>
                          </a:solidFill>
                          <a:effectLst/>
                          <a:latin typeface="+mn-lt"/>
                          <a:ea typeface="+mn-ea"/>
                          <a:cs typeface="+mn-cs"/>
                        </a:rPr>
                        <a:t>ärztliche Arbeitsunfähigkeitsbescheinigung </a:t>
                      </a:r>
                      <a:endParaRPr lang="de-DE" noProof="0" dirty="0"/>
                    </a:p>
                    <a:p>
                      <a:endParaRPr lang="de-DE" noProof="0" dirty="0"/>
                    </a:p>
                  </a:txBody>
                  <a:tcPr/>
                </a:tc>
                <a:tc>
                  <a:txBody>
                    <a:bodyPr/>
                    <a:lstStyle/>
                    <a:p>
                      <a:r>
                        <a:rPr lang="cs-CZ" noProof="0" dirty="0"/>
                        <a:t>lékařské potvrzení o pracovní neschopnosti</a:t>
                      </a:r>
                      <a:endParaRPr lang="de-DE" noProof="0" dirty="0"/>
                    </a:p>
                  </a:txBody>
                  <a:tcPr/>
                </a:tc>
                <a:extLst>
                  <a:ext uri="{0D108BD9-81ED-4DB2-BD59-A6C34878D82A}">
                    <a16:rowId xmlns:a16="http://schemas.microsoft.com/office/drawing/2014/main" xmlns="" val="4127588676"/>
                  </a:ext>
                </a:extLst>
              </a:tr>
              <a:tr h="6157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r Krankheitstag</a:t>
                      </a:r>
                    </a:p>
                    <a:p>
                      <a:endParaRPr lang="de-DE" noProof="0" dirty="0"/>
                    </a:p>
                  </a:txBody>
                  <a:tcPr/>
                </a:tc>
                <a:tc>
                  <a:txBody>
                    <a:bodyPr/>
                    <a:lstStyle/>
                    <a:p>
                      <a:r>
                        <a:rPr lang="cs-CZ" noProof="0" dirty="0"/>
                        <a:t>den nemoci</a:t>
                      </a:r>
                      <a:endParaRPr lang="de-DE" noProof="0" dirty="0"/>
                    </a:p>
                  </a:txBody>
                  <a:tcPr/>
                </a:tc>
                <a:tc>
                  <a:txBody>
                    <a:bodyPr/>
                    <a:lstStyle/>
                    <a:p>
                      <a:r>
                        <a:rPr lang="de-DE" noProof="0" dirty="0"/>
                        <a:t>vorlegen</a:t>
                      </a:r>
                    </a:p>
                  </a:txBody>
                  <a:tcPr/>
                </a:tc>
                <a:tc>
                  <a:txBody>
                    <a:bodyPr/>
                    <a:lstStyle/>
                    <a:p>
                      <a:r>
                        <a:rPr lang="cs-CZ" noProof="0" dirty="0"/>
                        <a:t>předložit</a:t>
                      </a:r>
                      <a:endParaRPr lang="de-DE" noProof="0" dirty="0"/>
                    </a:p>
                  </a:txBody>
                  <a:tcPr/>
                </a:tc>
                <a:extLst>
                  <a:ext uri="{0D108BD9-81ED-4DB2-BD59-A6C34878D82A}">
                    <a16:rowId xmlns:a16="http://schemas.microsoft.com/office/drawing/2014/main" xmlns="" val="352761631"/>
                  </a:ext>
                </a:extLst>
              </a:tr>
              <a:tr h="6157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dirty="0"/>
                        <a:t>am ersten Krankheitstag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noProof="0" dirty="0"/>
                        <a:t>první den nemoci</a:t>
                      </a:r>
                      <a:endParaRPr lang="de-DE" noProof="0" dirty="0"/>
                    </a:p>
                  </a:txBody>
                  <a:tcPr/>
                </a:tc>
                <a:tc>
                  <a:txBody>
                    <a:bodyPr/>
                    <a:lstStyle/>
                    <a:p>
                      <a:r>
                        <a:rPr lang="de-DE" sz="1800" kern="1200" dirty="0">
                          <a:solidFill>
                            <a:schemeClr val="dk1"/>
                          </a:solidFill>
                          <a:effectLst/>
                          <a:latin typeface="+mn-lt"/>
                          <a:ea typeface="+mn-ea"/>
                          <a:cs typeface="+mn-cs"/>
                        </a:rPr>
                        <a:t>sich an die Weisungen des Arztes  halten</a:t>
                      </a:r>
                      <a:endParaRPr lang="de-DE" noProof="0" dirty="0"/>
                    </a:p>
                  </a:txBody>
                  <a:tcPr/>
                </a:tc>
                <a:tc>
                  <a:txBody>
                    <a:bodyPr/>
                    <a:lstStyle/>
                    <a:p>
                      <a:r>
                        <a:rPr lang="cs-CZ" noProof="0" dirty="0"/>
                        <a:t>držet se pokynů lékaře</a:t>
                      </a:r>
                      <a:endParaRPr lang="de-DE" noProof="0" dirty="0"/>
                    </a:p>
                  </a:txBody>
                  <a:tcPr/>
                </a:tc>
                <a:extLst>
                  <a:ext uri="{0D108BD9-81ED-4DB2-BD59-A6C34878D82A}">
                    <a16:rowId xmlns:a16="http://schemas.microsoft.com/office/drawing/2014/main" xmlns="" val="1694291067"/>
                  </a:ext>
                </a:extLst>
              </a:tr>
              <a:tr h="364458">
                <a:tc>
                  <a:txBody>
                    <a:bodyPr/>
                    <a:lstStyle/>
                    <a:p>
                      <a:r>
                        <a:rPr lang="de-DE" noProof="0" dirty="0"/>
                        <a:t>e Selbstdiagnose</a:t>
                      </a:r>
                    </a:p>
                  </a:txBody>
                  <a:tcPr/>
                </a:tc>
                <a:tc>
                  <a:txBody>
                    <a:bodyPr/>
                    <a:lstStyle/>
                    <a:p>
                      <a:r>
                        <a:rPr lang="cs-CZ" noProof="0" dirty="0"/>
                        <a:t>vlastní diagnóza</a:t>
                      </a:r>
                      <a:endParaRPr lang="de-DE" noProof="0" dirty="0"/>
                    </a:p>
                  </a:txBody>
                  <a:tcPr/>
                </a:tc>
                <a:tc>
                  <a:txBody>
                    <a:bodyPr/>
                    <a:lstStyle/>
                    <a:p>
                      <a:r>
                        <a:rPr lang="de-DE" noProof="0" dirty="0"/>
                        <a:t>das Bett hüten</a:t>
                      </a:r>
                    </a:p>
                  </a:txBody>
                  <a:tcPr/>
                </a:tc>
                <a:tc>
                  <a:txBody>
                    <a:bodyPr/>
                    <a:lstStyle/>
                    <a:p>
                      <a:r>
                        <a:rPr lang="cs-CZ" noProof="0" dirty="0"/>
                        <a:t>zůstat v posteli</a:t>
                      </a:r>
                      <a:endParaRPr lang="de-DE" noProof="0" dirty="0"/>
                    </a:p>
                  </a:txBody>
                  <a:tcPr/>
                </a:tc>
                <a:extLst>
                  <a:ext uri="{0D108BD9-81ED-4DB2-BD59-A6C34878D82A}">
                    <a16:rowId xmlns:a16="http://schemas.microsoft.com/office/drawing/2014/main" xmlns="" val="1056228695"/>
                  </a:ext>
                </a:extLst>
              </a:tr>
            </a:tbl>
          </a:graphicData>
        </a:graphic>
      </p:graphicFrame>
    </p:spTree>
    <p:extLst>
      <p:ext uri="{BB962C8B-B14F-4D97-AF65-F5344CB8AC3E}">
        <p14:creationId xmlns:p14="http://schemas.microsoft.com/office/powerpoint/2010/main" val="1066405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Antworten Sie</a:t>
            </a:r>
            <a:endParaRPr lang="cs-CZ" dirty="0"/>
          </a:p>
        </p:txBody>
      </p:sp>
      <p:sp>
        <p:nvSpPr>
          <p:cNvPr id="3" name="Zástupný symbol pro obsah 2"/>
          <p:cNvSpPr>
            <a:spLocks noGrp="1"/>
          </p:cNvSpPr>
          <p:nvPr>
            <p:ph idx="1"/>
          </p:nvPr>
        </p:nvSpPr>
        <p:spPr/>
        <p:txBody>
          <a:bodyPr/>
          <a:lstStyle/>
          <a:p>
            <a:r>
              <a:rPr lang="de-DE" dirty="0"/>
              <a:t>Wann muss der Arbeitnehmer seinen Arbeitgeber informieren, dass er arbeitsunfähig ist?</a:t>
            </a:r>
          </a:p>
          <a:p>
            <a:r>
              <a:rPr lang="de-DE" dirty="0"/>
              <a:t>Reicht am ersten Tag der Arbeitsunfähigkeit eine Selbstdiagnose ?</a:t>
            </a:r>
          </a:p>
          <a:p>
            <a:r>
              <a:rPr lang="de-DE" dirty="0"/>
              <a:t>Kann der Arbeitnehmer den Arbeitgeber auch durch eine andere Person informieren, dass es arbeitsunfähig ist ?</a:t>
            </a:r>
          </a:p>
          <a:p>
            <a:endParaRPr lang="de-DE" dirty="0"/>
          </a:p>
        </p:txBody>
      </p:sp>
    </p:spTree>
    <p:extLst>
      <p:ext uri="{BB962C8B-B14F-4D97-AF65-F5344CB8AC3E}">
        <p14:creationId xmlns:p14="http://schemas.microsoft.com/office/powerpoint/2010/main" val="324718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t/>
            </a:r>
            <a:br>
              <a:rPr lang="de-DE" b="1" dirty="0"/>
            </a:br>
            <a:r>
              <a:rPr lang="de-DE" b="1" dirty="0" err="1"/>
              <a:t>Hörtext</a:t>
            </a:r>
            <a:r>
              <a:rPr lang="de-DE" b="1" dirty="0"/>
              <a:t/>
            </a:r>
            <a:br>
              <a:rPr lang="de-DE" b="1" dirty="0"/>
            </a:br>
            <a:r>
              <a:rPr lang="de-DE" b="1" dirty="0"/>
              <a:t>Arbeitsunfähigkeit </a:t>
            </a:r>
            <a:r>
              <a:rPr lang="cs-CZ" b="1" dirty="0"/>
              <a:t/>
            </a:r>
            <a:br>
              <a:rPr lang="cs-CZ" b="1" dirty="0"/>
            </a:br>
            <a:endParaRPr lang="cs-CZ" b="1" dirty="0"/>
          </a:p>
        </p:txBody>
      </p:sp>
      <p:sp>
        <p:nvSpPr>
          <p:cNvPr id="3" name="Zástupný symbol pro obsah 2"/>
          <p:cNvSpPr>
            <a:spLocks noGrp="1"/>
          </p:cNvSpPr>
          <p:nvPr>
            <p:ph idx="1"/>
          </p:nvPr>
        </p:nvSpPr>
        <p:spPr>
          <a:xfrm>
            <a:off x="107504" y="1628800"/>
            <a:ext cx="8856984" cy="5157192"/>
          </a:xfrm>
        </p:spPr>
        <p:txBody>
          <a:bodyPr>
            <a:normAutofit/>
          </a:bodyPr>
          <a:lstStyle/>
          <a:p>
            <a:pPr marL="0" indent="0">
              <a:buNone/>
            </a:pPr>
            <a:r>
              <a:rPr lang="de-DE" sz="2800" dirty="0"/>
              <a:t>Der Arbeitnehmer ist verpflichtet, dem Arbeitgeber unverzüglich mitzuteilen, warum er arbeitsunfähig ist und wie lange dies dauern wird. Unverzüglich bedeutet, dass der Arbeitnehmer den Arbeitgeber bereits am ersten Tag der Krankheit informieren muss. Dabei reicht es nicht, am ersten Krankheitstag einen Brief abzusenden. Der Arbeitnehmer muss am ersten Tag die entsprechende Information erhalten. Zu diesem frühen Zeitpunkt reicht noch eine Selbstdiagnose aus. Der Arbeitnehmer muss auch nicht selbst dem Arbeitgeber Bescheid sagen, sondern kann dies durch andere Personen erledigen lassen</a:t>
            </a:r>
            <a:r>
              <a:rPr lang="cs-CZ" sz="2800" dirty="0"/>
              <a:t>.</a:t>
            </a:r>
            <a:endParaRPr lang="de-DE" sz="2800" b="1" dirty="0"/>
          </a:p>
        </p:txBody>
      </p:sp>
    </p:spTree>
    <p:extLst>
      <p:ext uri="{BB962C8B-B14F-4D97-AF65-F5344CB8AC3E}">
        <p14:creationId xmlns:p14="http://schemas.microsoft.com/office/powerpoint/2010/main" val="107299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a:t>Übersetzen Sie</a:t>
            </a:r>
            <a:br>
              <a:rPr lang="de-DE" b="1" dirty="0"/>
            </a:br>
            <a:endParaRPr lang="de-DE" b="1" dirty="0"/>
          </a:p>
        </p:txBody>
      </p:sp>
      <p:sp>
        <p:nvSpPr>
          <p:cNvPr id="3" name="Zástupný symbol pro obsah 2"/>
          <p:cNvSpPr>
            <a:spLocks noGrp="1"/>
          </p:cNvSpPr>
          <p:nvPr>
            <p:ph idx="1"/>
          </p:nvPr>
        </p:nvSpPr>
        <p:spPr/>
        <p:txBody>
          <a:bodyPr>
            <a:normAutofit lnSpcReduction="10000"/>
          </a:bodyPr>
          <a:lstStyle/>
          <a:p>
            <a:pPr marL="0" indent="0">
              <a:buNone/>
            </a:pPr>
            <a:r>
              <a:rPr lang="cs-CZ" b="1" dirty="0"/>
              <a:t>Chtěl bych Vás informovat, že jsem práce neschopen.</a:t>
            </a:r>
          </a:p>
          <a:p>
            <a:pPr marL="0" indent="0">
              <a:buNone/>
            </a:pPr>
            <a:endParaRPr lang="cs-CZ" b="1" dirty="0"/>
          </a:p>
          <a:p>
            <a:pPr marL="0" indent="0">
              <a:buNone/>
            </a:pPr>
            <a:r>
              <a:rPr lang="cs-CZ" b="1" dirty="0"/>
              <a:t>Jak dlouho budete práce neschopen?</a:t>
            </a:r>
          </a:p>
          <a:p>
            <a:pPr marL="0" indent="0">
              <a:buNone/>
            </a:pPr>
            <a:endParaRPr lang="cs-CZ" b="1" dirty="0"/>
          </a:p>
          <a:p>
            <a:pPr marL="0" indent="0">
              <a:buNone/>
            </a:pPr>
            <a:r>
              <a:rPr lang="cs-CZ" b="1" dirty="0"/>
              <a:t>Pracovní neschopnost Vám pošlu poštou.</a:t>
            </a:r>
          </a:p>
          <a:p>
            <a:pPr marL="0" indent="0">
              <a:buNone/>
            </a:pPr>
            <a:endParaRPr lang="cs-CZ" b="1" dirty="0"/>
          </a:p>
          <a:p>
            <a:pPr marL="0" indent="0">
              <a:buNone/>
            </a:pPr>
            <a:r>
              <a:rPr lang="cs-CZ" b="1" dirty="0"/>
              <a:t>Jak dlouho budete práce neschopen?</a:t>
            </a:r>
          </a:p>
          <a:p>
            <a:pPr marL="0" indent="0">
              <a:buNone/>
            </a:pPr>
            <a:endParaRPr lang="cs-CZ" dirty="0"/>
          </a:p>
        </p:txBody>
      </p:sp>
    </p:spTree>
    <p:extLst>
      <p:ext uri="{BB962C8B-B14F-4D97-AF65-F5344CB8AC3E}">
        <p14:creationId xmlns:p14="http://schemas.microsoft.com/office/powerpoint/2010/main" val="178186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a:r>
            <a:br>
              <a:rPr lang="cs-CZ" dirty="0"/>
            </a:br>
            <a:r>
              <a:rPr lang="de-DE" b="1" dirty="0"/>
              <a:t>Verhalten der untrennbaren Verben</a:t>
            </a:r>
            <a:r>
              <a:rPr lang="de-DE" dirty="0"/>
              <a:t/>
            </a:r>
            <a:br>
              <a:rPr lang="de-DE" dirty="0"/>
            </a:br>
            <a:endParaRPr lang="de-DE" b="1" dirty="0"/>
          </a:p>
        </p:txBody>
      </p:sp>
      <p:sp>
        <p:nvSpPr>
          <p:cNvPr id="3" name="Zástupný symbol pro obsah 2"/>
          <p:cNvSpPr>
            <a:spLocks noGrp="1"/>
          </p:cNvSpPr>
          <p:nvPr>
            <p:ph idx="1"/>
          </p:nvPr>
        </p:nvSpPr>
        <p:spPr>
          <a:xfrm>
            <a:off x="179512" y="1417638"/>
            <a:ext cx="8856984" cy="5165724"/>
          </a:xfrm>
        </p:spPr>
        <p:txBody>
          <a:bodyPr>
            <a:normAutofit fontScale="70000" lnSpcReduction="20000"/>
          </a:bodyPr>
          <a:lstStyle/>
          <a:p>
            <a:pPr marL="0" indent="0">
              <a:buNone/>
            </a:pPr>
            <a:r>
              <a:rPr lang="de-DE" sz="4600" dirty="0">
                <a:solidFill>
                  <a:srgbClr val="FF0000"/>
                </a:solidFill>
              </a:rPr>
              <a:t>Vorsilbe: </a:t>
            </a:r>
            <a:r>
              <a:rPr lang="de-DE" sz="4600" dirty="0" err="1">
                <a:solidFill>
                  <a:srgbClr val="FF0000"/>
                </a:solidFill>
              </a:rPr>
              <a:t>be</a:t>
            </a:r>
            <a:r>
              <a:rPr lang="de-DE" sz="4600" dirty="0">
                <a:solidFill>
                  <a:srgbClr val="FF0000"/>
                </a:solidFill>
              </a:rPr>
              <a:t>-, </a:t>
            </a:r>
            <a:r>
              <a:rPr lang="de-DE" sz="4600" dirty="0" err="1">
                <a:solidFill>
                  <a:srgbClr val="FF0000"/>
                </a:solidFill>
              </a:rPr>
              <a:t>emp</a:t>
            </a:r>
            <a:r>
              <a:rPr lang="de-DE" sz="4600" dirty="0">
                <a:solidFill>
                  <a:srgbClr val="FF0000"/>
                </a:solidFill>
              </a:rPr>
              <a:t>-, </a:t>
            </a:r>
            <a:r>
              <a:rPr lang="de-DE" sz="4600" dirty="0" err="1">
                <a:solidFill>
                  <a:srgbClr val="FF0000"/>
                </a:solidFill>
              </a:rPr>
              <a:t>ent</a:t>
            </a:r>
            <a:r>
              <a:rPr lang="de-DE" sz="4600" dirty="0">
                <a:solidFill>
                  <a:srgbClr val="FF0000"/>
                </a:solidFill>
              </a:rPr>
              <a:t>-, er-, </a:t>
            </a:r>
            <a:r>
              <a:rPr lang="de-DE" sz="4600" dirty="0" err="1">
                <a:solidFill>
                  <a:srgbClr val="FF0000"/>
                </a:solidFill>
              </a:rPr>
              <a:t>ge</a:t>
            </a:r>
            <a:r>
              <a:rPr lang="de-DE" sz="4600" dirty="0">
                <a:solidFill>
                  <a:srgbClr val="FF0000"/>
                </a:solidFill>
              </a:rPr>
              <a:t>-, </a:t>
            </a:r>
            <a:r>
              <a:rPr lang="de-DE" sz="4600" dirty="0" err="1">
                <a:solidFill>
                  <a:srgbClr val="FF0000"/>
                </a:solidFill>
              </a:rPr>
              <a:t>ver</a:t>
            </a:r>
            <a:r>
              <a:rPr lang="de-DE" sz="4600" dirty="0">
                <a:solidFill>
                  <a:srgbClr val="FF0000"/>
                </a:solidFill>
              </a:rPr>
              <a:t>-, </a:t>
            </a:r>
            <a:r>
              <a:rPr lang="de-DE" sz="4600" dirty="0" err="1">
                <a:solidFill>
                  <a:srgbClr val="FF0000"/>
                </a:solidFill>
              </a:rPr>
              <a:t>zer</a:t>
            </a:r>
            <a:r>
              <a:rPr lang="de-DE" sz="4600" dirty="0">
                <a:solidFill>
                  <a:srgbClr val="FF0000"/>
                </a:solidFill>
              </a:rPr>
              <a:t>, </a:t>
            </a:r>
            <a:r>
              <a:rPr lang="de-DE" sz="4600" dirty="0" err="1">
                <a:solidFill>
                  <a:srgbClr val="FF0000"/>
                </a:solidFill>
              </a:rPr>
              <a:t>miß</a:t>
            </a:r>
            <a:r>
              <a:rPr lang="de-DE" sz="4600" dirty="0">
                <a:solidFill>
                  <a:srgbClr val="FF0000"/>
                </a:solidFill>
              </a:rPr>
              <a:t>-</a:t>
            </a:r>
          </a:p>
          <a:p>
            <a:pPr marL="0" indent="0">
              <a:buNone/>
            </a:pPr>
            <a:r>
              <a:rPr lang="de-DE" b="1" dirty="0"/>
              <a:t>Präsenz</a:t>
            </a:r>
          </a:p>
          <a:p>
            <a:pPr marL="0" indent="0">
              <a:buNone/>
            </a:pPr>
            <a:r>
              <a:rPr lang="de-DE" dirty="0"/>
              <a:t>Ich beschließe, dass ….</a:t>
            </a:r>
          </a:p>
          <a:p>
            <a:pPr marL="0" indent="0">
              <a:buNone/>
            </a:pPr>
            <a:r>
              <a:rPr lang="cs-CZ" dirty="0"/>
              <a:t>Rozhoduji, že</a:t>
            </a:r>
          </a:p>
          <a:p>
            <a:pPr marL="0" indent="0">
              <a:buNone/>
            </a:pPr>
            <a:r>
              <a:rPr lang="de-DE" b="1" dirty="0"/>
              <a:t>Präsenz nach Modalverben</a:t>
            </a:r>
            <a:endParaRPr lang="de-DE" dirty="0"/>
          </a:p>
          <a:p>
            <a:pPr marL="0" indent="0">
              <a:buNone/>
            </a:pPr>
            <a:r>
              <a:rPr lang="de-DE" dirty="0"/>
              <a:t>Ich muss beschließen, dass</a:t>
            </a:r>
          </a:p>
          <a:p>
            <a:pPr marL="0" indent="0">
              <a:buNone/>
            </a:pPr>
            <a:r>
              <a:rPr lang="cs-CZ" dirty="0"/>
              <a:t>Musím rozhodnout, že …</a:t>
            </a:r>
          </a:p>
          <a:p>
            <a:pPr marL="0" indent="0">
              <a:buNone/>
            </a:pPr>
            <a:r>
              <a:rPr lang="de-DE" b="1" dirty="0"/>
              <a:t>Perfekt</a:t>
            </a:r>
            <a:endParaRPr lang="de-DE" dirty="0"/>
          </a:p>
          <a:p>
            <a:pPr marL="0" indent="0">
              <a:buNone/>
            </a:pPr>
            <a:r>
              <a:rPr lang="de-DE" dirty="0"/>
              <a:t>Ich habe beschlossen, dass …</a:t>
            </a:r>
          </a:p>
          <a:p>
            <a:pPr marL="0" indent="0">
              <a:buNone/>
            </a:pPr>
            <a:r>
              <a:rPr lang="cs-CZ" dirty="0"/>
              <a:t>Rozhodl jsem, že</a:t>
            </a:r>
          </a:p>
          <a:p>
            <a:pPr marL="0" indent="0">
              <a:buNone/>
            </a:pPr>
            <a:r>
              <a:rPr lang="de-DE" b="1" dirty="0"/>
              <a:t>Infinitiv mit zu</a:t>
            </a:r>
            <a:endParaRPr lang="de-DE" dirty="0"/>
          </a:p>
          <a:p>
            <a:pPr marL="0" indent="0">
              <a:buNone/>
            </a:pPr>
            <a:r>
              <a:rPr lang="de-DE" dirty="0"/>
              <a:t>Es ist kein Problem, zu beschließen, dass …</a:t>
            </a:r>
          </a:p>
          <a:p>
            <a:pPr marL="0" indent="0">
              <a:buNone/>
            </a:pPr>
            <a:r>
              <a:rPr lang="cs-CZ" dirty="0"/>
              <a:t>Není žádný problém rozhodnout, že</a:t>
            </a:r>
          </a:p>
          <a:p>
            <a:pPr marL="0" indent="0">
              <a:buNone/>
            </a:pPr>
            <a:endParaRPr lang="de-DE" b="1" dirty="0"/>
          </a:p>
        </p:txBody>
      </p:sp>
    </p:spTree>
    <p:extLst>
      <p:ext uri="{BB962C8B-B14F-4D97-AF65-F5344CB8AC3E}">
        <p14:creationId xmlns:p14="http://schemas.microsoft.com/office/powerpoint/2010/main" val="358630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t>
            </a:r>
            <a:br>
              <a:rPr lang="cs-CZ" b="1" dirty="0"/>
            </a:br>
            <a:r>
              <a:rPr lang="de-DE" b="1" dirty="0"/>
              <a:t>Verhalten der trennbaren Verben</a:t>
            </a:r>
            <a:r>
              <a:rPr lang="cs-CZ" b="1" dirty="0"/>
              <a:t/>
            </a:r>
            <a:br>
              <a:rPr lang="cs-CZ" b="1" dirty="0"/>
            </a:br>
            <a:r>
              <a:rPr lang="cs-CZ" b="1" dirty="0"/>
              <a:t>/</a:t>
            </a:r>
            <a:r>
              <a:rPr lang="cs-CZ" b="1" dirty="0" err="1"/>
              <a:t>abkürzen</a:t>
            </a:r>
            <a:r>
              <a:rPr lang="cs-CZ" b="1" dirty="0"/>
              <a:t>/</a:t>
            </a:r>
            <a:br>
              <a:rPr lang="cs-CZ" b="1" dirty="0"/>
            </a:br>
            <a:endParaRPr lang="cs-CZ" b="1" dirty="0"/>
          </a:p>
        </p:txBody>
      </p:sp>
      <p:sp>
        <p:nvSpPr>
          <p:cNvPr id="3" name="Zástupný symbol pro obsah 2"/>
          <p:cNvSpPr>
            <a:spLocks noGrp="1"/>
          </p:cNvSpPr>
          <p:nvPr>
            <p:ph idx="1"/>
          </p:nvPr>
        </p:nvSpPr>
        <p:spPr>
          <a:xfrm>
            <a:off x="107504" y="1556792"/>
            <a:ext cx="8928992" cy="4968552"/>
          </a:xfrm>
        </p:spPr>
        <p:txBody>
          <a:bodyPr>
            <a:noAutofit/>
          </a:bodyPr>
          <a:lstStyle/>
          <a:p>
            <a:pPr marL="0" indent="0">
              <a:buNone/>
            </a:pPr>
            <a:r>
              <a:rPr lang="de-DE" sz="2000" b="1" dirty="0"/>
              <a:t>Präsenz</a:t>
            </a:r>
            <a:endParaRPr lang="de-DE" sz="2000" dirty="0"/>
          </a:p>
          <a:p>
            <a:pPr marL="0" indent="0">
              <a:buNone/>
            </a:pPr>
            <a:r>
              <a:rPr lang="de-DE" sz="2000" dirty="0"/>
              <a:t>Ich kürze …… ab.</a:t>
            </a:r>
            <a:endParaRPr lang="cs-CZ" sz="2000" dirty="0"/>
          </a:p>
          <a:p>
            <a:pPr marL="0" indent="0">
              <a:buNone/>
            </a:pPr>
            <a:r>
              <a:rPr lang="cs-CZ" sz="2000" dirty="0"/>
              <a:t>Zkracuji … .</a:t>
            </a:r>
          </a:p>
          <a:p>
            <a:pPr marL="0" indent="0">
              <a:buNone/>
            </a:pPr>
            <a:endParaRPr lang="cs-CZ" sz="800" b="1" dirty="0"/>
          </a:p>
          <a:p>
            <a:pPr marL="0" indent="0">
              <a:buNone/>
            </a:pPr>
            <a:r>
              <a:rPr lang="de-DE" sz="2000" b="1" dirty="0"/>
              <a:t>Präsenz nach Modalverb</a:t>
            </a:r>
            <a:endParaRPr lang="de-DE" sz="2000" dirty="0"/>
          </a:p>
          <a:p>
            <a:pPr marL="0" indent="0">
              <a:buNone/>
            </a:pPr>
            <a:r>
              <a:rPr lang="de-DE" sz="2000" dirty="0"/>
              <a:t>Ich muss … abkürzen.</a:t>
            </a:r>
            <a:endParaRPr lang="cs-CZ" sz="2000" dirty="0"/>
          </a:p>
          <a:p>
            <a:pPr marL="0" indent="0">
              <a:buNone/>
            </a:pPr>
            <a:r>
              <a:rPr lang="cs-CZ" sz="2000" dirty="0"/>
              <a:t>Musím … zkrátit.</a:t>
            </a:r>
          </a:p>
          <a:p>
            <a:pPr marL="0" indent="0">
              <a:buNone/>
            </a:pPr>
            <a:endParaRPr lang="cs-CZ" sz="800" b="1" dirty="0"/>
          </a:p>
          <a:p>
            <a:pPr marL="0" indent="0">
              <a:buNone/>
            </a:pPr>
            <a:r>
              <a:rPr lang="de-DE" sz="2000" b="1" dirty="0"/>
              <a:t>Perfekt</a:t>
            </a:r>
          </a:p>
          <a:p>
            <a:pPr marL="0" indent="0">
              <a:buNone/>
            </a:pPr>
            <a:r>
              <a:rPr lang="de-DE" sz="2000" dirty="0"/>
              <a:t>Ich habe  … abgekürzt.</a:t>
            </a:r>
            <a:endParaRPr lang="cs-CZ" sz="2000" dirty="0"/>
          </a:p>
          <a:p>
            <a:pPr marL="0" indent="0">
              <a:buNone/>
            </a:pPr>
            <a:r>
              <a:rPr lang="cs-CZ" sz="2000" dirty="0"/>
              <a:t>Zkrátil jsem … .</a:t>
            </a:r>
          </a:p>
          <a:p>
            <a:pPr marL="0" indent="0">
              <a:buNone/>
            </a:pPr>
            <a:endParaRPr lang="cs-CZ" sz="800" b="1" dirty="0"/>
          </a:p>
          <a:p>
            <a:pPr marL="0" indent="0">
              <a:buNone/>
            </a:pPr>
            <a:r>
              <a:rPr lang="de-DE" sz="2000" b="1" dirty="0"/>
              <a:t>Infinitiv mit zu</a:t>
            </a:r>
            <a:endParaRPr lang="cs-CZ" sz="2000" dirty="0"/>
          </a:p>
          <a:p>
            <a:pPr marL="0" indent="0">
              <a:buNone/>
            </a:pPr>
            <a:r>
              <a:rPr lang="de-DE" sz="2000" dirty="0"/>
              <a:t>Es ist kein Problem, …… abzukürzen.</a:t>
            </a:r>
            <a:endParaRPr lang="cs-CZ" sz="2000" dirty="0"/>
          </a:p>
          <a:p>
            <a:pPr marL="0" indent="0">
              <a:buNone/>
            </a:pPr>
            <a:r>
              <a:rPr lang="cs-CZ" sz="2000" dirty="0"/>
              <a:t>Není žádný problém … zkrátit</a:t>
            </a:r>
            <a:r>
              <a:rPr lang="cs-CZ" sz="2000" dirty="0" smtClean="0"/>
              <a:t>.</a:t>
            </a:r>
            <a:endParaRPr lang="cs-CZ" sz="2000" dirty="0"/>
          </a:p>
        </p:txBody>
      </p:sp>
    </p:spTree>
    <p:extLst>
      <p:ext uri="{BB962C8B-B14F-4D97-AF65-F5344CB8AC3E}">
        <p14:creationId xmlns:p14="http://schemas.microsoft.com/office/powerpoint/2010/main" val="1612448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de-DE" b="1" dirty="0"/>
              <a:t>Vorsilben, die trennbar oder untrennbar sind.</a:t>
            </a:r>
            <a:r>
              <a:rPr lang="cs-CZ" dirty="0"/>
              <a:t/>
            </a:r>
            <a:br>
              <a:rPr lang="cs-CZ" dirty="0"/>
            </a:b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de-DE" dirty="0">
                <a:solidFill>
                  <a:srgbClr val="FF0000"/>
                </a:solidFill>
              </a:rPr>
              <a:t>Durch-, hinter-, über-, um-, unter-, voll-, wider-</a:t>
            </a:r>
            <a:endParaRPr lang="cs-CZ" dirty="0">
              <a:solidFill>
                <a:srgbClr val="FF0000"/>
              </a:solidFill>
            </a:endParaRPr>
          </a:p>
          <a:p>
            <a:r>
              <a:rPr lang="de-DE" dirty="0"/>
              <a:t>Keine Regel</a:t>
            </a:r>
          </a:p>
          <a:p>
            <a:r>
              <a:rPr lang="de-DE" dirty="0"/>
              <a:t>Bei konkreter Bedeutung ist das Verb </a:t>
            </a:r>
            <a:r>
              <a:rPr lang="de-DE" dirty="0">
                <a:solidFill>
                  <a:srgbClr val="FF0000"/>
                </a:solidFill>
              </a:rPr>
              <a:t>trennbar.</a:t>
            </a:r>
            <a:endParaRPr lang="cs-CZ" dirty="0">
              <a:solidFill>
                <a:srgbClr val="FF0000"/>
              </a:solidFill>
            </a:endParaRPr>
          </a:p>
          <a:p>
            <a:pPr marL="0" indent="0">
              <a:buNone/>
            </a:pPr>
            <a:endParaRPr lang="de-DE" b="1" dirty="0"/>
          </a:p>
          <a:p>
            <a:pPr marL="0" indent="0">
              <a:buNone/>
            </a:pPr>
            <a:r>
              <a:rPr lang="cs-CZ" b="1" dirty="0"/>
              <a:t>DURCHSCHAUEN</a:t>
            </a:r>
            <a:endParaRPr lang="cs-CZ" dirty="0"/>
          </a:p>
          <a:p>
            <a:pPr marL="0" indent="0">
              <a:buNone/>
            </a:pPr>
            <a:r>
              <a:rPr lang="de-DE" dirty="0"/>
              <a:t>Das Fenster ist sauber. Hast du durchgeschaut? (konkret- trennbar</a:t>
            </a:r>
            <a:r>
              <a:rPr lang="cs-CZ" dirty="0"/>
              <a:t>)</a:t>
            </a:r>
          </a:p>
          <a:p>
            <a:pPr marL="0" indent="0">
              <a:buNone/>
            </a:pPr>
            <a:r>
              <a:rPr lang="cs-CZ" dirty="0"/>
              <a:t>Okno je čisté. Vidíš přes něj?</a:t>
            </a:r>
          </a:p>
          <a:p>
            <a:pPr marL="0" indent="0">
              <a:buNone/>
            </a:pPr>
            <a:endParaRPr lang="de-DE" dirty="0"/>
          </a:p>
          <a:p>
            <a:pPr marL="0" indent="0">
              <a:buNone/>
            </a:pPr>
            <a:r>
              <a:rPr lang="de-DE" dirty="0"/>
              <a:t>Er lügt. Ich habe ihn durchschaut.</a:t>
            </a:r>
            <a:r>
              <a:rPr lang="cs-CZ" dirty="0"/>
              <a:t> </a:t>
            </a:r>
            <a:r>
              <a:rPr lang="de-DE" dirty="0"/>
              <a:t>(</a:t>
            </a:r>
            <a:r>
              <a:rPr lang="cs-CZ" dirty="0" err="1"/>
              <a:t>un</a:t>
            </a:r>
            <a:r>
              <a:rPr lang="de-DE" dirty="0"/>
              <a:t>konkret- trennbar)</a:t>
            </a:r>
          </a:p>
          <a:p>
            <a:pPr marL="0" indent="0">
              <a:buNone/>
            </a:pPr>
            <a:r>
              <a:rPr lang="cs-CZ" dirty="0"/>
              <a:t>Lže. Prokoukl jsem ho.</a:t>
            </a:r>
          </a:p>
          <a:p>
            <a:pPr marL="0" indent="0">
              <a:buNone/>
            </a:pPr>
            <a:endParaRPr lang="cs-CZ" dirty="0"/>
          </a:p>
        </p:txBody>
      </p:sp>
    </p:spTree>
    <p:extLst>
      <p:ext uri="{BB962C8B-B14F-4D97-AF65-F5344CB8AC3E}">
        <p14:creationId xmlns:p14="http://schemas.microsoft.com/office/powerpoint/2010/main" val="239731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58C7BD4-5A05-4D6C-92A9-4FD07B987FD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xmlns="" id="{3D70F367-C398-4C78-83D0-E71E94B8B675}"/>
              </a:ext>
            </a:extLst>
          </p:cNvPr>
          <p:cNvSpPr>
            <a:spLocks noGrp="1"/>
          </p:cNvSpPr>
          <p:nvPr>
            <p:ph idx="1"/>
          </p:nvPr>
        </p:nvSpPr>
        <p:spPr/>
        <p:txBody>
          <a:bodyPr/>
          <a:lstStyle/>
          <a:p>
            <a:pPr marL="0" indent="0">
              <a:buNone/>
            </a:pPr>
            <a:endParaRPr lang="cs-CZ" b="1" dirty="0"/>
          </a:p>
          <a:p>
            <a:pPr marL="0" indent="0">
              <a:buNone/>
            </a:pPr>
            <a:endParaRPr lang="cs-CZ" b="1" dirty="0"/>
          </a:p>
          <a:p>
            <a:pPr marL="0" indent="0">
              <a:buNone/>
            </a:pPr>
            <a:endParaRPr lang="cs-CZ" b="1" dirty="0"/>
          </a:p>
          <a:p>
            <a:pPr marL="0" indent="0" algn="ctr">
              <a:buNone/>
            </a:pPr>
            <a:r>
              <a:rPr lang="de-DE" b="1" dirty="0"/>
              <a:t>Danke für die Aufmerksamkeit</a:t>
            </a:r>
            <a:endParaRPr lang="cs-CZ" b="1" dirty="0"/>
          </a:p>
          <a:p>
            <a:endParaRPr lang="cs-CZ" dirty="0"/>
          </a:p>
        </p:txBody>
      </p:sp>
    </p:spTree>
    <p:extLst>
      <p:ext uri="{BB962C8B-B14F-4D97-AF65-F5344CB8AC3E}">
        <p14:creationId xmlns:p14="http://schemas.microsoft.com/office/powerpoint/2010/main" val="360122298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450</Words>
  <Application>Microsoft Office PowerPoint</Application>
  <PresentationFormat>Předvádění na obrazovce (4:3)</PresentationFormat>
  <Paragraphs>99</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systému Office</vt:lpstr>
      <vt:lpstr>Zwischenfälle am Arbeitsplatz Schlüsselwörter: Krankheit, Arbeitsunfähigkeit </vt:lpstr>
      <vt:lpstr>Wortschatz</vt:lpstr>
      <vt:lpstr>Antworten Sie</vt:lpstr>
      <vt:lpstr> Hörtext Arbeitsunfähigkeit  </vt:lpstr>
      <vt:lpstr>Übersetzen Sie </vt:lpstr>
      <vt:lpstr> Verhalten der untrennbaren Verben </vt:lpstr>
      <vt:lpstr>  Verhalten der trennbaren Verben /abkürzen/ </vt:lpstr>
      <vt:lpstr> Vorsilben, die trennbar oder untrennbar sind.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Ferda Mravenec</dc:creator>
  <cp:lastModifiedBy>uzivatel</cp:lastModifiedBy>
  <cp:revision>43</cp:revision>
  <dcterms:created xsi:type="dcterms:W3CDTF">2019-10-14T07:41:33Z</dcterms:created>
  <dcterms:modified xsi:type="dcterms:W3CDTF">2021-06-21T08:14:18Z</dcterms:modified>
</cp:coreProperties>
</file>