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58" r:id="rId6"/>
    <p:sldId id="26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3F76254-8470-43FC-9BF3-6968B4CB0781}">
          <p14:sldIdLst>
            <p14:sldId id="256"/>
            <p14:sldId id="261"/>
            <p14:sldId id="259"/>
            <p14:sldId id="257"/>
            <p14:sldId id="258"/>
            <p14:sldId id="260"/>
            <p14:sldId id="263"/>
            <p14:sldId id="264"/>
            <p14:sldId id="262"/>
          </p14:sldIdLst>
        </p14:section>
        <p14:section name="Oddíl bez názvu" id="{54A3D295-C150-4AEC-AF17-76BDCDBF842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 fontScale="90000"/>
          </a:bodyPr>
          <a:lstStyle/>
          <a:p>
            <a:pPr lvl="0"/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>Marketing und Werbung</a:t>
            </a:r>
            <a:r>
              <a:rPr lang="cs-CZ" dirty="0"/>
              <a:t/>
            </a:r>
            <a:br>
              <a:rPr lang="cs-CZ" dirty="0"/>
            </a:br>
            <a:r>
              <a:rPr lang="de-DE" sz="2200" b="1" dirty="0"/>
              <a:t>Schlüsselwörter:</a:t>
            </a:r>
            <a:br>
              <a:rPr lang="de-DE" sz="2200" b="1" dirty="0"/>
            </a:br>
            <a:r>
              <a:rPr lang="de-DE" sz="3100" dirty="0"/>
              <a:t>Markennamen</a:t>
            </a:r>
            <a:r>
              <a:rPr lang="cs-CZ" sz="3100" dirty="0"/>
              <a:t>,</a:t>
            </a:r>
            <a:r>
              <a:rPr lang="de-DE" sz="3100" dirty="0"/>
              <a:t> Werbebotschaften</a:t>
            </a:r>
            <a:r>
              <a:rPr lang="de-DE" dirty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sz="2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65861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de-DE" sz="6000" b="1" dirty="0">
                <a:solidFill>
                  <a:schemeClr val="tx1"/>
                </a:solidFill>
              </a:rPr>
              <a:t>Was lerne ich</a:t>
            </a:r>
            <a:r>
              <a:rPr lang="cs-CZ" sz="6000" b="1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de-DE" b="1" dirty="0"/>
          </a:p>
          <a:p>
            <a:pPr algn="just"/>
            <a:r>
              <a:rPr lang="de-DE" sz="8000" b="1" dirty="0">
                <a:solidFill>
                  <a:schemeClr val="tx1"/>
                </a:solidFill>
              </a:rPr>
              <a:t>eine Vertriebskonferenz moderieren </a:t>
            </a:r>
          </a:p>
          <a:p>
            <a:pPr algn="just"/>
            <a:r>
              <a:rPr lang="de-DE" sz="8000" b="1" dirty="0">
                <a:solidFill>
                  <a:schemeClr val="tx1"/>
                </a:solidFill>
              </a:rPr>
              <a:t>Tagungsordnung  zusammenstellen</a:t>
            </a:r>
          </a:p>
          <a:p>
            <a:pPr algn="just"/>
            <a:r>
              <a:rPr lang="cs-CZ" sz="8000" b="1" dirty="0">
                <a:solidFill>
                  <a:schemeClr val="tx1"/>
                </a:solidFill>
              </a:rPr>
              <a:t>ü</a:t>
            </a:r>
            <a:r>
              <a:rPr lang="de-DE" sz="8000" b="1" dirty="0" err="1">
                <a:solidFill>
                  <a:schemeClr val="tx1"/>
                </a:solidFill>
              </a:rPr>
              <a:t>ber</a:t>
            </a:r>
            <a:r>
              <a:rPr lang="de-DE" sz="8000" b="1" dirty="0">
                <a:solidFill>
                  <a:schemeClr val="tx1"/>
                </a:solidFill>
              </a:rPr>
              <a:t> Marktstrategien sprechen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64328"/>
              </p:ext>
            </p:extLst>
          </p:nvPr>
        </p:nvGraphicFramePr>
        <p:xfrm>
          <a:off x="611561" y="1340768"/>
          <a:ext cx="7920880" cy="436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232">
                  <a:extLst>
                    <a:ext uri="{9D8B030D-6E8A-4147-A177-3AD203B41FA5}">
                      <a16:colId xmlns:a16="http://schemas.microsoft.com/office/drawing/2014/main" xmlns="" val="3181026617"/>
                    </a:ext>
                  </a:extLst>
                </a:gridCol>
                <a:gridCol w="1667216">
                  <a:extLst>
                    <a:ext uri="{9D8B030D-6E8A-4147-A177-3AD203B41FA5}">
                      <a16:colId xmlns:a16="http://schemas.microsoft.com/office/drawing/2014/main" xmlns="" val="3359737678"/>
                    </a:ext>
                  </a:extLst>
                </a:gridCol>
                <a:gridCol w="1667216">
                  <a:extLst>
                    <a:ext uri="{9D8B030D-6E8A-4147-A177-3AD203B41FA5}">
                      <a16:colId xmlns:a16="http://schemas.microsoft.com/office/drawing/2014/main" xmlns="" val="2672796373"/>
                    </a:ext>
                  </a:extLst>
                </a:gridCol>
                <a:gridCol w="1667216">
                  <a:extLst>
                    <a:ext uri="{9D8B030D-6E8A-4147-A177-3AD203B41FA5}">
                      <a16:colId xmlns:a16="http://schemas.microsoft.com/office/drawing/2014/main" xmlns="" val="2435642990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noProof="0" dirty="0">
                          <a:solidFill>
                            <a:schemeClr val="tx1"/>
                          </a:solidFill>
                        </a:rPr>
                        <a:t>e Konferenz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konference</a:t>
                      </a:r>
                      <a:endParaRPr lang="de-DE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noProof="0" dirty="0">
                          <a:solidFill>
                            <a:schemeClr val="tx1"/>
                          </a:solidFill>
                        </a:rPr>
                        <a:t>den Weg beschreiben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noProof="0" dirty="0">
                          <a:solidFill>
                            <a:schemeClr val="tx1"/>
                          </a:solidFill>
                        </a:rPr>
                        <a:t>popsat cestu</a:t>
                      </a:r>
                      <a:endParaRPr lang="de-DE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noProof="0" dirty="0"/>
                        <a:t>e Vertriebskonferenz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odbytová konference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Kontakt aufnehmen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navázat kontakt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/>
                        <a:t>e Niederlassung</a:t>
                      </a:r>
                    </a:p>
                    <a:p>
                      <a:endParaRPr lang="de-DE" noProof="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pobočka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vereinbaren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dohodnout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noProof="0" dirty="0"/>
                        <a:t>festlich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slavnostně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e Arbeitsform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forma práce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/>
                        <a:t>festliche Eröffnung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slavnostní zahájení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/>
                        <a:t>e Reise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cesta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/>
                        <a:t>e </a:t>
                      </a:r>
                      <a:r>
                        <a:rPr lang="de-DE" dirty="0"/>
                        <a:t>Marktstrategien</a:t>
                      </a:r>
                      <a:endParaRPr lang="de-DE" noProof="0" dirty="0"/>
                    </a:p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tržní strategie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klappen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klapnout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noProof="0" dirty="0"/>
                        <a:t>e </a:t>
                      </a:r>
                      <a:r>
                        <a:rPr lang="de-DE" dirty="0"/>
                        <a:t>Tagungsdauer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délka rokování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vorbereiten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připravit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noProof="0" dirty="0"/>
                        <a:t>teilnehmen 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zúčastnit se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/>
                        <a:t>begrüßen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přivítat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Fragen zum Hörtext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4400" dirty="0"/>
              <a:t>Was findet in Innsbruck statt?</a:t>
            </a:r>
            <a:endParaRPr lang="cs-CZ" sz="4400" dirty="0"/>
          </a:p>
          <a:p>
            <a:pPr marL="0" indent="0">
              <a:buNone/>
            </a:pPr>
            <a:r>
              <a:rPr lang="de-DE" sz="4400" dirty="0"/>
              <a:t>_______________________________________________________________</a:t>
            </a:r>
            <a:endParaRPr lang="cs-CZ" sz="4400" dirty="0"/>
          </a:p>
          <a:p>
            <a:pPr marL="0" indent="0">
              <a:buNone/>
            </a:pPr>
            <a:r>
              <a:rPr lang="de-DE" sz="4400" dirty="0"/>
              <a:t>Von wann bis wann?</a:t>
            </a:r>
            <a:endParaRPr lang="cs-CZ" sz="4400" dirty="0"/>
          </a:p>
          <a:p>
            <a:pPr marL="0" indent="0">
              <a:buNone/>
            </a:pPr>
            <a:r>
              <a:rPr lang="de-DE" sz="4400" dirty="0"/>
              <a:t>_______________________________________________________________</a:t>
            </a:r>
            <a:endParaRPr lang="cs-CZ" sz="4400" dirty="0"/>
          </a:p>
          <a:p>
            <a:pPr marL="0" indent="0">
              <a:buNone/>
            </a:pPr>
            <a:r>
              <a:rPr lang="de-DE" sz="4400" dirty="0"/>
              <a:t>Wer nimmt daran teil?</a:t>
            </a:r>
            <a:endParaRPr lang="cs-CZ" sz="4400" dirty="0"/>
          </a:p>
          <a:p>
            <a:pPr marL="0" indent="0">
              <a:buNone/>
            </a:pPr>
            <a:r>
              <a:rPr lang="de-DE" sz="4400" dirty="0"/>
              <a:t>_______________________________________________________________</a:t>
            </a:r>
            <a:endParaRPr lang="cs-CZ" sz="4400" dirty="0"/>
          </a:p>
          <a:p>
            <a:pPr marL="0" indent="0">
              <a:buNone/>
            </a:pPr>
            <a:r>
              <a:rPr lang="de-DE" sz="4400" dirty="0"/>
              <a:t>Wie sind die Arbeitsformen?</a:t>
            </a:r>
            <a:endParaRPr lang="cs-CZ" sz="4400" dirty="0"/>
          </a:p>
          <a:p>
            <a:pPr marL="0" indent="0">
              <a:buNone/>
            </a:pPr>
            <a:r>
              <a:rPr lang="de-DE" sz="4400" dirty="0"/>
              <a:t>_______________________________________________________________</a:t>
            </a:r>
            <a:endParaRPr lang="cs-CZ" sz="4400" dirty="0"/>
          </a:p>
          <a:p>
            <a:pPr marL="0" indent="0">
              <a:buNone/>
            </a:pPr>
            <a:r>
              <a:rPr lang="de-DE" sz="4400" dirty="0"/>
              <a:t>Wie ist die Tagungsdauer?</a:t>
            </a:r>
            <a:endParaRPr lang="cs-CZ" sz="4400" dirty="0"/>
          </a:p>
          <a:p>
            <a:pPr marL="0" indent="0">
              <a:buNone/>
            </a:pPr>
            <a:r>
              <a:rPr lang="de-DE" sz="4400" dirty="0"/>
              <a:t>___________________________</a:t>
            </a:r>
            <a:r>
              <a:rPr lang="de-DE" dirty="0"/>
              <a:t>____________________________________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de-DE" sz="3100" dirty="0"/>
              <a:t/>
            </a:r>
            <a:br>
              <a:rPr lang="de-DE" sz="3100" dirty="0"/>
            </a:br>
            <a:r>
              <a:rPr lang="de-DE" sz="3100" dirty="0"/>
              <a:t>Programm und Tagesordnung der Vertriebskonferenz zu neuen Marktstrategien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58924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DE" sz="5000" b="1" dirty="0"/>
              <a:t>Bauer und Sohn Produkte für Haus und Garten</a:t>
            </a:r>
            <a:endParaRPr lang="cs-CZ" sz="5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5000" dirty="0">
                <a:solidFill>
                  <a:srgbClr val="FF0000"/>
                </a:solidFill>
              </a:rPr>
              <a:t>Jahresvertriebskonferenz, 14. – 16. 6. 2018, Hotel Alpenblick, Innsbruck</a:t>
            </a:r>
            <a:endParaRPr lang="cs-CZ" sz="5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4200" dirty="0"/>
              <a:t>Teilnehmer: Mitarbeiter von Bauer und Sohn, Niederlassungen Hamburg und Salzburg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13.6. 2018         bis 17.00 Anreise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18.00 festliche Eröffnung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18.15 Abendessen</a:t>
            </a:r>
            <a:endParaRPr lang="cs-CZ" sz="4200" dirty="0"/>
          </a:p>
          <a:p>
            <a:pPr marL="0" indent="0">
              <a:buNone/>
            </a:pPr>
            <a:endParaRPr lang="de-DE" sz="4200" dirty="0"/>
          </a:p>
          <a:p>
            <a:pPr marL="0" indent="0">
              <a:buNone/>
            </a:pPr>
            <a:r>
              <a:rPr lang="de-DE" sz="4200" dirty="0"/>
              <a:t>14.6. 2018          8.15 – 8.45 Bauer und Sohn im Rückblick der letzten Jahre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(Erich Hauptvogel, Geschäftsführung)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</a:t>
            </a:r>
          </a:p>
          <a:p>
            <a:pPr marL="0" indent="0">
              <a:buNone/>
            </a:pPr>
            <a:r>
              <a:rPr lang="de-DE" sz="4200" dirty="0"/>
              <a:t>	        8.45 – 9.45 Neue Marktstrategien für 2019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(Emanuela Bauer, Marketingabteilung)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 Kaffeepause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10.00 – 11.30 Marktziele der Niederlassung in Hamburg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 </a:t>
            </a:r>
            <a:r>
              <a:rPr lang="cs-CZ" sz="4200" dirty="0"/>
              <a:t>(</a:t>
            </a:r>
            <a:r>
              <a:rPr lang="de-DE" sz="4200" dirty="0"/>
              <a:t>Johann Klimt, Vertriebsleiter der Niederlassung Hamburg)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 11.30 – 13.00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 13.00 – 15.00 Umsetzung der Marktziele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 (Gruppenarbeit)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  Kaffeepause</a:t>
            </a:r>
            <a:endParaRPr lang="cs-CZ" sz="4200" dirty="0"/>
          </a:p>
          <a:p>
            <a:pPr marL="0" indent="0">
              <a:buNone/>
            </a:pPr>
            <a:r>
              <a:rPr lang="de-DE" sz="4200" dirty="0"/>
              <a:t>                             18.30 gemeinsames Abendessen </a:t>
            </a:r>
            <a:endParaRPr lang="cs-CZ" sz="4200" dirty="0"/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/>
              <a:t>Marketingstrategien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362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Was wollen Sie verbessern?</a:t>
            </a:r>
            <a:endParaRPr lang="cs-CZ" dirty="0"/>
          </a:p>
          <a:p>
            <a:r>
              <a:rPr lang="de-DE" dirty="0"/>
              <a:t>Arbeitsbedingungen der Mitarbeiter</a:t>
            </a:r>
            <a:endParaRPr lang="cs-CZ" dirty="0"/>
          </a:p>
          <a:p>
            <a:r>
              <a:rPr lang="de-DE" dirty="0"/>
              <a:t>die Zusammenarbeit mit unseren Niederlassungen</a:t>
            </a:r>
            <a:endParaRPr lang="cs-CZ" dirty="0"/>
          </a:p>
          <a:p>
            <a:r>
              <a:rPr lang="de-DE" dirty="0"/>
              <a:t>die Qualität unserer Produkte</a:t>
            </a:r>
            <a:endParaRPr lang="cs-CZ" dirty="0"/>
          </a:p>
          <a:p>
            <a:r>
              <a:rPr lang="de-DE" dirty="0"/>
              <a:t>unsere Beteiligung auf Messen</a:t>
            </a:r>
            <a:endParaRPr lang="cs-CZ" dirty="0"/>
          </a:p>
          <a:p>
            <a:r>
              <a:rPr lang="de-DE" dirty="0"/>
              <a:t>Schulungen unseres Verkaufspersonals</a:t>
            </a:r>
            <a:endParaRPr lang="cs-CZ" dirty="0"/>
          </a:p>
          <a:p>
            <a:r>
              <a:rPr lang="de-DE" dirty="0"/>
              <a:t>die Stellung unserer Produkte auf dem Markt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sz="3100" b="1" dirty="0"/>
              <a:t>Mit welchem Kundentypen möchten Sie gerne zusammenarbeiten und warum? 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Der Kunde muss in jeder Situation König sein.</a:t>
            </a:r>
          </a:p>
          <a:p>
            <a:pPr marL="0" indent="0">
              <a:buNone/>
            </a:pPr>
            <a:r>
              <a:rPr lang="de-DE" dirty="0"/>
              <a:t>Verschiedene Kundentypen:</a:t>
            </a:r>
          </a:p>
          <a:p>
            <a:r>
              <a:rPr lang="de-DE" dirty="0">
                <a:highlight>
                  <a:srgbClr val="FFFF00"/>
                </a:highlight>
              </a:rPr>
              <a:t>zurückhaltend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cs-CZ" dirty="0">
                <a:highlight>
                  <a:srgbClr val="FFFF00"/>
                </a:highlight>
              </a:rPr>
              <a:t>(zdrženlivý)</a:t>
            </a:r>
            <a:endParaRPr lang="de-DE" dirty="0">
              <a:highlight>
                <a:srgbClr val="FFFF00"/>
              </a:highlight>
            </a:endParaRPr>
          </a:p>
          <a:p>
            <a:r>
              <a:rPr lang="de-DE" dirty="0">
                <a:highlight>
                  <a:srgbClr val="FFFF00"/>
                </a:highlight>
              </a:rPr>
              <a:t>unsicher</a:t>
            </a:r>
            <a:r>
              <a:rPr lang="cs-CZ" dirty="0">
                <a:highlight>
                  <a:srgbClr val="FFFF00"/>
                </a:highlight>
              </a:rPr>
              <a:t> (nejistý)</a:t>
            </a:r>
            <a:r>
              <a:rPr lang="de-DE" dirty="0">
                <a:highlight>
                  <a:srgbClr val="FFFF00"/>
                </a:highlight>
              </a:rPr>
              <a:t> </a:t>
            </a:r>
          </a:p>
          <a:p>
            <a:r>
              <a:rPr lang="de-DE" dirty="0">
                <a:highlight>
                  <a:srgbClr val="FFFF00"/>
                </a:highlight>
              </a:rPr>
              <a:t>risikoscheu</a:t>
            </a:r>
            <a:r>
              <a:rPr lang="cs-CZ" dirty="0">
                <a:highlight>
                  <a:srgbClr val="FFFF00"/>
                </a:highlight>
              </a:rPr>
              <a:t> (bojící se rizika)</a:t>
            </a:r>
            <a:endParaRPr lang="de-DE" dirty="0">
              <a:highlight>
                <a:srgbClr val="FFFF00"/>
              </a:highlight>
            </a:endParaRPr>
          </a:p>
          <a:p>
            <a:r>
              <a:rPr lang="de-DE" dirty="0">
                <a:highlight>
                  <a:srgbClr val="FFFF00"/>
                </a:highlight>
              </a:rPr>
              <a:t>verschlossen</a:t>
            </a:r>
            <a:r>
              <a:rPr lang="cs-CZ" dirty="0">
                <a:highlight>
                  <a:srgbClr val="FFFF00"/>
                </a:highlight>
              </a:rPr>
              <a:t> (uzavřený)</a:t>
            </a:r>
            <a:r>
              <a:rPr lang="de-DE" dirty="0">
                <a:highlight>
                  <a:srgbClr val="FFFF00"/>
                </a:highlight>
              </a:rPr>
              <a:t> </a:t>
            </a:r>
          </a:p>
          <a:p>
            <a:r>
              <a:rPr lang="de-DE" dirty="0">
                <a:highlight>
                  <a:srgbClr val="FFFF00"/>
                </a:highlight>
              </a:rPr>
              <a:t>offen</a:t>
            </a:r>
            <a:r>
              <a:rPr lang="cs-CZ" dirty="0">
                <a:highlight>
                  <a:srgbClr val="FFFF00"/>
                </a:highlight>
              </a:rPr>
              <a:t> (otevřený)</a:t>
            </a:r>
            <a:r>
              <a:rPr lang="de-DE" dirty="0">
                <a:highlight>
                  <a:srgbClr val="FFFF00"/>
                </a:highlight>
              </a:rPr>
              <a:t> </a:t>
            </a:r>
          </a:p>
          <a:p>
            <a:r>
              <a:rPr lang="de-DE" dirty="0">
                <a:highlight>
                  <a:srgbClr val="FFFF00"/>
                </a:highlight>
              </a:rPr>
              <a:t>interessiert</a:t>
            </a:r>
            <a:r>
              <a:rPr lang="cs-CZ" dirty="0">
                <a:highlight>
                  <a:srgbClr val="FFFF00"/>
                </a:highlight>
              </a:rPr>
              <a:t> (zainteresovaný)</a:t>
            </a:r>
            <a:endParaRPr lang="de-DE" dirty="0">
              <a:highlight>
                <a:srgbClr val="FFFF00"/>
              </a:highlight>
            </a:endParaRPr>
          </a:p>
          <a:p>
            <a:r>
              <a:rPr lang="de-DE" dirty="0">
                <a:highlight>
                  <a:srgbClr val="FFFF00"/>
                </a:highlight>
              </a:rPr>
              <a:t>spontan</a:t>
            </a:r>
            <a:r>
              <a:rPr lang="cs-CZ" dirty="0">
                <a:highlight>
                  <a:srgbClr val="FFFF00"/>
                </a:highlight>
              </a:rPr>
              <a:t> (spontánní)</a:t>
            </a:r>
            <a:r>
              <a:rPr lang="de-DE" dirty="0">
                <a:highlight>
                  <a:srgbClr val="FFFF00"/>
                </a:highlight>
              </a:rPr>
              <a:t> </a:t>
            </a:r>
          </a:p>
          <a:p>
            <a:r>
              <a:rPr lang="de-DE" dirty="0">
                <a:highlight>
                  <a:srgbClr val="FFFF00"/>
                </a:highlight>
              </a:rPr>
              <a:t>gesprächsbereit</a:t>
            </a:r>
            <a:r>
              <a:rPr lang="cs-CZ" dirty="0">
                <a:highlight>
                  <a:srgbClr val="FFFF00"/>
                </a:highlight>
              </a:rPr>
              <a:t> (ochotný komunikovat)</a:t>
            </a:r>
            <a:endParaRPr lang="de-DE" dirty="0">
              <a:highlight>
                <a:srgbClr val="FFFF00"/>
              </a:highlight>
            </a:endParaRPr>
          </a:p>
          <a:p>
            <a:r>
              <a:rPr lang="de-DE" dirty="0">
                <a:highlight>
                  <a:srgbClr val="FFFF00"/>
                </a:highlight>
              </a:rPr>
              <a:t>informiert</a:t>
            </a:r>
            <a:r>
              <a:rPr lang="cs-CZ" dirty="0">
                <a:highlight>
                  <a:srgbClr val="FFFF00"/>
                </a:highlight>
              </a:rPr>
              <a:t> (informovaný)</a:t>
            </a:r>
            <a:r>
              <a:rPr lang="de-DE" dirty="0">
                <a:highlight>
                  <a:srgbClr val="FFFF00"/>
                </a:highlight>
              </a:rPr>
              <a:t> </a:t>
            </a:r>
          </a:p>
          <a:p>
            <a:r>
              <a:rPr lang="de-DE" dirty="0">
                <a:highlight>
                  <a:srgbClr val="FFFF00"/>
                </a:highlight>
              </a:rPr>
              <a:t>entschieden</a:t>
            </a:r>
            <a:r>
              <a:rPr lang="cs-CZ" dirty="0">
                <a:highlight>
                  <a:srgbClr val="FFFF00"/>
                </a:highlight>
              </a:rPr>
              <a:t> (rozhodnutý)</a:t>
            </a:r>
            <a:r>
              <a:rPr lang="de-DE" dirty="0">
                <a:highlight>
                  <a:srgbClr val="FFFF00"/>
                </a:highlight>
              </a:rPr>
              <a:t> </a:t>
            </a:r>
          </a:p>
          <a:p>
            <a:r>
              <a:rPr lang="de-DE" dirty="0">
                <a:highlight>
                  <a:srgbClr val="FFFF00"/>
                </a:highlight>
              </a:rPr>
              <a:t>sachorientiert</a:t>
            </a:r>
            <a:r>
              <a:rPr lang="cs-CZ" dirty="0">
                <a:highlight>
                  <a:srgbClr val="FFFF00"/>
                </a:highlight>
              </a:rPr>
              <a:t> (věcný)</a:t>
            </a:r>
            <a:endParaRPr lang="de-DE" dirty="0">
              <a:highlight>
                <a:srgbClr val="FFFF00"/>
              </a:highlight>
            </a:endParaRPr>
          </a:p>
          <a:p>
            <a:r>
              <a:rPr lang="de-DE" dirty="0">
                <a:highlight>
                  <a:srgbClr val="FFFF00"/>
                </a:highlight>
              </a:rPr>
              <a:t>preisbewusst </a:t>
            </a:r>
            <a:r>
              <a:rPr lang="cs-CZ" dirty="0">
                <a:highlight>
                  <a:srgbClr val="FFFF00"/>
                </a:highlight>
              </a:rPr>
              <a:t>(jistý co se týká ceny)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Substantive Komposita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999101"/>
              </p:ext>
            </p:extLst>
          </p:nvPr>
        </p:nvGraphicFramePr>
        <p:xfrm>
          <a:off x="1331640" y="1772807"/>
          <a:ext cx="5988640" cy="3888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4320">
                  <a:extLst>
                    <a:ext uri="{9D8B030D-6E8A-4147-A177-3AD203B41FA5}">
                      <a16:colId xmlns:a16="http://schemas.microsoft.com/office/drawing/2014/main" xmlns="" val="3927546311"/>
                    </a:ext>
                  </a:extLst>
                </a:gridCol>
                <a:gridCol w="2994320">
                  <a:extLst>
                    <a:ext uri="{9D8B030D-6E8A-4147-A177-3AD203B41FA5}">
                      <a16:colId xmlns:a16="http://schemas.microsoft.com/office/drawing/2014/main" xmlns="" val="465543437"/>
                    </a:ext>
                  </a:extLst>
                </a:gridCol>
              </a:tblGrid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e Marktanalyse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b="0" spc="-30" noProof="0" dirty="0">
                          <a:solidFill>
                            <a:schemeClr val="tx1"/>
                          </a:solidFill>
                          <a:effectLst/>
                        </a:rPr>
                        <a:t>analýza trhu</a:t>
                      </a:r>
                      <a:endParaRPr lang="de-LU" sz="2400" b="0" spc="-3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9784470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>
                          <a:effectLst/>
                        </a:rPr>
                        <a:t>r Marktanteil</a:t>
                      </a:r>
                      <a:endParaRPr lang="de-LU" sz="2400" spc="-3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spc="-30" noProof="0" dirty="0">
                          <a:effectLst/>
                        </a:rPr>
                        <a:t>podíl na trhu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5122741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>
                          <a:effectLst/>
                        </a:rPr>
                        <a:t>e Markbeherrschung</a:t>
                      </a:r>
                      <a:endParaRPr lang="de-LU" sz="2400" spc="-3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spc="-30" noProof="0" dirty="0">
                          <a:effectLst/>
                        </a:rPr>
                        <a:t>ovládnutí trhu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60009834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>
                          <a:effectLst/>
                        </a:rPr>
                        <a:t>r Markbericht</a:t>
                      </a:r>
                      <a:endParaRPr lang="de-LU" sz="2400" spc="-3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spc="-30" noProof="0" dirty="0">
                          <a:effectLst/>
                        </a:rPr>
                        <a:t>zpráva o trhu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98815358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>
                          <a:effectLst/>
                        </a:rPr>
                        <a:t>e Marktchance</a:t>
                      </a:r>
                      <a:endParaRPr lang="de-LU" sz="2400" spc="-3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spc="-30" noProof="0" dirty="0">
                          <a:effectLst/>
                        </a:rPr>
                        <a:t>tržní šance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4725956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>
                          <a:effectLst/>
                        </a:rPr>
                        <a:t>e Marktforschung</a:t>
                      </a:r>
                      <a:endParaRPr lang="de-LU" sz="2400" spc="-3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spc="-30" noProof="0" dirty="0">
                          <a:effectLst/>
                        </a:rPr>
                        <a:t>výzkum trhu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17186177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>
                          <a:effectLst/>
                        </a:rPr>
                        <a:t>e Marktlücke</a:t>
                      </a:r>
                      <a:endParaRPr lang="de-LU" sz="2400" spc="-3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spc="-30" noProof="0" dirty="0">
                          <a:effectLst/>
                        </a:rPr>
                        <a:t>skulina na trhu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22444878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>
                          <a:effectLst/>
                        </a:rPr>
                        <a:t>r Marktführer</a:t>
                      </a:r>
                      <a:endParaRPr lang="de-LU" sz="2400" spc="-3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spc="-30" noProof="0" dirty="0">
                          <a:effectLst/>
                        </a:rPr>
                        <a:t>vedoucí na trhu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68901264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>
                          <a:effectLst/>
                        </a:rPr>
                        <a:t>e Marktlage</a:t>
                      </a:r>
                      <a:endParaRPr lang="de-LU" sz="2400" spc="-3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spc="-30" noProof="0" dirty="0">
                          <a:effectLst/>
                        </a:rPr>
                        <a:t>situace na trhu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859883"/>
                  </a:ext>
                </a:extLst>
              </a:tr>
              <a:tr h="3888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>
                          <a:effectLst/>
                        </a:rPr>
                        <a:t>e Marktwirtschaft</a:t>
                      </a:r>
                      <a:endParaRPr lang="de-LU" sz="2400" spc="-3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LU" sz="2400" spc="-30" noProof="0" dirty="0">
                          <a:effectLst/>
                        </a:rPr>
                        <a:t> </a:t>
                      </a:r>
                      <a:r>
                        <a:rPr lang="cs-CZ" sz="2400" spc="-30" noProof="0" dirty="0">
                          <a:effectLst/>
                        </a:rPr>
                        <a:t>tržní hospodářství</a:t>
                      </a:r>
                      <a:endParaRPr lang="de-LU" sz="2400" spc="-3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2243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69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Adjektivische Komposita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640986"/>
              </p:ext>
            </p:extLst>
          </p:nvPr>
        </p:nvGraphicFramePr>
        <p:xfrm>
          <a:off x="1403648" y="2203085"/>
          <a:ext cx="5916632" cy="409189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883579">
                  <a:extLst>
                    <a:ext uri="{9D8B030D-6E8A-4147-A177-3AD203B41FA5}">
                      <a16:colId xmlns:a16="http://schemas.microsoft.com/office/drawing/2014/main" xmlns="" val="2707918100"/>
                    </a:ext>
                  </a:extLst>
                </a:gridCol>
                <a:gridCol w="3033053">
                  <a:extLst>
                    <a:ext uri="{9D8B030D-6E8A-4147-A177-3AD203B41FA5}">
                      <a16:colId xmlns:a16="http://schemas.microsoft.com/office/drawing/2014/main" xmlns="" val="4214260960"/>
                    </a:ext>
                  </a:extLst>
                </a:gridCol>
              </a:tblGrid>
              <a:tr h="672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spc="-30" dirty="0">
                          <a:effectLst/>
                        </a:rPr>
                        <a:t>marktbeherrschen</a:t>
                      </a:r>
                      <a:r>
                        <a:rPr lang="de-DE" sz="2400" b="1" spc="-30" dirty="0">
                          <a:effectLst/>
                          <a:highlight>
                            <a:srgbClr val="FFFF00"/>
                          </a:highlight>
                        </a:rPr>
                        <a:t>d</a:t>
                      </a:r>
                      <a:endParaRPr lang="cs-CZ" sz="2400" spc="-3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effectLst/>
                        </a:rPr>
                        <a:t>ovládající trh</a:t>
                      </a:r>
                      <a:endParaRPr lang="cs-CZ" sz="2400" spc="-3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7561778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spc="-30" dirty="0">
                          <a:effectLst/>
                        </a:rPr>
                        <a:t>marktführen</a:t>
                      </a:r>
                      <a:r>
                        <a:rPr lang="de-DE" sz="2400" b="1" spc="-30" dirty="0">
                          <a:effectLst/>
                          <a:highlight>
                            <a:srgbClr val="FFFF00"/>
                          </a:highlight>
                        </a:rPr>
                        <a:t>d</a:t>
                      </a:r>
                      <a:endParaRPr lang="cs-CZ" sz="2400" spc="-3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effectLst/>
                        </a:rPr>
                        <a:t>vedoucí na trhu</a:t>
                      </a:r>
                      <a:endParaRPr lang="cs-CZ" sz="2400" spc="-3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2985471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spc="-30" dirty="0">
                          <a:effectLst/>
                        </a:rPr>
                        <a:t>marktentsprechen</a:t>
                      </a:r>
                      <a:r>
                        <a:rPr lang="de-DE" sz="2400" b="1" spc="-30" dirty="0">
                          <a:effectLst/>
                          <a:highlight>
                            <a:srgbClr val="FFFF00"/>
                          </a:highlight>
                        </a:rPr>
                        <a:t>d</a:t>
                      </a:r>
                      <a:endParaRPr lang="cs-CZ" sz="2400" spc="-3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effectLst/>
                        </a:rPr>
                        <a:t>odpovídající</a:t>
                      </a:r>
                      <a:endParaRPr lang="cs-CZ" sz="2400" spc="-3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9108461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spc="-30" dirty="0">
                          <a:effectLst/>
                        </a:rPr>
                        <a:t>markt</a:t>
                      </a:r>
                      <a:r>
                        <a:rPr lang="de-DE" sz="2400" b="1" spc="-30" dirty="0">
                          <a:effectLst/>
                          <a:highlight>
                            <a:srgbClr val="FFFF00"/>
                          </a:highlight>
                        </a:rPr>
                        <a:t>orientiert</a:t>
                      </a:r>
                      <a:endParaRPr lang="cs-CZ" sz="2400" spc="-3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effectLst/>
                        </a:rPr>
                        <a:t>orientovaný</a:t>
                      </a:r>
                      <a:endParaRPr lang="cs-CZ" sz="2400" spc="-3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665371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spc="-30" noProof="0" dirty="0" err="1">
                          <a:effectLst/>
                        </a:rPr>
                        <a:t>markt</a:t>
                      </a:r>
                      <a:r>
                        <a:rPr lang="de-DE" sz="2400" b="1" spc="-30" noProof="0" dirty="0" err="1">
                          <a:effectLst/>
                          <a:highlight>
                            <a:srgbClr val="FFFF00"/>
                          </a:highlight>
                        </a:rPr>
                        <a:t>wert</a:t>
                      </a:r>
                      <a:endParaRPr lang="de-DE" sz="2400" spc="-30" noProof="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effectLst/>
                        </a:rPr>
                        <a:t>odpovídající hodnotě na trhu</a:t>
                      </a:r>
                      <a:endParaRPr lang="cs-CZ" sz="2400" spc="-3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442100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400" b="1" spc="-30" dirty="0">
                          <a:effectLst/>
                        </a:rPr>
                        <a:t>markt</a:t>
                      </a:r>
                      <a:r>
                        <a:rPr lang="de-DE" sz="2400" b="1" spc="-30" dirty="0">
                          <a:effectLst/>
                          <a:highlight>
                            <a:srgbClr val="FFFF00"/>
                          </a:highlight>
                        </a:rPr>
                        <a:t>wirtschaftlich</a:t>
                      </a:r>
                      <a:endParaRPr lang="cs-CZ" sz="2400" spc="-3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effectLst/>
                        </a:rPr>
                        <a:t>tržně hospodárný</a:t>
                      </a:r>
                      <a:endParaRPr lang="cs-CZ" sz="2400" spc="-3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2971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88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dirty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695062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316</Words>
  <Application>Microsoft Office PowerPoint</Application>
  <PresentationFormat>Předvádění na obrazovce (4:3)</PresentationFormat>
  <Paragraphs>133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 Marketing und Werbung Schlüsselwörter: Markennamen, Werbebotschaften. </vt:lpstr>
      <vt:lpstr>Wortschatz</vt:lpstr>
      <vt:lpstr>Fragen zum Hörtext </vt:lpstr>
      <vt:lpstr> Programm und Tagesordnung der Vertriebskonferenz zu neuen Marktstrategien </vt:lpstr>
      <vt:lpstr>Marketingstrategien</vt:lpstr>
      <vt:lpstr> Mit welchem Kundentypen möchten Sie gerne zusammenarbeiten und warum?  </vt:lpstr>
      <vt:lpstr>Substantive Komposita</vt:lpstr>
      <vt:lpstr>Adjektivische Komposita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uzivatel</cp:lastModifiedBy>
  <cp:revision>43</cp:revision>
  <dcterms:created xsi:type="dcterms:W3CDTF">2019-10-14T07:41:33Z</dcterms:created>
  <dcterms:modified xsi:type="dcterms:W3CDTF">2021-06-22T07:19:58Z</dcterms:modified>
</cp:coreProperties>
</file>