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3" r:id="rId4"/>
    <p:sldId id="257" r:id="rId5"/>
    <p:sldId id="259" r:id="rId6"/>
    <p:sldId id="258" r:id="rId7"/>
    <p:sldId id="264" r:id="rId8"/>
    <p:sldId id="260" r:id="rId9"/>
    <p:sldId id="262"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3F76254-8470-43FC-9BF3-6968B4CB0781}">
          <p14:sldIdLst>
            <p14:sldId id="256"/>
            <p14:sldId id="261"/>
            <p14:sldId id="263"/>
            <p14:sldId id="257"/>
            <p14:sldId id="259"/>
            <p14:sldId id="258"/>
            <p14:sldId id="264"/>
            <p14:sldId id="260"/>
            <p14:sldId id="262"/>
          </p14:sldIdLst>
        </p14:section>
        <p14:section name="Oddíl bez názvu" id="{54A3D295-C150-4AEC-AF17-76BDCDBF842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37AEF-17E0-465E-881C-C4C2947CE301}" type="datetimeFigureOut">
              <a:rPr lang="cs-CZ" smtClean="0"/>
              <a:t>22.06.2021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D9257-30CA-44CD-B75C-B577E1854B57}" type="slidenum">
              <a:rPr lang="cs-CZ" smtClean="0"/>
              <a:t>‹#›</a:t>
            </a:fld>
            <a:endParaRPr lang="cs-CZ"/>
          </a:p>
        </p:txBody>
      </p:sp>
    </p:spTree>
    <p:extLst>
      <p:ext uri="{BB962C8B-B14F-4D97-AF65-F5344CB8AC3E}">
        <p14:creationId xmlns:p14="http://schemas.microsoft.com/office/powerpoint/2010/main" val="1212743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F1D9257-30CA-44CD-B75C-B577E1854B57}" type="slidenum">
              <a:rPr lang="cs-CZ" smtClean="0"/>
              <a:t>2</a:t>
            </a:fld>
            <a:endParaRPr lang="cs-CZ"/>
          </a:p>
        </p:txBody>
      </p:sp>
    </p:spTree>
    <p:extLst>
      <p:ext uri="{BB962C8B-B14F-4D97-AF65-F5344CB8AC3E}">
        <p14:creationId xmlns:p14="http://schemas.microsoft.com/office/powerpoint/2010/main" val="254522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8A4AC0-1644-443D-8468-3DDCF47A33DF}" type="datetimeFigureOut">
              <a:rPr lang="cs-CZ" smtClean="0"/>
              <a:t>22.06.2021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8A4AC0-1644-443D-8468-3DDCF47A33DF}" type="datetimeFigureOut">
              <a:rPr lang="cs-CZ" smtClean="0"/>
              <a:t>22.06.2021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22.06.2021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908721"/>
            <a:ext cx="7772400" cy="2063079"/>
          </a:xfrm>
        </p:spPr>
        <p:txBody>
          <a:bodyPr>
            <a:normAutofit/>
          </a:bodyPr>
          <a:lstStyle/>
          <a:p>
            <a:r>
              <a:rPr lang="de-DE" b="1" dirty="0"/>
              <a:t>Sicherheit am Arbeitsplatz</a:t>
            </a:r>
            <a:r>
              <a:rPr lang="cs-CZ" dirty="0"/>
              <a:t/>
            </a:r>
            <a:br>
              <a:rPr lang="cs-CZ" dirty="0"/>
            </a:br>
            <a:r>
              <a:rPr lang="de-DE" sz="2200" b="1" dirty="0"/>
              <a:t>Schlüsselwörter:</a:t>
            </a:r>
            <a:r>
              <a:rPr lang="cs-CZ" dirty="0"/>
              <a:t/>
            </a:r>
            <a:br>
              <a:rPr lang="cs-CZ" dirty="0"/>
            </a:br>
            <a:r>
              <a:rPr lang="de-DE" sz="1800" b="1" dirty="0"/>
              <a:t>Sicherheit, </a:t>
            </a:r>
            <a:r>
              <a:rPr lang="cs-CZ" sz="2000" dirty="0" smtClean="0"/>
              <a:t>k</a:t>
            </a:r>
            <a:r>
              <a:rPr lang="de-DE" sz="2000" dirty="0" smtClean="0"/>
              <a:t>leine </a:t>
            </a:r>
            <a:r>
              <a:rPr lang="de-DE" sz="2000" dirty="0"/>
              <a:t>Katastrophen im Betriebsalltag. Sicherheitsschilder, Sicherheitsmaßnahmen, Brandschutz, </a:t>
            </a:r>
            <a:r>
              <a:rPr lang="de-DE" sz="2000" dirty="0" smtClean="0"/>
              <a:t>Arbeitsunfälle</a:t>
            </a:r>
            <a:r>
              <a:rPr lang="cs-CZ" sz="2000" dirty="0" smtClean="0"/>
              <a:t>, </a:t>
            </a:r>
            <a:r>
              <a:rPr lang="de-DE" sz="2000" dirty="0" smtClean="0"/>
              <a:t>Unfallanzeige</a:t>
            </a:r>
            <a:r>
              <a:rPr lang="de-DE" sz="2000" dirty="0"/>
              <a:t>.</a:t>
            </a:r>
            <a:r>
              <a:rPr lang="cs-CZ" sz="2000" dirty="0"/>
              <a:t/>
            </a:r>
            <a:br>
              <a:rPr lang="cs-CZ" sz="2000" dirty="0"/>
            </a:br>
            <a:r>
              <a:rPr lang="de-DE" sz="2000" b="1" dirty="0"/>
              <a:t> </a:t>
            </a:r>
          </a:p>
        </p:txBody>
      </p:sp>
      <p:sp>
        <p:nvSpPr>
          <p:cNvPr id="3" name="Podnadpis 2"/>
          <p:cNvSpPr>
            <a:spLocks noGrp="1"/>
          </p:cNvSpPr>
          <p:nvPr>
            <p:ph type="subTitle" idx="1"/>
          </p:nvPr>
        </p:nvSpPr>
        <p:spPr>
          <a:xfrm>
            <a:off x="251520" y="2971800"/>
            <a:ext cx="9721080" cy="2977480"/>
          </a:xfrm>
        </p:spPr>
        <p:txBody>
          <a:bodyPr>
            <a:normAutofit fontScale="77500" lnSpcReduction="20000"/>
          </a:bodyPr>
          <a:lstStyle/>
          <a:p>
            <a:pPr algn="just"/>
            <a:r>
              <a:rPr lang="de-DE" sz="6000" b="1" dirty="0">
                <a:solidFill>
                  <a:schemeClr val="tx1"/>
                </a:solidFill>
              </a:rPr>
              <a:t>Was lerne ich</a:t>
            </a:r>
            <a:r>
              <a:rPr lang="cs-CZ" sz="6000" b="1" dirty="0">
                <a:solidFill>
                  <a:schemeClr val="tx1"/>
                </a:solidFill>
              </a:rPr>
              <a:t>?</a:t>
            </a:r>
          </a:p>
          <a:p>
            <a:pPr algn="just"/>
            <a:endParaRPr lang="de-DE" b="1" dirty="0"/>
          </a:p>
          <a:p>
            <a:pPr algn="just"/>
            <a:r>
              <a:rPr lang="de-DE" b="1" dirty="0">
                <a:solidFill>
                  <a:schemeClr val="tx1"/>
                </a:solidFill>
              </a:rPr>
              <a:t>Vokabeln </a:t>
            </a:r>
            <a:endParaRPr lang="cs-CZ" b="1" dirty="0">
              <a:solidFill>
                <a:schemeClr val="tx1"/>
              </a:solidFill>
            </a:endParaRPr>
          </a:p>
          <a:p>
            <a:pPr algn="just"/>
            <a:r>
              <a:rPr lang="de-DE" b="1" dirty="0">
                <a:solidFill>
                  <a:schemeClr val="tx1"/>
                </a:solidFill>
              </a:rPr>
              <a:t>Sicherheitsmaßnahmen im Unternehmen</a:t>
            </a:r>
            <a:endParaRPr lang="cs-CZ" b="1" dirty="0">
              <a:solidFill>
                <a:schemeClr val="tx1"/>
              </a:solidFill>
            </a:endParaRPr>
          </a:p>
          <a:p>
            <a:pPr algn="just"/>
            <a:r>
              <a:rPr lang="de-DE" b="1" dirty="0">
                <a:solidFill>
                  <a:schemeClr val="tx1"/>
                </a:solidFill>
              </a:rPr>
              <a:t>Bedeutung der einzelnen Sicherheitskennzeichnungen </a:t>
            </a:r>
            <a:endParaRPr lang="cs-CZ" b="1" dirty="0">
              <a:solidFill>
                <a:schemeClr val="tx1"/>
              </a:solidFill>
            </a:endParaRPr>
          </a:p>
          <a:p>
            <a:pPr algn="just"/>
            <a:r>
              <a:rPr lang="de-DE" b="1" dirty="0">
                <a:solidFill>
                  <a:schemeClr val="tx1"/>
                </a:solidFill>
              </a:rPr>
              <a:t>Unfälle beschreiben</a:t>
            </a:r>
          </a:p>
          <a:p>
            <a:pPr algn="just"/>
            <a:r>
              <a:rPr lang="de-DE" b="1" dirty="0">
                <a:solidFill>
                  <a:schemeClr val="tx1"/>
                </a:solidFill>
              </a:rPr>
              <a:t>Infinitiv mit und ohne zu</a:t>
            </a:r>
            <a:endParaRPr lang="cs-CZ" b="1" dirty="0">
              <a:solidFill>
                <a:schemeClr val="tx1"/>
              </a:solidFill>
            </a:endParaRPr>
          </a:p>
          <a:p>
            <a:pPr marL="514350" indent="-514350">
              <a:buFont typeface="+mj-lt"/>
              <a:buAutoNum type="arabicPeriod"/>
            </a:pPr>
            <a:endParaRPr lang="cs-CZ" dirty="0"/>
          </a:p>
          <a:p>
            <a:endParaRPr lang="cs-CZ" dirty="0"/>
          </a:p>
        </p:txBody>
      </p:sp>
    </p:spTree>
    <p:extLst>
      <p:ext uri="{BB962C8B-B14F-4D97-AF65-F5344CB8AC3E}">
        <p14:creationId xmlns:p14="http://schemas.microsoft.com/office/powerpoint/2010/main" val="3763783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681482"/>
          </a:xfrm>
        </p:spPr>
        <p:txBody>
          <a:bodyPr>
            <a:normAutofit fontScale="90000"/>
          </a:bodyPr>
          <a:lstStyle/>
          <a:p>
            <a:r>
              <a:rPr lang="de-DE" dirty="0"/>
              <a:t>Wortschatz</a:t>
            </a:r>
            <a:endParaRPr lang="cs-CZ" dirty="0"/>
          </a:p>
        </p:txBody>
      </p:sp>
      <p:sp>
        <p:nvSpPr>
          <p:cNvPr id="3" name="Zástupný symbol pro obsah 2"/>
          <p:cNvSpPr>
            <a:spLocks noGrp="1"/>
          </p:cNvSpPr>
          <p:nvPr>
            <p:ph idx="1"/>
          </p:nvPr>
        </p:nvSpPr>
        <p:spPr>
          <a:xfrm>
            <a:off x="1524000" y="1268760"/>
            <a:ext cx="7008440" cy="4813995"/>
          </a:xfrm>
        </p:spPr>
        <p:txBody>
          <a:bodyPr>
            <a:normAutofit/>
          </a:bodyPr>
          <a:lstStyle/>
          <a:p>
            <a:pPr marL="0" indent="0">
              <a:buNone/>
            </a:pPr>
            <a:endParaRPr lang="de-DE"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572278919"/>
              </p:ext>
            </p:extLst>
          </p:nvPr>
        </p:nvGraphicFramePr>
        <p:xfrm>
          <a:off x="251520" y="811634"/>
          <a:ext cx="8712968" cy="5484137"/>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3181026617"/>
                    </a:ext>
                  </a:extLst>
                </a:gridCol>
                <a:gridCol w="1692188">
                  <a:extLst>
                    <a:ext uri="{9D8B030D-6E8A-4147-A177-3AD203B41FA5}">
                      <a16:colId xmlns:a16="http://schemas.microsoft.com/office/drawing/2014/main" xmlns="" val="2579594266"/>
                    </a:ext>
                  </a:extLst>
                </a:gridCol>
                <a:gridCol w="2556284">
                  <a:extLst>
                    <a:ext uri="{9D8B030D-6E8A-4147-A177-3AD203B41FA5}">
                      <a16:colId xmlns:a16="http://schemas.microsoft.com/office/drawing/2014/main" xmlns="" val="3359737678"/>
                    </a:ext>
                  </a:extLst>
                </a:gridCol>
                <a:gridCol w="1800200">
                  <a:extLst>
                    <a:ext uri="{9D8B030D-6E8A-4147-A177-3AD203B41FA5}">
                      <a16:colId xmlns:a16="http://schemas.microsoft.com/office/drawing/2014/main" xmlns="" val="4074469651"/>
                    </a:ext>
                  </a:extLst>
                </a:gridCol>
              </a:tblGrid>
              <a:tr h="60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kern="1200" noProof="0" dirty="0">
                          <a:solidFill>
                            <a:schemeClr val="dk1"/>
                          </a:solidFill>
                          <a:latin typeface="+mn-lt"/>
                          <a:ea typeface="+mn-ea"/>
                          <a:cs typeface="+mn-cs"/>
                        </a:rPr>
                        <a:t>aufmerksam machen auf</a:t>
                      </a:r>
                    </a:p>
                  </a:txBody>
                  <a:tcPr>
                    <a:solidFill>
                      <a:srgbClr val="E9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b="0" kern="1200" noProof="0" dirty="0">
                          <a:solidFill>
                            <a:schemeClr val="dk1"/>
                          </a:solidFill>
                          <a:latin typeface="+mn-lt"/>
                          <a:ea typeface="+mn-ea"/>
                          <a:cs typeface="+mn-cs"/>
                        </a:rPr>
                        <a:t>upozornit</a:t>
                      </a:r>
                      <a:endParaRPr lang="de-DE" sz="1800" b="0" kern="1200" noProof="0" dirty="0">
                        <a:solidFill>
                          <a:schemeClr val="dk1"/>
                        </a:solidFill>
                        <a:latin typeface="+mn-lt"/>
                        <a:ea typeface="+mn-ea"/>
                        <a:cs typeface="+mn-cs"/>
                      </a:endParaRPr>
                    </a:p>
                  </a:txBody>
                  <a:tcPr>
                    <a:solidFill>
                      <a:srgbClr val="E9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kern="1200" noProof="0" dirty="0">
                          <a:solidFill>
                            <a:schemeClr val="dk1"/>
                          </a:solidFill>
                          <a:latin typeface="+mn-lt"/>
                          <a:ea typeface="+mn-ea"/>
                          <a:cs typeface="+mn-cs"/>
                        </a:rPr>
                        <a:t>e Maßnahme</a:t>
                      </a:r>
                    </a:p>
                    <a:p>
                      <a:pPr marL="0" algn="l" defTabSz="914400" rtl="0" eaLnBrk="1" latinLnBrk="0" hangingPunct="1"/>
                      <a:endParaRPr lang="de-DE" sz="1800" b="0" kern="1200" noProof="0" dirty="0">
                        <a:solidFill>
                          <a:schemeClr val="dk1"/>
                        </a:solidFill>
                        <a:latin typeface="+mn-lt"/>
                        <a:ea typeface="+mn-ea"/>
                        <a:cs typeface="+mn-cs"/>
                      </a:endParaRPr>
                    </a:p>
                  </a:txBody>
                  <a:tcPr>
                    <a:solidFill>
                      <a:srgbClr val="E9EDF4"/>
                    </a:solidFill>
                  </a:tcPr>
                </a:tc>
                <a:tc>
                  <a:txBody>
                    <a:bodyPr/>
                    <a:lstStyle/>
                    <a:p>
                      <a:pPr marL="0" algn="l" defTabSz="914400" rtl="0" eaLnBrk="1" latinLnBrk="0" hangingPunct="1"/>
                      <a:r>
                        <a:rPr lang="cs-CZ" sz="1800" b="0" kern="1200" noProof="0" dirty="0">
                          <a:solidFill>
                            <a:schemeClr val="dk1"/>
                          </a:solidFill>
                          <a:latin typeface="+mn-lt"/>
                          <a:ea typeface="+mn-ea"/>
                          <a:cs typeface="+mn-cs"/>
                        </a:rPr>
                        <a:t>opatření</a:t>
                      </a:r>
                      <a:endParaRPr lang="de-DE" sz="1800" b="0" kern="1200" noProof="0" dirty="0">
                        <a:solidFill>
                          <a:schemeClr val="dk1"/>
                        </a:solidFill>
                        <a:latin typeface="+mn-lt"/>
                        <a:ea typeface="+mn-ea"/>
                        <a:cs typeface="+mn-cs"/>
                      </a:endParaRPr>
                    </a:p>
                  </a:txBody>
                  <a:tcPr>
                    <a:solidFill>
                      <a:srgbClr val="E9EDF4"/>
                    </a:solidFill>
                  </a:tcPr>
                </a:tc>
                <a:extLst>
                  <a:ext uri="{0D108BD9-81ED-4DB2-BD59-A6C34878D82A}">
                    <a16:rowId xmlns:a16="http://schemas.microsoft.com/office/drawing/2014/main" xmlns="" val="604190188"/>
                  </a:ext>
                </a:extLst>
              </a:tr>
              <a:tr h="858296">
                <a:tc>
                  <a:txBody>
                    <a:bodyPr/>
                    <a:lstStyle/>
                    <a:p>
                      <a:pPr marL="0" indent="0">
                        <a:buNone/>
                      </a:pPr>
                      <a:r>
                        <a:rPr lang="de-DE" noProof="0" dirty="0"/>
                        <a:t>e Sicherheit </a:t>
                      </a:r>
                    </a:p>
                  </a:txBody>
                  <a:tcPr/>
                </a:tc>
                <a:tc>
                  <a:txBody>
                    <a:bodyPr/>
                    <a:lstStyle/>
                    <a:p>
                      <a:pPr marL="0" indent="0">
                        <a:buNone/>
                      </a:pPr>
                      <a:r>
                        <a:rPr lang="cs-CZ" noProof="0" dirty="0"/>
                        <a:t>bezpečnost</a:t>
                      </a:r>
                      <a:endParaRPr lang="de-DE" noProof="0" dirty="0"/>
                    </a:p>
                  </a:txBody>
                  <a:tcPr/>
                </a:tc>
                <a:tc>
                  <a:txBody>
                    <a:bodyPr/>
                    <a:lstStyle/>
                    <a:p>
                      <a:r>
                        <a:rPr lang="de-DE" noProof="0" dirty="0"/>
                        <a:t>e Sicherheitsmaßnahme</a:t>
                      </a:r>
                    </a:p>
                  </a:txBody>
                  <a:tcPr/>
                </a:tc>
                <a:tc>
                  <a:txBody>
                    <a:bodyPr/>
                    <a:lstStyle/>
                    <a:p>
                      <a:r>
                        <a:rPr lang="cs-CZ" noProof="0" dirty="0"/>
                        <a:t>bezpečnostní opatření</a:t>
                      </a:r>
                      <a:endParaRPr lang="de-DE" noProof="0" dirty="0"/>
                    </a:p>
                  </a:txBody>
                  <a:tcPr/>
                </a:tc>
                <a:extLst>
                  <a:ext uri="{0D108BD9-81ED-4DB2-BD59-A6C34878D82A}">
                    <a16:rowId xmlns:a16="http://schemas.microsoft.com/office/drawing/2014/main" xmlns="" val="3958217299"/>
                  </a:ext>
                </a:extLst>
              </a:tr>
              <a:tr h="11157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e Sicherheitskennzeichnung </a:t>
                      </a:r>
                    </a:p>
                    <a:p>
                      <a:endParaRPr lang="de-DE" noProof="0" dirty="0"/>
                    </a:p>
                  </a:txBody>
                  <a:tcPr>
                    <a:solidFill>
                      <a:srgbClr val="E9EDF4"/>
                    </a:solidFill>
                  </a:tcPr>
                </a:tc>
                <a:tc>
                  <a:txBody>
                    <a:bodyPr/>
                    <a:lstStyle/>
                    <a:p>
                      <a:r>
                        <a:rPr lang="cs-CZ" noProof="0" dirty="0"/>
                        <a:t>bezpečnostní značení</a:t>
                      </a:r>
                      <a:endParaRPr lang="de-DE"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r Kreis</a:t>
                      </a:r>
                    </a:p>
                    <a:p>
                      <a:endParaRPr lang="de-DE" noProof="0" dirty="0"/>
                    </a:p>
                  </a:txBody>
                  <a:tcPr/>
                </a:tc>
                <a:tc>
                  <a:txBody>
                    <a:bodyPr/>
                    <a:lstStyle/>
                    <a:p>
                      <a:r>
                        <a:rPr lang="cs-CZ" noProof="0" dirty="0"/>
                        <a:t>kruh</a:t>
                      </a:r>
                      <a:endParaRPr lang="de-DE" noProof="0" dirty="0"/>
                    </a:p>
                  </a:txBody>
                  <a:tcPr/>
                </a:tc>
                <a:extLst>
                  <a:ext uri="{0D108BD9-81ED-4DB2-BD59-A6C34878D82A}">
                    <a16:rowId xmlns:a16="http://schemas.microsoft.com/office/drawing/2014/main" xmlns="" val="1274142610"/>
                  </a:ext>
                </a:extLst>
              </a:tr>
              <a:tr h="343318">
                <a:tc>
                  <a:txBody>
                    <a:bodyPr/>
                    <a:lstStyle/>
                    <a:p>
                      <a:r>
                        <a:rPr lang="de-DE" noProof="0" dirty="0"/>
                        <a:t>verpflichtet sein</a:t>
                      </a:r>
                    </a:p>
                  </a:txBody>
                  <a:tcPr/>
                </a:tc>
                <a:tc>
                  <a:txBody>
                    <a:bodyPr/>
                    <a:lstStyle/>
                    <a:p>
                      <a:r>
                        <a:rPr lang="cs-CZ" noProof="0" dirty="0"/>
                        <a:t>být povinen</a:t>
                      </a:r>
                      <a:endParaRPr lang="de-DE" noProof="0" dirty="0"/>
                    </a:p>
                  </a:txBody>
                  <a:tcPr/>
                </a:tc>
                <a:tc>
                  <a:txBody>
                    <a:bodyPr/>
                    <a:lstStyle/>
                    <a:p>
                      <a:r>
                        <a:rPr lang="de-DE" sz="1800" kern="1200" dirty="0">
                          <a:solidFill>
                            <a:schemeClr val="dk1"/>
                          </a:solidFill>
                          <a:effectLst/>
                          <a:latin typeface="+mn-lt"/>
                          <a:ea typeface="+mn-ea"/>
                          <a:cs typeface="+mn-cs"/>
                        </a:rPr>
                        <a:t>s Dreieck</a:t>
                      </a:r>
                      <a:endParaRPr lang="de-DE" noProof="0" dirty="0"/>
                    </a:p>
                  </a:txBody>
                  <a:tcPr/>
                </a:tc>
                <a:tc>
                  <a:txBody>
                    <a:bodyPr/>
                    <a:lstStyle/>
                    <a:p>
                      <a:r>
                        <a:rPr lang="cs-CZ" noProof="0" dirty="0"/>
                        <a:t>trojúhelník</a:t>
                      </a:r>
                      <a:endParaRPr lang="de-DE" noProof="0" dirty="0"/>
                    </a:p>
                  </a:txBody>
                  <a:tcPr/>
                </a:tc>
                <a:extLst>
                  <a:ext uri="{0D108BD9-81ED-4DB2-BD59-A6C34878D82A}">
                    <a16:rowId xmlns:a16="http://schemas.microsoft.com/office/drawing/2014/main" xmlns="" val="2879193784"/>
                  </a:ext>
                </a:extLst>
              </a:tr>
              <a:tr h="60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e Räumlichkeit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noProof="0" dirty="0"/>
                        <a:t>prostor</a:t>
                      </a:r>
                      <a:endParaRPr lang="de-DE"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s </a:t>
                      </a:r>
                      <a:r>
                        <a:rPr lang="de-DE" dirty="0"/>
                        <a:t>Quadrat</a:t>
                      </a:r>
                      <a:r>
                        <a:rPr lang="de-DE" sz="1800" kern="1200" dirty="0">
                          <a:solidFill>
                            <a:schemeClr val="dk1"/>
                          </a:solidFill>
                          <a:effectLst/>
                          <a:latin typeface="+mn-lt"/>
                          <a:ea typeface="+mn-ea"/>
                          <a:cs typeface="+mn-cs"/>
                        </a:rPr>
                        <a:t> </a:t>
                      </a:r>
                      <a:endParaRPr lang="de-DE" noProof="0" dirty="0"/>
                    </a:p>
                    <a:p>
                      <a:endParaRPr lang="de-DE" noProof="0" dirty="0"/>
                    </a:p>
                  </a:txBody>
                  <a:tcPr/>
                </a:tc>
                <a:tc>
                  <a:txBody>
                    <a:bodyPr/>
                    <a:lstStyle/>
                    <a:p>
                      <a:r>
                        <a:rPr lang="cs-CZ" noProof="0" dirty="0"/>
                        <a:t>čtverec</a:t>
                      </a:r>
                      <a:endParaRPr lang="de-DE" noProof="0" dirty="0"/>
                    </a:p>
                  </a:txBody>
                  <a:tcPr/>
                </a:tc>
                <a:extLst>
                  <a:ext uri="{0D108BD9-81ED-4DB2-BD59-A6C34878D82A}">
                    <a16:rowId xmlns:a16="http://schemas.microsoft.com/office/drawing/2014/main" xmlns="" val="4127588676"/>
                  </a:ext>
                </a:extLst>
              </a:tr>
              <a:tr h="635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r Sicherheitsschild</a:t>
                      </a:r>
                    </a:p>
                    <a:p>
                      <a:endParaRPr lang="de-DE" noProof="0" dirty="0"/>
                    </a:p>
                  </a:txBody>
                  <a:tcPr/>
                </a:tc>
                <a:tc>
                  <a:txBody>
                    <a:bodyPr/>
                    <a:lstStyle/>
                    <a:p>
                      <a:r>
                        <a:rPr lang="cs-CZ" noProof="0" dirty="0"/>
                        <a:t>bezpečnostní štít</a:t>
                      </a:r>
                      <a:endParaRPr lang="de-DE" noProof="0" dirty="0"/>
                    </a:p>
                  </a:txBody>
                  <a:tcPr/>
                </a:tc>
                <a:tc>
                  <a:txBody>
                    <a:bodyPr/>
                    <a:lstStyle/>
                    <a:p>
                      <a:r>
                        <a:rPr lang="de-DE" noProof="0" dirty="0"/>
                        <a:t>warnen</a:t>
                      </a:r>
                    </a:p>
                  </a:txBody>
                  <a:tcPr/>
                </a:tc>
                <a:tc>
                  <a:txBody>
                    <a:bodyPr/>
                    <a:lstStyle/>
                    <a:p>
                      <a:r>
                        <a:rPr lang="cs-CZ" noProof="0" dirty="0"/>
                        <a:t>varovat</a:t>
                      </a:r>
                      <a:endParaRPr lang="de-DE" noProof="0" dirty="0"/>
                    </a:p>
                  </a:txBody>
                  <a:tcPr/>
                </a:tc>
                <a:extLst>
                  <a:ext uri="{0D108BD9-81ED-4DB2-BD59-A6C34878D82A}">
                    <a16:rowId xmlns:a16="http://schemas.microsoft.com/office/drawing/2014/main" xmlns="" val="352761631"/>
                  </a:ext>
                </a:extLst>
              </a:tr>
              <a:tr h="343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noProof="0" dirty="0"/>
                        <a:t>s </a:t>
                      </a:r>
                      <a:r>
                        <a:rPr lang="de-DE" noProof="0" dirty="0"/>
                        <a:t>Verbot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noProof="0" dirty="0"/>
                        <a:t>zákaz</a:t>
                      </a:r>
                      <a:endParaRPr lang="de-DE" noProof="0" dirty="0"/>
                    </a:p>
                  </a:txBody>
                  <a:tcPr/>
                </a:tc>
                <a:tc>
                  <a:txBody>
                    <a:bodyPr/>
                    <a:lstStyle/>
                    <a:p>
                      <a:r>
                        <a:rPr lang="de-DE" sz="1800" kern="1200" dirty="0">
                          <a:solidFill>
                            <a:schemeClr val="dk1"/>
                          </a:solidFill>
                          <a:effectLst/>
                          <a:latin typeface="+mn-lt"/>
                          <a:ea typeface="+mn-ea"/>
                          <a:cs typeface="+mn-cs"/>
                        </a:rPr>
                        <a:t>s Gefahr</a:t>
                      </a:r>
                      <a:endParaRPr lang="de-DE" noProof="0" dirty="0"/>
                    </a:p>
                  </a:txBody>
                  <a:tcPr/>
                </a:tc>
                <a:tc>
                  <a:txBody>
                    <a:bodyPr/>
                    <a:lstStyle/>
                    <a:p>
                      <a:r>
                        <a:rPr lang="cs-CZ" noProof="0" dirty="0"/>
                        <a:t>nebezpečí</a:t>
                      </a:r>
                      <a:endParaRPr lang="de-DE" noProof="0" dirty="0"/>
                    </a:p>
                  </a:txBody>
                  <a:tcPr/>
                </a:tc>
                <a:extLst>
                  <a:ext uri="{0D108BD9-81ED-4DB2-BD59-A6C34878D82A}">
                    <a16:rowId xmlns:a16="http://schemas.microsoft.com/office/drawing/2014/main" xmlns="" val="1694291067"/>
                  </a:ext>
                </a:extLst>
              </a:tr>
              <a:tr h="858296">
                <a:tc>
                  <a:txBody>
                    <a:bodyPr/>
                    <a:lstStyle/>
                    <a:p>
                      <a:r>
                        <a:rPr lang="de-DE" noProof="0" dirty="0"/>
                        <a:t>e Selbstdiagnose</a:t>
                      </a:r>
                    </a:p>
                  </a:txBody>
                  <a:tcPr/>
                </a:tc>
                <a:tc>
                  <a:txBody>
                    <a:bodyPr/>
                    <a:lstStyle/>
                    <a:p>
                      <a:endParaRPr lang="de-DE" noProof="0" dirty="0"/>
                    </a:p>
                  </a:txBody>
                  <a:tcPr/>
                </a:tc>
                <a:tc>
                  <a:txBody>
                    <a:bodyPr/>
                    <a:lstStyle/>
                    <a:p>
                      <a:r>
                        <a:rPr lang="de-DE" noProof="0" dirty="0"/>
                        <a:t>e Personenbeförderung</a:t>
                      </a:r>
                    </a:p>
                  </a:txBody>
                  <a:tcPr/>
                </a:tc>
                <a:tc>
                  <a:txBody>
                    <a:bodyPr/>
                    <a:lstStyle/>
                    <a:p>
                      <a:r>
                        <a:rPr lang="cs-CZ" noProof="0" dirty="0"/>
                        <a:t>přeprava osob</a:t>
                      </a:r>
                      <a:endParaRPr lang="de-DE" noProof="0" dirty="0"/>
                    </a:p>
                  </a:txBody>
                  <a:tcPr/>
                </a:tc>
                <a:extLst>
                  <a:ext uri="{0D108BD9-81ED-4DB2-BD59-A6C34878D82A}">
                    <a16:rowId xmlns:a16="http://schemas.microsoft.com/office/drawing/2014/main" xmlns="" val="1056228695"/>
                  </a:ext>
                </a:extLst>
              </a:tr>
            </a:tbl>
          </a:graphicData>
        </a:graphic>
      </p:graphicFrame>
    </p:spTree>
    <p:extLst>
      <p:ext uri="{BB962C8B-B14F-4D97-AF65-F5344CB8AC3E}">
        <p14:creationId xmlns:p14="http://schemas.microsoft.com/office/powerpoint/2010/main" val="1066405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Fragen zum Hörtext. Antworten Sie:</a:t>
            </a:r>
            <a:endParaRPr lang="cs-CZ" b="1" dirty="0"/>
          </a:p>
        </p:txBody>
      </p:sp>
      <p:sp>
        <p:nvSpPr>
          <p:cNvPr id="3" name="Zástupný symbol pro obsah 2"/>
          <p:cNvSpPr>
            <a:spLocks noGrp="1"/>
          </p:cNvSpPr>
          <p:nvPr>
            <p:ph idx="1"/>
          </p:nvPr>
        </p:nvSpPr>
        <p:spPr/>
        <p:txBody>
          <a:bodyPr>
            <a:normAutofit fontScale="92500"/>
          </a:bodyPr>
          <a:lstStyle/>
          <a:p>
            <a:r>
              <a:rPr lang="de-DE" dirty="0"/>
              <a:t>Sorgt man für die Sicherheit am Arbeitsplatz?</a:t>
            </a:r>
          </a:p>
          <a:p>
            <a:r>
              <a:rPr lang="de-DE" dirty="0"/>
              <a:t>Wie sorgt man dafür?</a:t>
            </a:r>
          </a:p>
          <a:p>
            <a:r>
              <a:rPr lang="de-DE" dirty="0"/>
              <a:t>Was wird in allen Räumlichkeiten eines Unternehmens angebracht?</a:t>
            </a:r>
          </a:p>
          <a:p>
            <a:r>
              <a:rPr lang="de-DE" dirty="0"/>
              <a:t>Welche Formen haben</a:t>
            </a:r>
            <a:r>
              <a:rPr lang="cs-CZ" dirty="0"/>
              <a:t> </a:t>
            </a:r>
            <a:r>
              <a:rPr lang="cs-CZ" dirty="0" err="1"/>
              <a:t>die</a:t>
            </a:r>
            <a:r>
              <a:rPr lang="de-DE" dirty="0"/>
              <a:t> Sicherheit</a:t>
            </a:r>
            <a:r>
              <a:rPr lang="cs-CZ" dirty="0"/>
              <a:t>sschilder</a:t>
            </a:r>
            <a:r>
              <a:rPr lang="de-DE" dirty="0"/>
              <a:t>?</a:t>
            </a:r>
          </a:p>
          <a:p>
            <a:r>
              <a:rPr lang="de-DE" dirty="0"/>
              <a:t>Was bedeuten die einzelnen Formen der Sicherheits</a:t>
            </a:r>
            <a:r>
              <a:rPr lang="cs-CZ" dirty="0"/>
              <a:t>schilder</a:t>
            </a:r>
            <a:r>
              <a:rPr lang="de-DE" dirty="0"/>
              <a:t>?</a:t>
            </a:r>
          </a:p>
          <a:p>
            <a:r>
              <a:rPr lang="de-DE" dirty="0"/>
              <a:t>Kennen Sie einige Verbote? Welche?</a:t>
            </a:r>
          </a:p>
          <a:p>
            <a:endParaRPr lang="de-DE" dirty="0"/>
          </a:p>
          <a:p>
            <a:endParaRPr lang="de-DE" dirty="0"/>
          </a:p>
          <a:p>
            <a:endParaRPr lang="de-DE" dirty="0"/>
          </a:p>
        </p:txBody>
      </p:sp>
    </p:spTree>
    <p:extLst>
      <p:ext uri="{BB962C8B-B14F-4D97-AF65-F5344CB8AC3E}">
        <p14:creationId xmlns:p14="http://schemas.microsoft.com/office/powerpoint/2010/main" val="324718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
            </a:r>
            <a:br>
              <a:rPr lang="de-DE" b="1" dirty="0"/>
            </a:br>
            <a:r>
              <a:rPr lang="de-DE" b="1" dirty="0"/>
              <a:t/>
            </a:r>
            <a:br>
              <a:rPr lang="de-DE" b="1" dirty="0"/>
            </a:br>
            <a:r>
              <a:rPr lang="de-DE" b="1" dirty="0"/>
              <a:t>Hörtext</a:t>
            </a:r>
            <a:br>
              <a:rPr lang="de-DE" b="1" dirty="0"/>
            </a:br>
            <a:r>
              <a:rPr lang="de-DE" dirty="0"/>
              <a:t>Sicherheit am Arbeitsplatz</a:t>
            </a:r>
            <a:r>
              <a:rPr lang="cs-CZ" dirty="0"/>
              <a:t/>
            </a:r>
            <a:br>
              <a:rPr lang="cs-CZ" dirty="0"/>
            </a:br>
            <a:r>
              <a:rPr lang="de-DE" b="1" dirty="0"/>
              <a:t> </a:t>
            </a:r>
            <a:r>
              <a:rPr lang="cs-CZ" b="1" dirty="0"/>
              <a:t/>
            </a:r>
            <a:br>
              <a:rPr lang="cs-CZ" b="1" dirty="0"/>
            </a:br>
            <a:endParaRPr lang="cs-CZ" b="1" dirty="0"/>
          </a:p>
        </p:txBody>
      </p:sp>
      <p:sp>
        <p:nvSpPr>
          <p:cNvPr id="3" name="Zástupný symbol pro obsah 2"/>
          <p:cNvSpPr>
            <a:spLocks noGrp="1"/>
          </p:cNvSpPr>
          <p:nvPr>
            <p:ph idx="1"/>
          </p:nvPr>
        </p:nvSpPr>
        <p:spPr>
          <a:xfrm>
            <a:off x="323528" y="1700808"/>
            <a:ext cx="8496944" cy="4968552"/>
          </a:xfrm>
        </p:spPr>
        <p:txBody>
          <a:bodyPr>
            <a:normAutofit fontScale="70000" lnSpcReduction="20000"/>
          </a:bodyPr>
          <a:lstStyle/>
          <a:p>
            <a:pPr marL="0" indent="0">
              <a:buNone/>
            </a:pPr>
            <a:r>
              <a:rPr lang="de-DE" dirty="0"/>
              <a:t>In jedem Unternehmen gibt es eine Menge von Sicherheitsmaßnahmen , die dafür sorgen, dass der Arbeitsplatz für den Arbeitgeber und Arbeitnehmer sicher ist. Für die Sicherheit werden in allen Räumlichkeiten eines Unternehmens Sicherheitsschilder angebracht, die verschiedene Formen haben – wie z. B. ein Kreis, ein Dreieck, ein Rechteck und ein Quadrat. Die genannten Formen stellen unterschiedliche Bedeutungen dar. Der Kreis bedeutet ein Verbot oder ein Gebot, das Dreieck, das gelb ist, soll vor Gefahr warnen, das Rechteck kann in extremen Situationen den Arbeitnehmern Hilfe leisten oder sie auch retten, das rote Quadrat macht auf eine bestimmte Gefahr aufmerksam. Zu den wichtigen Verboten gehören</a:t>
            </a:r>
            <a:r>
              <a:rPr lang="de-DE" dirty="0" smtClean="0"/>
              <a:t>:</a:t>
            </a:r>
            <a:endParaRPr lang="cs-CZ" dirty="0" smtClean="0"/>
          </a:p>
          <a:p>
            <a:pPr marL="0" indent="0">
              <a:buNone/>
            </a:pPr>
            <a:endParaRPr lang="cs-CZ" dirty="0"/>
          </a:p>
          <a:p>
            <a:pPr lvl="0"/>
            <a:r>
              <a:rPr lang="de-DE" dirty="0"/>
              <a:t>Rauchen verboten,</a:t>
            </a:r>
            <a:endParaRPr lang="cs-CZ" dirty="0"/>
          </a:p>
          <a:p>
            <a:pPr lvl="0"/>
            <a:r>
              <a:rPr lang="de-DE" dirty="0"/>
              <a:t>Fotografieren verboten,</a:t>
            </a:r>
            <a:endParaRPr lang="cs-CZ" dirty="0"/>
          </a:p>
          <a:p>
            <a:pPr lvl="0"/>
            <a:r>
              <a:rPr lang="de-DE" dirty="0"/>
              <a:t>Personenbeförderung verboten, </a:t>
            </a:r>
            <a:endParaRPr lang="cs-CZ" dirty="0"/>
          </a:p>
          <a:p>
            <a:pPr lvl="0"/>
            <a:r>
              <a:rPr lang="de-DE" dirty="0"/>
              <a:t>Mobiltelefon benutzen verboten</a:t>
            </a:r>
            <a:r>
              <a:rPr lang="cs-CZ" dirty="0"/>
              <a:t>.</a:t>
            </a:r>
          </a:p>
          <a:p>
            <a:pPr marL="0" indent="0">
              <a:buNone/>
            </a:pPr>
            <a:endParaRPr lang="de-DE" b="1" dirty="0"/>
          </a:p>
        </p:txBody>
      </p:sp>
    </p:spTree>
    <p:extLst>
      <p:ext uri="{BB962C8B-B14F-4D97-AF65-F5344CB8AC3E}">
        <p14:creationId xmlns:p14="http://schemas.microsoft.com/office/powerpoint/2010/main" val="107299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a:t>Warnschilder </a:t>
            </a:r>
            <a:r>
              <a:rPr lang="de-DE" b="1" dirty="0"/>
              <a:t/>
            </a:r>
            <a:br>
              <a:rPr lang="de-DE" b="1" dirty="0"/>
            </a:br>
            <a:endParaRPr lang="de-DE" b="1" dirty="0"/>
          </a:p>
        </p:txBody>
      </p:sp>
      <p:sp>
        <p:nvSpPr>
          <p:cNvPr id="3" name="Zástupný symbol pro obsah 2"/>
          <p:cNvSpPr>
            <a:spLocks noGrp="1"/>
          </p:cNvSpPr>
          <p:nvPr>
            <p:ph idx="1"/>
          </p:nvPr>
        </p:nvSpPr>
        <p:spPr/>
        <p:txBody>
          <a:bodyPr>
            <a:normAutofit/>
          </a:bodyPr>
          <a:lstStyle/>
          <a:p>
            <a:pPr marL="0" indent="0">
              <a:buNone/>
            </a:pPr>
            <a:r>
              <a:rPr lang="de-DE" dirty="0">
                <a:solidFill>
                  <a:srgbClr val="FF0000"/>
                </a:solidFill>
              </a:rPr>
              <a:t>warnen – vor</a:t>
            </a:r>
            <a:endParaRPr lang="cs-CZ" dirty="0">
              <a:solidFill>
                <a:srgbClr val="FF0000"/>
              </a:solidFill>
            </a:endParaRPr>
          </a:p>
          <a:p>
            <a:pPr lvl="0"/>
            <a:r>
              <a:rPr lang="de-DE" dirty="0"/>
              <a:t>Hochspannung </a:t>
            </a:r>
            <a:endParaRPr lang="cs-CZ" dirty="0"/>
          </a:p>
          <a:p>
            <a:pPr lvl="0"/>
            <a:r>
              <a:rPr lang="de-DE" dirty="0"/>
              <a:t>Lebensgefahr</a:t>
            </a:r>
          </a:p>
          <a:p>
            <a:pPr lvl="0"/>
            <a:r>
              <a:rPr lang="de-DE" dirty="0"/>
              <a:t>Explosionen</a:t>
            </a:r>
          </a:p>
          <a:p>
            <a:pPr lvl="0"/>
            <a:r>
              <a:rPr lang="de-DE" dirty="0"/>
              <a:t>Feuer</a:t>
            </a:r>
          </a:p>
          <a:p>
            <a:pPr lvl="0"/>
            <a:r>
              <a:rPr lang="de-DE" dirty="0"/>
              <a:t>Gesundheitsgefahr</a:t>
            </a:r>
          </a:p>
        </p:txBody>
      </p:sp>
    </p:spTree>
    <p:extLst>
      <p:ext uri="{BB962C8B-B14F-4D97-AF65-F5344CB8AC3E}">
        <p14:creationId xmlns:p14="http://schemas.microsoft.com/office/powerpoint/2010/main" val="1781867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de-DE" dirty="0"/>
              <a:t>Verbote</a:t>
            </a:r>
            <a:br>
              <a:rPr lang="de-DE" dirty="0"/>
            </a:br>
            <a:endParaRPr lang="de-DE" b="1" dirty="0"/>
          </a:p>
        </p:txBody>
      </p:sp>
      <p:sp>
        <p:nvSpPr>
          <p:cNvPr id="3" name="Zástupný symbol pro obsah 2"/>
          <p:cNvSpPr>
            <a:spLocks noGrp="1"/>
          </p:cNvSpPr>
          <p:nvPr>
            <p:ph idx="1"/>
          </p:nvPr>
        </p:nvSpPr>
        <p:spPr/>
        <p:txBody>
          <a:bodyPr>
            <a:normAutofit/>
          </a:bodyPr>
          <a:lstStyle/>
          <a:p>
            <a:r>
              <a:rPr lang="cs-CZ" dirty="0"/>
              <a:t>kouření zakázáno</a:t>
            </a:r>
          </a:p>
          <a:p>
            <a:r>
              <a:rPr lang="cs-CZ" dirty="0"/>
              <a:t>parkování zakázáno</a:t>
            </a:r>
          </a:p>
          <a:p>
            <a:r>
              <a:rPr lang="cs-CZ" dirty="0"/>
              <a:t>mobilní telefon zakázán</a:t>
            </a:r>
          </a:p>
          <a:p>
            <a:r>
              <a:rPr lang="cs-CZ" dirty="0"/>
              <a:t>fotografování zakázáno </a:t>
            </a:r>
          </a:p>
          <a:p>
            <a:r>
              <a:rPr lang="cs-CZ" dirty="0"/>
              <a:t>osobní přeprava zakázána </a:t>
            </a:r>
          </a:p>
          <a:p>
            <a:pPr marL="0" indent="0">
              <a:buNone/>
            </a:pPr>
            <a:endParaRPr lang="de-DE" b="1" dirty="0"/>
          </a:p>
        </p:txBody>
      </p:sp>
    </p:spTree>
    <p:extLst>
      <p:ext uri="{BB962C8B-B14F-4D97-AF65-F5344CB8AC3E}">
        <p14:creationId xmlns:p14="http://schemas.microsoft.com/office/powerpoint/2010/main" val="358630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de-DE" b="1" dirty="0"/>
              <a:t>Unfälle schildern</a:t>
            </a:r>
            <a:endParaRPr lang="de-DE"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40787899"/>
              </p:ext>
            </p:extLst>
          </p:nvPr>
        </p:nvGraphicFramePr>
        <p:xfrm>
          <a:off x="755576" y="980728"/>
          <a:ext cx="7632848" cy="5472608"/>
        </p:xfrm>
        <a:graphic>
          <a:graphicData uri="http://schemas.openxmlformats.org/drawingml/2006/table">
            <a:tbl>
              <a:tblPr firstRow="1" firstCol="1" bandRow="1">
                <a:tableStyleId>{5C22544A-7EE6-4342-B048-85BDC9FD1C3A}</a:tableStyleId>
              </a:tblPr>
              <a:tblGrid>
                <a:gridCol w="7632848">
                  <a:extLst>
                    <a:ext uri="{9D8B030D-6E8A-4147-A177-3AD203B41FA5}">
                      <a16:colId xmlns:a16="http://schemas.microsoft.com/office/drawing/2014/main" xmlns="" val="3599255852"/>
                    </a:ext>
                  </a:extLst>
                </a:gridCol>
              </a:tblGrid>
              <a:tr h="342038">
                <a:tc>
                  <a:txBody>
                    <a:bodyPr/>
                    <a:lstStyle/>
                    <a:p>
                      <a:pPr algn="just">
                        <a:spcAft>
                          <a:spcPts val="0"/>
                        </a:spcAft>
                      </a:pPr>
                      <a:r>
                        <a:rPr lang="de-DE" sz="1800" spc="-30" dirty="0">
                          <a:solidFill>
                            <a:srgbClr val="FF0000"/>
                          </a:solidFill>
                          <a:effectLst/>
                        </a:rPr>
                        <a:t>der Bauarbeiter</a:t>
                      </a:r>
                      <a:endParaRPr lang="cs-CZ" sz="1800" spc="-3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4063076229"/>
                  </a:ext>
                </a:extLst>
              </a:tr>
              <a:tr h="342038">
                <a:tc>
                  <a:txBody>
                    <a:bodyPr/>
                    <a:lstStyle/>
                    <a:p>
                      <a:pPr algn="just">
                        <a:spcAft>
                          <a:spcPts val="0"/>
                        </a:spcAft>
                      </a:pPr>
                      <a:r>
                        <a:rPr lang="de-DE" sz="1800" spc="-30" dirty="0">
                          <a:solidFill>
                            <a:schemeClr val="tx1"/>
                          </a:solidFill>
                          <a:effectLst/>
                        </a:rPr>
                        <a:t>auf die Leiter steigen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2540793440"/>
                  </a:ext>
                </a:extLst>
              </a:tr>
              <a:tr h="342038">
                <a:tc>
                  <a:txBody>
                    <a:bodyPr/>
                    <a:lstStyle/>
                    <a:p>
                      <a:pPr algn="just">
                        <a:spcAft>
                          <a:spcPts val="0"/>
                        </a:spcAft>
                      </a:pPr>
                      <a:r>
                        <a:rPr lang="de-DE" sz="1800" spc="-30" dirty="0">
                          <a:solidFill>
                            <a:schemeClr val="tx1"/>
                          </a:solidFill>
                          <a:effectLst/>
                        </a:rPr>
                        <a:t>eine falsche Bewegung machen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147793521"/>
                  </a:ext>
                </a:extLst>
              </a:tr>
              <a:tr h="342038">
                <a:tc>
                  <a:txBody>
                    <a:bodyPr/>
                    <a:lstStyle/>
                    <a:p>
                      <a:pPr algn="just">
                        <a:spcAft>
                          <a:spcPts val="0"/>
                        </a:spcAft>
                      </a:pPr>
                      <a:r>
                        <a:rPr lang="de-DE" sz="1800" spc="-30" dirty="0">
                          <a:solidFill>
                            <a:schemeClr val="tx1"/>
                          </a:solidFill>
                          <a:effectLst/>
                        </a:rPr>
                        <a:t>zu Boden fallen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1732640079"/>
                  </a:ext>
                </a:extLst>
              </a:tr>
              <a:tr h="342038">
                <a:tc>
                  <a:txBody>
                    <a:bodyPr/>
                    <a:lstStyle/>
                    <a:p>
                      <a:pPr algn="just">
                        <a:spcAft>
                          <a:spcPts val="0"/>
                        </a:spcAft>
                      </a:pPr>
                      <a:r>
                        <a:rPr lang="de-DE" sz="1800" spc="-30" dirty="0">
                          <a:solidFill>
                            <a:schemeClr val="tx1"/>
                          </a:solidFill>
                          <a:effectLst/>
                        </a:rPr>
                        <a:t>sich schwer verletzen </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3076118346"/>
                  </a:ext>
                </a:extLst>
              </a:tr>
              <a:tr h="342038">
                <a:tc>
                  <a:txBody>
                    <a:bodyPr/>
                    <a:lstStyle/>
                    <a:p>
                      <a:pPr algn="just">
                        <a:spcAft>
                          <a:spcPts val="0"/>
                        </a:spcAft>
                      </a:pPr>
                      <a:r>
                        <a:rPr lang="de-DE" sz="1800" spc="-30" dirty="0">
                          <a:solidFill>
                            <a:srgbClr val="FF0000"/>
                          </a:solidFill>
                          <a:effectLst/>
                        </a:rPr>
                        <a:t>die Putzfrau</a:t>
                      </a:r>
                      <a:endParaRPr lang="cs-CZ" sz="1800" spc="-3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3279187780"/>
                  </a:ext>
                </a:extLst>
              </a:tr>
              <a:tr h="342038">
                <a:tc>
                  <a:txBody>
                    <a:bodyPr/>
                    <a:lstStyle/>
                    <a:p>
                      <a:pPr algn="just">
                        <a:spcAft>
                          <a:spcPts val="0"/>
                        </a:spcAft>
                      </a:pPr>
                      <a:r>
                        <a:rPr lang="de-DE" sz="1800" spc="-30" dirty="0">
                          <a:solidFill>
                            <a:schemeClr val="tx1"/>
                          </a:solidFill>
                          <a:effectLst/>
                        </a:rPr>
                        <a:t>die Fenster putzen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783962870"/>
                  </a:ext>
                </a:extLst>
              </a:tr>
              <a:tr h="342038">
                <a:tc>
                  <a:txBody>
                    <a:bodyPr/>
                    <a:lstStyle/>
                    <a:p>
                      <a:pPr algn="just">
                        <a:spcAft>
                          <a:spcPts val="0"/>
                        </a:spcAft>
                      </a:pPr>
                      <a:r>
                        <a:rPr lang="de-DE" sz="1800" spc="-30" dirty="0">
                          <a:solidFill>
                            <a:schemeClr val="tx1"/>
                          </a:solidFill>
                          <a:effectLst/>
                        </a:rPr>
                        <a:t>auf die Leiter steigen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462574539"/>
                  </a:ext>
                </a:extLst>
              </a:tr>
              <a:tr h="342038">
                <a:tc>
                  <a:txBody>
                    <a:bodyPr/>
                    <a:lstStyle/>
                    <a:p>
                      <a:pPr algn="just">
                        <a:spcAft>
                          <a:spcPts val="0"/>
                        </a:spcAft>
                      </a:pPr>
                      <a:r>
                        <a:rPr lang="de-DE" sz="1800" spc="-30" dirty="0">
                          <a:solidFill>
                            <a:schemeClr val="tx1"/>
                          </a:solidFill>
                          <a:effectLst/>
                        </a:rPr>
                        <a:t>ausrutschen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2228760335"/>
                  </a:ext>
                </a:extLst>
              </a:tr>
              <a:tr h="342038">
                <a:tc>
                  <a:txBody>
                    <a:bodyPr/>
                    <a:lstStyle/>
                    <a:p>
                      <a:pPr algn="just">
                        <a:spcAft>
                          <a:spcPts val="0"/>
                        </a:spcAft>
                      </a:pPr>
                      <a:r>
                        <a:rPr lang="de-DE" sz="1800" spc="-30" dirty="0">
                          <a:solidFill>
                            <a:schemeClr val="tx1"/>
                          </a:solidFill>
                          <a:effectLst/>
                        </a:rPr>
                        <a:t>sich die Hand brechen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2096555871"/>
                  </a:ext>
                </a:extLst>
              </a:tr>
              <a:tr h="342038">
                <a:tc>
                  <a:txBody>
                    <a:bodyPr/>
                    <a:lstStyle/>
                    <a:p>
                      <a:pPr algn="just">
                        <a:spcAft>
                          <a:spcPts val="0"/>
                        </a:spcAft>
                      </a:pPr>
                      <a:r>
                        <a:rPr lang="de-DE" sz="1800" spc="-30" dirty="0">
                          <a:solidFill>
                            <a:srgbClr val="FF0000"/>
                          </a:solidFill>
                          <a:effectLst/>
                        </a:rPr>
                        <a:t>der Arbeiter</a:t>
                      </a:r>
                      <a:endParaRPr lang="cs-CZ" sz="1800" spc="-3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1367111122"/>
                  </a:ext>
                </a:extLst>
              </a:tr>
              <a:tr h="342038">
                <a:tc>
                  <a:txBody>
                    <a:bodyPr/>
                    <a:lstStyle/>
                    <a:p>
                      <a:pPr algn="just">
                        <a:spcAft>
                          <a:spcPts val="0"/>
                        </a:spcAft>
                      </a:pPr>
                      <a:r>
                        <a:rPr lang="de-DE" sz="1800" spc="-30" dirty="0">
                          <a:solidFill>
                            <a:schemeClr val="tx1"/>
                          </a:solidFill>
                          <a:effectLst/>
                        </a:rPr>
                        <a:t>den LKW entladen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3453422081"/>
                  </a:ext>
                </a:extLst>
              </a:tr>
              <a:tr h="342038">
                <a:tc>
                  <a:txBody>
                    <a:bodyPr/>
                    <a:lstStyle/>
                    <a:p>
                      <a:pPr algn="just">
                        <a:spcAft>
                          <a:spcPts val="0"/>
                        </a:spcAft>
                      </a:pPr>
                      <a:r>
                        <a:rPr lang="de-DE" sz="1800" spc="-30" dirty="0">
                          <a:solidFill>
                            <a:schemeClr val="tx1"/>
                          </a:solidFill>
                          <a:effectLst/>
                        </a:rPr>
                        <a:t>stolpern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2387616074"/>
                  </a:ext>
                </a:extLst>
              </a:tr>
              <a:tr h="342038">
                <a:tc>
                  <a:txBody>
                    <a:bodyPr/>
                    <a:lstStyle/>
                    <a:p>
                      <a:pPr algn="just">
                        <a:spcAft>
                          <a:spcPts val="0"/>
                        </a:spcAft>
                      </a:pPr>
                      <a:r>
                        <a:rPr lang="de-DE" sz="1800" spc="-30" dirty="0">
                          <a:solidFill>
                            <a:schemeClr val="tx1"/>
                          </a:solidFill>
                          <a:effectLst/>
                        </a:rPr>
                        <a:t>zu Boden fallen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2092628576"/>
                  </a:ext>
                </a:extLst>
              </a:tr>
              <a:tr h="342038">
                <a:tc>
                  <a:txBody>
                    <a:bodyPr/>
                    <a:lstStyle/>
                    <a:p>
                      <a:pPr algn="just">
                        <a:spcAft>
                          <a:spcPts val="0"/>
                        </a:spcAft>
                      </a:pPr>
                      <a:r>
                        <a:rPr lang="de-DE" sz="1800" spc="-30" dirty="0">
                          <a:solidFill>
                            <a:schemeClr val="tx1"/>
                          </a:solidFill>
                          <a:effectLst/>
                        </a:rPr>
                        <a:t>einen Herzinfarkt erleiden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1148302133"/>
                  </a:ext>
                </a:extLst>
              </a:tr>
              <a:tr h="342038">
                <a:tc>
                  <a:txBody>
                    <a:bodyPr/>
                    <a:lstStyle/>
                    <a:p>
                      <a:pPr algn="just">
                        <a:spcAft>
                          <a:spcPts val="0"/>
                        </a:spcAft>
                      </a:pPr>
                      <a:r>
                        <a:rPr lang="de-DE" sz="1800" spc="-30" dirty="0">
                          <a:solidFill>
                            <a:schemeClr val="tx1"/>
                          </a:solidFill>
                          <a:effectLst/>
                        </a:rPr>
                        <a:t>ins Krankenhaus gebracht werden</a:t>
                      </a:r>
                      <a:endParaRPr lang="cs-CZ" sz="180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33851339"/>
                  </a:ext>
                </a:extLst>
              </a:tr>
            </a:tbl>
          </a:graphicData>
        </a:graphic>
      </p:graphicFrame>
    </p:spTree>
    <p:extLst>
      <p:ext uri="{BB962C8B-B14F-4D97-AF65-F5344CB8AC3E}">
        <p14:creationId xmlns:p14="http://schemas.microsoft.com/office/powerpoint/2010/main" val="2397314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634082"/>
          </a:xfrm>
        </p:spPr>
        <p:txBody>
          <a:bodyPr>
            <a:normAutofit fontScale="90000"/>
          </a:bodyPr>
          <a:lstStyle/>
          <a:p>
            <a:r>
              <a:rPr lang="cs-CZ" b="1" dirty="0"/>
              <a:t> </a:t>
            </a:r>
            <a:br>
              <a:rPr lang="cs-CZ" b="1" dirty="0"/>
            </a:br>
            <a:r>
              <a:rPr lang="de-DE" b="1" dirty="0"/>
              <a:t>Infinit</a:t>
            </a:r>
            <a:r>
              <a:rPr lang="cs-CZ" b="1" dirty="0" err="1"/>
              <a:t>iv</a:t>
            </a:r>
            <a:r>
              <a:rPr lang="de-DE" b="1" dirty="0"/>
              <a:t> mit und ohne </a:t>
            </a:r>
            <a:r>
              <a:rPr lang="cs-CZ" b="1" dirty="0"/>
              <a:t>„</a:t>
            </a:r>
            <a:r>
              <a:rPr lang="de-DE" b="1" dirty="0"/>
              <a:t>zu</a:t>
            </a:r>
            <a:r>
              <a:rPr lang="cs-CZ" b="1" dirty="0"/>
              <a:t>“</a:t>
            </a:r>
            <a:br>
              <a:rPr lang="cs-CZ" b="1" dirty="0"/>
            </a:br>
            <a:endParaRPr lang="cs-CZ" b="1" dirty="0"/>
          </a:p>
        </p:txBody>
      </p:sp>
      <p:sp>
        <p:nvSpPr>
          <p:cNvPr id="3" name="Zástupný symbol pro obsah 2"/>
          <p:cNvSpPr>
            <a:spLocks noGrp="1"/>
          </p:cNvSpPr>
          <p:nvPr>
            <p:ph idx="1"/>
          </p:nvPr>
        </p:nvSpPr>
        <p:spPr>
          <a:xfrm>
            <a:off x="755576" y="836712"/>
            <a:ext cx="7632848" cy="5760640"/>
          </a:xfrm>
        </p:spPr>
        <p:txBody>
          <a:bodyPr>
            <a:noAutofit/>
          </a:bodyPr>
          <a:lstStyle/>
          <a:p>
            <a:pPr marL="0" indent="0">
              <a:buNone/>
            </a:pPr>
            <a:r>
              <a:rPr lang="cs-CZ" sz="2000" b="1" dirty="0">
                <a:solidFill>
                  <a:srgbClr val="FF0000"/>
                </a:solidFill>
              </a:rPr>
              <a:t>Infinitiv </a:t>
            </a:r>
            <a:r>
              <a:rPr lang="de-DE" sz="2000" b="1" dirty="0">
                <a:solidFill>
                  <a:srgbClr val="FF0000"/>
                </a:solidFill>
              </a:rPr>
              <a:t>ohne </a:t>
            </a:r>
            <a:r>
              <a:rPr lang="cs-CZ" sz="2000" b="1" dirty="0">
                <a:solidFill>
                  <a:srgbClr val="FF0000"/>
                </a:solidFill>
              </a:rPr>
              <a:t>„</a:t>
            </a:r>
            <a:r>
              <a:rPr lang="cs-CZ" sz="2000" b="1" dirty="0" err="1">
                <a:solidFill>
                  <a:srgbClr val="FF0000"/>
                </a:solidFill>
              </a:rPr>
              <a:t>zu</a:t>
            </a:r>
            <a:r>
              <a:rPr lang="cs-CZ" sz="2000" b="1" dirty="0">
                <a:solidFill>
                  <a:srgbClr val="FF0000"/>
                </a:solidFill>
              </a:rPr>
              <a:t>“ :</a:t>
            </a:r>
          </a:p>
          <a:p>
            <a:pPr marL="0" indent="0">
              <a:buNone/>
            </a:pPr>
            <a:r>
              <a:rPr lang="de-DE" sz="2000" dirty="0"/>
              <a:t>Bleiben, gehen, kommen, sehen, hören, lassen, lernen</a:t>
            </a:r>
            <a:endParaRPr lang="cs-CZ" sz="2000" dirty="0"/>
          </a:p>
          <a:p>
            <a:pPr marL="0" indent="0">
              <a:buNone/>
            </a:pPr>
            <a:r>
              <a:rPr lang="cs-CZ" sz="2000" dirty="0"/>
              <a:t>Slyším tě zpívat.</a:t>
            </a:r>
          </a:p>
          <a:p>
            <a:pPr marL="0" indent="0">
              <a:buNone/>
            </a:pPr>
            <a:r>
              <a:rPr lang="de-DE" sz="2000" b="1" dirty="0"/>
              <a:t>Ich höre dich singen.</a:t>
            </a:r>
            <a:endParaRPr lang="cs-CZ" sz="2000" dirty="0"/>
          </a:p>
          <a:p>
            <a:pPr marL="0" indent="0">
              <a:buNone/>
            </a:pPr>
            <a:r>
              <a:rPr lang="cs-CZ" sz="2000" dirty="0"/>
              <a:t>Vidím ho přicházet.</a:t>
            </a:r>
          </a:p>
          <a:p>
            <a:pPr marL="0" indent="0">
              <a:buNone/>
            </a:pPr>
            <a:r>
              <a:rPr lang="de-DE" sz="2000" b="1" dirty="0"/>
              <a:t>Ich sehe ihn kommen.</a:t>
            </a:r>
            <a:endParaRPr lang="cs-CZ" sz="2000" dirty="0"/>
          </a:p>
          <a:p>
            <a:pPr marL="0" indent="0">
              <a:buNone/>
            </a:pPr>
            <a:endParaRPr lang="de-DE" sz="800" dirty="0" smtClean="0"/>
          </a:p>
          <a:p>
            <a:pPr marL="0" indent="0">
              <a:buNone/>
            </a:pPr>
            <a:r>
              <a:rPr lang="de-DE" sz="2000" b="1" dirty="0" smtClean="0">
                <a:solidFill>
                  <a:srgbClr val="FF0000"/>
                </a:solidFill>
              </a:rPr>
              <a:t>Infinitiv </a:t>
            </a:r>
            <a:r>
              <a:rPr lang="de-DE" sz="2000" b="1" dirty="0">
                <a:solidFill>
                  <a:srgbClr val="FF0000"/>
                </a:solidFill>
              </a:rPr>
              <a:t>mit</a:t>
            </a:r>
            <a:r>
              <a:rPr lang="cs-CZ" sz="2000" b="1" dirty="0">
                <a:solidFill>
                  <a:srgbClr val="FF0000"/>
                </a:solidFill>
              </a:rPr>
              <a:t> </a:t>
            </a:r>
            <a:r>
              <a:rPr lang="de-DE" sz="2000" b="1" dirty="0">
                <a:solidFill>
                  <a:srgbClr val="FF0000"/>
                </a:solidFill>
              </a:rPr>
              <a:t>zu</a:t>
            </a:r>
            <a:endParaRPr lang="cs-CZ" sz="2000" b="1" dirty="0">
              <a:solidFill>
                <a:srgbClr val="FF0000"/>
              </a:solidFill>
            </a:endParaRPr>
          </a:p>
          <a:p>
            <a:pPr marL="0" indent="0">
              <a:buNone/>
            </a:pPr>
            <a:r>
              <a:rPr lang="de-DE" sz="2000" b="1" u="sng" dirty="0"/>
              <a:t>Nach Adjektiven</a:t>
            </a:r>
            <a:r>
              <a:rPr lang="cs-CZ" sz="2000" b="1" u="sng" dirty="0"/>
              <a:t> </a:t>
            </a:r>
            <a:endParaRPr lang="cs-CZ" sz="2000" u="sng" dirty="0"/>
          </a:p>
          <a:p>
            <a:r>
              <a:rPr lang="cs-CZ" sz="2000" dirty="0"/>
              <a:t>Je nutné, žádoucí, zajímavé něco udělat.</a:t>
            </a:r>
          </a:p>
          <a:p>
            <a:r>
              <a:rPr lang="de-DE" sz="2000" b="1" dirty="0"/>
              <a:t>Es ist nötig, erforderlich, interessant, etwas zu machen. </a:t>
            </a:r>
          </a:p>
          <a:p>
            <a:pPr marL="0" indent="0">
              <a:buNone/>
            </a:pPr>
            <a:endParaRPr lang="cs-CZ" sz="800" b="1" dirty="0"/>
          </a:p>
          <a:p>
            <a:pPr marL="0" indent="0">
              <a:buNone/>
            </a:pPr>
            <a:r>
              <a:rPr lang="de-DE" sz="2000" b="1" u="sng" dirty="0"/>
              <a:t>Nach Substantiven</a:t>
            </a:r>
            <a:endParaRPr lang="cs-CZ" sz="2000" u="sng" dirty="0"/>
          </a:p>
          <a:p>
            <a:r>
              <a:rPr lang="cs-CZ" sz="2000" dirty="0"/>
              <a:t>Je čas něco udělat.</a:t>
            </a:r>
          </a:p>
          <a:p>
            <a:r>
              <a:rPr lang="de-DE" sz="2000" b="1" dirty="0"/>
              <a:t>Es ist Zeit, etwas zu machen.</a:t>
            </a:r>
            <a:endParaRPr lang="cs-CZ" sz="2000" b="1" dirty="0"/>
          </a:p>
          <a:p>
            <a:r>
              <a:rPr lang="cs-CZ" sz="2000" dirty="0"/>
              <a:t>Je možnost něco udělat.</a:t>
            </a:r>
          </a:p>
          <a:p>
            <a:r>
              <a:rPr lang="de-DE" sz="2000" b="1" dirty="0"/>
              <a:t>Es besteht die Möglichkeit, etwas zu machen.</a:t>
            </a:r>
            <a:endParaRPr lang="cs-CZ" sz="2000" b="1" dirty="0"/>
          </a:p>
          <a:p>
            <a:pPr marL="0" indent="0">
              <a:buNone/>
            </a:pPr>
            <a:endParaRPr lang="cs-CZ" sz="1200" dirty="0"/>
          </a:p>
        </p:txBody>
      </p:sp>
    </p:spTree>
    <p:extLst>
      <p:ext uri="{BB962C8B-B14F-4D97-AF65-F5344CB8AC3E}">
        <p14:creationId xmlns:p14="http://schemas.microsoft.com/office/powerpoint/2010/main" val="161244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de-DE" dirty="0"/>
          </a:p>
          <a:p>
            <a:pPr marL="0" indent="0">
              <a:buNone/>
            </a:pPr>
            <a:endParaRPr lang="de-DE" dirty="0"/>
          </a:p>
          <a:p>
            <a:pPr marL="0" indent="0">
              <a:buNone/>
            </a:pPr>
            <a:endParaRPr lang="de-DE" dirty="0"/>
          </a:p>
          <a:p>
            <a:pPr marL="0" indent="0" algn="ctr">
              <a:buNone/>
            </a:pPr>
            <a:r>
              <a:rPr lang="de-DE" b="1" dirty="0"/>
              <a:t>Danke für die Aufmerksamkeit</a:t>
            </a:r>
            <a:endParaRPr lang="cs-CZ" b="1" dirty="0"/>
          </a:p>
        </p:txBody>
      </p:sp>
    </p:spTree>
    <p:extLst>
      <p:ext uri="{BB962C8B-B14F-4D97-AF65-F5344CB8AC3E}">
        <p14:creationId xmlns:p14="http://schemas.microsoft.com/office/powerpoint/2010/main" val="3169506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426</Words>
  <Application>Microsoft Office PowerPoint</Application>
  <PresentationFormat>Předvádění na obrazovce (4:3)</PresentationFormat>
  <Paragraphs>108</Paragraphs>
  <Slides>9</Slides>
  <Notes>1</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systému Office</vt:lpstr>
      <vt:lpstr>Sicherheit am Arbeitsplatz Schlüsselwörter: Sicherheit, kleine Katastrophen im Betriebsalltag. Sicherheitsschilder, Sicherheitsmaßnahmen, Brandschutz, Arbeitsunfälle, Unfallanzeige.  </vt:lpstr>
      <vt:lpstr>Wortschatz</vt:lpstr>
      <vt:lpstr>Fragen zum Hörtext. Antworten Sie:</vt:lpstr>
      <vt:lpstr>  Hörtext Sicherheit am Arbeitsplatz   </vt:lpstr>
      <vt:lpstr>Warnschilder  </vt:lpstr>
      <vt:lpstr> Verbote </vt:lpstr>
      <vt:lpstr>Unfälle schildern</vt:lpstr>
      <vt:lpstr>  Infinitiv mit und ohne „zu“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uzivatel</cp:lastModifiedBy>
  <cp:revision>58</cp:revision>
  <dcterms:created xsi:type="dcterms:W3CDTF">2019-10-14T07:41:33Z</dcterms:created>
  <dcterms:modified xsi:type="dcterms:W3CDTF">2021-06-22T07:16:19Z</dcterms:modified>
</cp:coreProperties>
</file>