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9" r:id="rId4"/>
    <p:sldId id="257" r:id="rId5"/>
    <p:sldId id="258" r:id="rId6"/>
    <p:sldId id="266" r:id="rId7"/>
    <p:sldId id="260" r:id="rId8"/>
    <p:sldId id="263" r:id="rId9"/>
    <p:sldId id="267" r:id="rId10"/>
    <p:sldId id="262"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73F76254-8470-43FC-9BF3-6968B4CB0781}">
          <p14:sldIdLst>
            <p14:sldId id="256"/>
            <p14:sldId id="265"/>
            <p14:sldId id="259"/>
            <p14:sldId id="257"/>
            <p14:sldId id="258"/>
            <p14:sldId id="266"/>
            <p14:sldId id="260"/>
            <p14:sldId id="263"/>
            <p14:sldId id="267"/>
            <p14:sldId id="262"/>
          </p14:sldIdLst>
        </p14:section>
        <p14:section name="Oddíl bez názvu" id="{54A3D295-C150-4AEC-AF17-76BDCDBF842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1135618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035223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1515725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44717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9136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88A4AC0-1644-443D-8468-3DDCF47A33DF}" type="datetimeFigureOut">
              <a:rPr lang="cs-CZ" smtClean="0"/>
              <a:t>22.06.2021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956824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88A4AC0-1644-443D-8468-3DDCF47A33DF}" type="datetimeFigureOut">
              <a:rPr lang="cs-CZ" smtClean="0"/>
              <a:t>22.06.2021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278889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88A4AC0-1644-443D-8468-3DDCF47A33DF}" type="datetimeFigureOut">
              <a:rPr lang="cs-CZ" smtClean="0"/>
              <a:t>22.06.2021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571743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88A4AC0-1644-443D-8468-3DDCF47A33DF}" type="datetimeFigureOut">
              <a:rPr lang="cs-CZ" smtClean="0"/>
              <a:t>22.06.2021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54787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88A4AC0-1644-443D-8468-3DDCF47A33DF}" type="datetimeFigureOut">
              <a:rPr lang="cs-CZ" smtClean="0"/>
              <a:t>22.06.2021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4203556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88A4AC0-1644-443D-8468-3DDCF47A33DF}" type="datetimeFigureOut">
              <a:rPr lang="cs-CZ" smtClean="0"/>
              <a:t>22.06.2021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176784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A4AC0-1644-443D-8468-3DDCF47A33DF}" type="datetimeFigureOut">
              <a:rPr lang="cs-CZ" smtClean="0"/>
              <a:t>22.06.2021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CCB56-BB99-4BB0-93BC-3EBC4597B74C}" type="slidenum">
              <a:rPr lang="cs-CZ" smtClean="0"/>
              <a:t>‹#›</a:t>
            </a:fld>
            <a:endParaRPr lang="cs-CZ"/>
          </a:p>
        </p:txBody>
      </p:sp>
    </p:spTree>
    <p:extLst>
      <p:ext uri="{BB962C8B-B14F-4D97-AF65-F5344CB8AC3E}">
        <p14:creationId xmlns:p14="http://schemas.microsoft.com/office/powerpoint/2010/main" val="3690674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692697"/>
            <a:ext cx="7772400" cy="2880320"/>
          </a:xfrm>
        </p:spPr>
        <p:txBody>
          <a:bodyPr>
            <a:normAutofit fontScale="90000"/>
          </a:bodyPr>
          <a:lstStyle/>
          <a:p>
            <a:pPr lvl="0"/>
            <a:r>
              <a:rPr lang="de-DE" b="1" dirty="0"/>
              <a:t/>
            </a:r>
            <a:br>
              <a:rPr lang="de-DE" b="1" dirty="0"/>
            </a:br>
            <a:r>
              <a:rPr lang="de-DE" b="1" dirty="0"/>
              <a:t>Vertriebswege und Marktverhalten</a:t>
            </a:r>
            <a:r>
              <a:rPr lang="cs-CZ" dirty="0"/>
              <a:t/>
            </a:r>
            <a:br>
              <a:rPr lang="cs-CZ" dirty="0"/>
            </a:br>
            <a:r>
              <a:rPr lang="de-DE" sz="2200" b="1" dirty="0"/>
              <a:t>Schlüsselwörter:</a:t>
            </a:r>
            <a:br>
              <a:rPr lang="de-DE" sz="2200" b="1" dirty="0"/>
            </a:br>
            <a:r>
              <a:rPr lang="de-DE" sz="2200" b="1" dirty="0"/>
              <a:t>Vertrieb, Vertriebswege</a:t>
            </a:r>
            <a:r>
              <a:rPr lang="cs-CZ" dirty="0"/>
              <a:t/>
            </a:r>
            <a:br>
              <a:rPr lang="cs-CZ" dirty="0"/>
            </a:br>
            <a:endParaRPr lang="cs-CZ" sz="2200" b="1" dirty="0"/>
          </a:p>
        </p:txBody>
      </p:sp>
      <p:sp>
        <p:nvSpPr>
          <p:cNvPr id="3" name="Podnadpis 2"/>
          <p:cNvSpPr>
            <a:spLocks noGrp="1"/>
          </p:cNvSpPr>
          <p:nvPr>
            <p:ph type="subTitle" idx="1"/>
          </p:nvPr>
        </p:nvSpPr>
        <p:spPr>
          <a:xfrm>
            <a:off x="1371600" y="4293096"/>
            <a:ext cx="6400800" cy="2088232"/>
          </a:xfrm>
        </p:spPr>
        <p:txBody>
          <a:bodyPr>
            <a:normAutofit fontScale="70000" lnSpcReduction="20000"/>
          </a:bodyPr>
          <a:lstStyle/>
          <a:p>
            <a:pPr algn="just"/>
            <a:r>
              <a:rPr lang="de-DE" sz="6000" b="1" dirty="0">
                <a:solidFill>
                  <a:schemeClr val="tx1"/>
                </a:solidFill>
              </a:rPr>
              <a:t>Was lerne ich</a:t>
            </a:r>
            <a:r>
              <a:rPr lang="cs-CZ" sz="6000" b="1" dirty="0">
                <a:solidFill>
                  <a:schemeClr val="tx1"/>
                </a:solidFill>
              </a:rPr>
              <a:t>?</a:t>
            </a:r>
          </a:p>
          <a:p>
            <a:pPr algn="just"/>
            <a:endParaRPr lang="de-DE" b="1" dirty="0"/>
          </a:p>
          <a:p>
            <a:pPr algn="just"/>
            <a:r>
              <a:rPr lang="de-DE" b="1" dirty="0">
                <a:solidFill>
                  <a:schemeClr val="tx1"/>
                </a:solidFill>
              </a:rPr>
              <a:t>Wortschatz </a:t>
            </a:r>
          </a:p>
          <a:p>
            <a:pPr algn="just"/>
            <a:r>
              <a:rPr lang="cs-CZ" b="1" dirty="0">
                <a:solidFill>
                  <a:schemeClr val="tx1"/>
                </a:solidFill>
              </a:rPr>
              <a:t>s</a:t>
            </a:r>
            <a:r>
              <a:rPr lang="de-DE" b="1" dirty="0">
                <a:solidFill>
                  <a:schemeClr val="tx1"/>
                </a:solidFill>
              </a:rPr>
              <a:t>ich zu Vertriebswegen äußern</a:t>
            </a:r>
          </a:p>
          <a:p>
            <a:pPr algn="just"/>
            <a:r>
              <a:rPr lang="de-DE" b="1" dirty="0">
                <a:solidFill>
                  <a:schemeClr val="tx1"/>
                </a:solidFill>
              </a:rPr>
              <a:t>neue Komposita</a:t>
            </a:r>
          </a:p>
          <a:p>
            <a:pPr marL="514350" indent="-514350">
              <a:buFont typeface="+mj-lt"/>
              <a:buAutoNum type="arabicPeriod"/>
            </a:pPr>
            <a:endParaRPr lang="de-DE" dirty="0"/>
          </a:p>
          <a:p>
            <a:endParaRPr lang="cs-CZ" dirty="0"/>
          </a:p>
        </p:txBody>
      </p:sp>
    </p:spTree>
    <p:extLst>
      <p:ext uri="{BB962C8B-B14F-4D97-AF65-F5344CB8AC3E}">
        <p14:creationId xmlns:p14="http://schemas.microsoft.com/office/powerpoint/2010/main" val="3763783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endParaRPr lang="de-DE" dirty="0"/>
          </a:p>
          <a:p>
            <a:pPr marL="0" indent="0">
              <a:buNone/>
            </a:pPr>
            <a:endParaRPr lang="de-DE" dirty="0"/>
          </a:p>
          <a:p>
            <a:pPr marL="0" indent="0">
              <a:buNone/>
            </a:pPr>
            <a:endParaRPr lang="de-DE" dirty="0"/>
          </a:p>
          <a:p>
            <a:pPr marL="0" indent="0" algn="ctr">
              <a:buNone/>
            </a:pPr>
            <a:r>
              <a:rPr lang="de-DE" b="1" dirty="0"/>
              <a:t>Danke für die Aufmerksamkeit</a:t>
            </a:r>
            <a:endParaRPr lang="cs-CZ" b="1" dirty="0"/>
          </a:p>
        </p:txBody>
      </p:sp>
    </p:spTree>
    <p:extLst>
      <p:ext uri="{BB962C8B-B14F-4D97-AF65-F5344CB8AC3E}">
        <p14:creationId xmlns:p14="http://schemas.microsoft.com/office/powerpoint/2010/main" val="3169506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1143000"/>
          </a:xfrm>
        </p:spPr>
        <p:txBody>
          <a:bodyPr/>
          <a:lstStyle/>
          <a:p>
            <a:r>
              <a:rPr lang="cs-CZ" dirty="0" err="1"/>
              <a:t>Wortschatz</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227135344"/>
              </p:ext>
            </p:extLst>
          </p:nvPr>
        </p:nvGraphicFramePr>
        <p:xfrm>
          <a:off x="323528" y="1212487"/>
          <a:ext cx="8424936" cy="5246180"/>
        </p:xfrm>
        <a:graphic>
          <a:graphicData uri="http://schemas.openxmlformats.org/drawingml/2006/table">
            <a:tbl>
              <a:tblPr firstRow="1" bandRow="1">
                <a:tableStyleId>{5C22544A-7EE6-4342-B048-85BDC9FD1C3A}</a:tableStyleId>
              </a:tblPr>
              <a:tblGrid>
                <a:gridCol w="2460379">
                  <a:extLst>
                    <a:ext uri="{9D8B030D-6E8A-4147-A177-3AD203B41FA5}">
                      <a16:colId xmlns:a16="http://schemas.microsoft.com/office/drawing/2014/main" xmlns="" val="4014921045"/>
                    </a:ext>
                  </a:extLst>
                </a:gridCol>
                <a:gridCol w="1491139">
                  <a:extLst>
                    <a:ext uri="{9D8B030D-6E8A-4147-A177-3AD203B41FA5}">
                      <a16:colId xmlns:a16="http://schemas.microsoft.com/office/drawing/2014/main" xmlns="" val="3129213121"/>
                    </a:ext>
                  </a:extLst>
                </a:gridCol>
                <a:gridCol w="2684050">
                  <a:extLst>
                    <a:ext uri="{9D8B030D-6E8A-4147-A177-3AD203B41FA5}">
                      <a16:colId xmlns:a16="http://schemas.microsoft.com/office/drawing/2014/main" xmlns="" val="4080447330"/>
                    </a:ext>
                  </a:extLst>
                </a:gridCol>
                <a:gridCol w="1789368">
                  <a:extLst>
                    <a:ext uri="{9D8B030D-6E8A-4147-A177-3AD203B41FA5}">
                      <a16:colId xmlns:a16="http://schemas.microsoft.com/office/drawing/2014/main" xmlns="" val="578599901"/>
                    </a:ext>
                  </a:extLst>
                </a:gridCol>
              </a:tblGrid>
              <a:tr h="720052">
                <a:tc>
                  <a:txBody>
                    <a:bodyPr/>
                    <a:lstStyle/>
                    <a:p>
                      <a:pPr algn="just">
                        <a:spcAft>
                          <a:spcPts val="0"/>
                        </a:spcAft>
                      </a:pPr>
                      <a:r>
                        <a:rPr lang="de-DE" sz="1800" b="0" spc="-30" dirty="0">
                          <a:solidFill>
                            <a:schemeClr val="tx1"/>
                          </a:solidFill>
                          <a:effectLst/>
                        </a:rPr>
                        <a:t>s Produktdesign</a:t>
                      </a:r>
                      <a:endParaRPr lang="cs-CZ" sz="1800" b="0" spc="-3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59" marR="45159" marT="0" marB="0">
                    <a:solidFill>
                      <a:srgbClr val="E9EDF4"/>
                    </a:solidFill>
                  </a:tcPr>
                </a:tc>
                <a:tc>
                  <a:txBody>
                    <a:bodyPr/>
                    <a:lstStyle/>
                    <a:p>
                      <a:pPr algn="just">
                        <a:spcAft>
                          <a:spcPts val="0"/>
                        </a:spcAft>
                      </a:pPr>
                      <a:r>
                        <a:rPr lang="cs-CZ" sz="1800" b="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design produktu</a:t>
                      </a:r>
                    </a:p>
                  </a:txBody>
                  <a:tcPr marL="45159" marR="45159" marT="0" marB="0">
                    <a:solidFill>
                      <a:srgbClr val="E9EDF4"/>
                    </a:solidFill>
                  </a:tcPr>
                </a:tc>
                <a:tc>
                  <a:txBody>
                    <a:bodyPr/>
                    <a:lstStyle/>
                    <a:p>
                      <a:pPr algn="just">
                        <a:spcAft>
                          <a:spcPts val="0"/>
                        </a:spcAft>
                      </a:pPr>
                      <a:r>
                        <a:rPr lang="de-DE" sz="1800" b="0" spc="-30" dirty="0">
                          <a:solidFill>
                            <a:schemeClr val="tx1"/>
                          </a:solidFill>
                          <a:effectLst/>
                        </a:rPr>
                        <a:t>beauftragen</a:t>
                      </a:r>
                      <a:endParaRPr lang="cs-CZ" sz="1800" b="0" spc="-3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59" marR="45159" marT="0" marB="0">
                    <a:solidFill>
                      <a:srgbClr val="E9EDF4"/>
                    </a:solidFill>
                  </a:tcPr>
                </a:tc>
                <a:tc>
                  <a:txBody>
                    <a:bodyPr/>
                    <a:lstStyle/>
                    <a:p>
                      <a:pPr algn="just">
                        <a:spcAft>
                          <a:spcPts val="0"/>
                        </a:spcAft>
                      </a:pPr>
                      <a:r>
                        <a:rPr lang="cs-CZ" sz="1800" b="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pověřit</a:t>
                      </a:r>
                    </a:p>
                  </a:txBody>
                  <a:tcPr marL="45159" marR="45159" marT="0" marB="0">
                    <a:solidFill>
                      <a:srgbClr val="E9EDF4"/>
                    </a:solidFill>
                  </a:tcPr>
                </a:tc>
                <a:extLst>
                  <a:ext uri="{0D108BD9-81ED-4DB2-BD59-A6C34878D82A}">
                    <a16:rowId xmlns:a16="http://schemas.microsoft.com/office/drawing/2014/main" xmlns="" val="3187541466"/>
                  </a:ext>
                </a:extLst>
              </a:tr>
              <a:tr h="720052">
                <a:tc>
                  <a:txBody>
                    <a:bodyPr/>
                    <a:lstStyle/>
                    <a:p>
                      <a:pPr algn="just">
                        <a:spcAft>
                          <a:spcPts val="0"/>
                        </a:spcAft>
                      </a:pPr>
                      <a:r>
                        <a:rPr lang="de-DE" sz="1800" spc="-30" dirty="0">
                          <a:effectLst/>
                        </a:rPr>
                        <a:t>r Produktmanager</a:t>
                      </a:r>
                      <a:endPar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59" marR="45159" marT="0" marB="0"/>
                </a:tc>
                <a:tc>
                  <a:txBody>
                    <a:bodyPr/>
                    <a:lstStyle/>
                    <a:p>
                      <a:pPr algn="just">
                        <a:spcAft>
                          <a:spcPts val="0"/>
                        </a:spcAft>
                      </a:pPr>
                      <a:r>
                        <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produktový manažer</a:t>
                      </a:r>
                    </a:p>
                  </a:txBody>
                  <a:tcPr marL="45159" marR="45159" marT="0" marB="0"/>
                </a:tc>
                <a:tc>
                  <a:txBody>
                    <a:bodyPr/>
                    <a:lstStyle/>
                    <a:p>
                      <a:pPr algn="just">
                        <a:spcAft>
                          <a:spcPts val="0"/>
                        </a:spcAft>
                      </a:pPr>
                      <a:r>
                        <a:rPr lang="de-DE" sz="1800" spc="-30" dirty="0">
                          <a:effectLst/>
                        </a:rPr>
                        <a:t>e Werbeagentur</a:t>
                      </a:r>
                      <a:endPar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59" marR="45159" marT="0" marB="0"/>
                </a:tc>
                <a:tc>
                  <a:txBody>
                    <a:bodyPr/>
                    <a:lstStyle/>
                    <a:p>
                      <a:pPr algn="just">
                        <a:spcAft>
                          <a:spcPts val="0"/>
                        </a:spcAft>
                      </a:pPr>
                      <a:r>
                        <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reklamní agentura</a:t>
                      </a:r>
                    </a:p>
                  </a:txBody>
                  <a:tcPr marL="45159" marR="45159" marT="0" marB="0"/>
                </a:tc>
                <a:extLst>
                  <a:ext uri="{0D108BD9-81ED-4DB2-BD59-A6C34878D82A}">
                    <a16:rowId xmlns:a16="http://schemas.microsoft.com/office/drawing/2014/main" xmlns="" val="3300648058"/>
                  </a:ext>
                </a:extLst>
              </a:tr>
              <a:tr h="720052">
                <a:tc>
                  <a:txBody>
                    <a:bodyPr/>
                    <a:lstStyle/>
                    <a:p>
                      <a:pPr algn="just">
                        <a:spcAft>
                          <a:spcPts val="0"/>
                        </a:spcAft>
                      </a:pPr>
                      <a:r>
                        <a:rPr lang="de-DE" sz="1800" spc="-30" dirty="0">
                          <a:effectLst/>
                        </a:rPr>
                        <a:t>e Produktqualität</a:t>
                      </a:r>
                      <a:endPar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59" marR="45159" marT="0" marB="0"/>
                </a:tc>
                <a:tc>
                  <a:txBody>
                    <a:bodyPr/>
                    <a:lstStyle/>
                    <a:p>
                      <a:pPr algn="just">
                        <a:spcAft>
                          <a:spcPts val="0"/>
                        </a:spcAft>
                      </a:pPr>
                      <a:r>
                        <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kvalita produktu</a:t>
                      </a:r>
                    </a:p>
                  </a:txBody>
                  <a:tcPr marL="45159" marR="45159" marT="0" marB="0"/>
                </a:tc>
                <a:tc>
                  <a:txBody>
                    <a:bodyPr/>
                    <a:lstStyle/>
                    <a:p>
                      <a:pPr algn="just">
                        <a:spcAft>
                          <a:spcPts val="0"/>
                        </a:spcAft>
                      </a:pPr>
                      <a:r>
                        <a:rPr lang="de-DE" sz="1800" spc="-30" dirty="0">
                          <a:effectLst/>
                        </a:rPr>
                        <a:t>e Werbekosten</a:t>
                      </a:r>
                      <a:endPar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59" marR="45159" marT="0" marB="0"/>
                </a:tc>
                <a:tc>
                  <a:txBody>
                    <a:bodyPr/>
                    <a:lstStyle/>
                    <a:p>
                      <a:pPr algn="just">
                        <a:spcAft>
                          <a:spcPts val="0"/>
                        </a:spcAft>
                      </a:pPr>
                      <a:r>
                        <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reklamní náklady</a:t>
                      </a:r>
                    </a:p>
                  </a:txBody>
                  <a:tcPr marL="45159" marR="45159" marT="0" marB="0"/>
                </a:tc>
                <a:extLst>
                  <a:ext uri="{0D108BD9-81ED-4DB2-BD59-A6C34878D82A}">
                    <a16:rowId xmlns:a16="http://schemas.microsoft.com/office/drawing/2014/main" xmlns="" val="4206806686"/>
                  </a:ext>
                </a:extLst>
              </a:tr>
              <a:tr h="720052">
                <a:tc>
                  <a:txBody>
                    <a:bodyPr/>
                    <a:lstStyle/>
                    <a:p>
                      <a:pPr algn="just">
                        <a:spcAft>
                          <a:spcPts val="0"/>
                        </a:spcAft>
                      </a:pPr>
                      <a:r>
                        <a:rPr lang="de-DE" sz="1800" spc="-30" dirty="0">
                          <a:effectLst/>
                        </a:rPr>
                        <a:t>e</a:t>
                      </a:r>
                      <a:r>
                        <a:rPr lang="cs-CZ" sz="1800" spc="-30" dirty="0">
                          <a:effectLst/>
                        </a:rPr>
                        <a:t> </a:t>
                      </a:r>
                      <a:r>
                        <a:rPr lang="de-DE" sz="1800" spc="-30" noProof="0" dirty="0">
                          <a:effectLst/>
                        </a:rPr>
                        <a:t>Produktpositionierung</a:t>
                      </a:r>
                      <a:endParaRPr lang="de-DE" sz="1800" spc="-30" noProof="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59" marR="45159" marT="0" marB="0"/>
                </a:tc>
                <a:tc>
                  <a:txBody>
                    <a:bodyPr/>
                    <a:lstStyle/>
                    <a:p>
                      <a:pPr algn="just">
                        <a:spcAft>
                          <a:spcPts val="0"/>
                        </a:spcAft>
                      </a:pPr>
                      <a:r>
                        <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umístění produktu</a:t>
                      </a:r>
                    </a:p>
                  </a:txBody>
                  <a:tcPr marL="45159" marR="45159" marT="0" marB="0"/>
                </a:tc>
                <a:tc>
                  <a:txBody>
                    <a:bodyPr/>
                    <a:lstStyle/>
                    <a:p>
                      <a:pPr algn="just">
                        <a:spcAft>
                          <a:spcPts val="0"/>
                        </a:spcAft>
                      </a:pPr>
                      <a:r>
                        <a:rPr lang="de-DE" sz="1800" spc="-30" dirty="0">
                          <a:effectLst/>
                        </a:rPr>
                        <a:t>e Konkurrenz </a:t>
                      </a:r>
                      <a:endPar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59" marR="45159" marT="0" marB="0"/>
                </a:tc>
                <a:tc>
                  <a:txBody>
                    <a:bodyPr/>
                    <a:lstStyle/>
                    <a:p>
                      <a:pPr algn="just">
                        <a:spcAft>
                          <a:spcPts val="0"/>
                        </a:spcAft>
                      </a:pPr>
                      <a:r>
                        <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konkurence</a:t>
                      </a:r>
                    </a:p>
                  </a:txBody>
                  <a:tcPr marL="45159" marR="45159" marT="0" marB="0"/>
                </a:tc>
                <a:extLst>
                  <a:ext uri="{0D108BD9-81ED-4DB2-BD59-A6C34878D82A}">
                    <a16:rowId xmlns:a16="http://schemas.microsoft.com/office/drawing/2014/main" xmlns="" val="248186524"/>
                  </a:ext>
                </a:extLst>
              </a:tr>
              <a:tr h="720052">
                <a:tc>
                  <a:txBody>
                    <a:bodyPr/>
                    <a:lstStyle/>
                    <a:p>
                      <a:pPr algn="just">
                        <a:spcAft>
                          <a:spcPts val="0"/>
                        </a:spcAft>
                      </a:pPr>
                      <a:r>
                        <a:rPr lang="de-DE" sz="1800" spc="-30" dirty="0">
                          <a:effectLst/>
                        </a:rPr>
                        <a:t>r Produktname</a:t>
                      </a:r>
                      <a:endPar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59" marR="45159" marT="0" marB="0"/>
                </a:tc>
                <a:tc>
                  <a:txBody>
                    <a:bodyPr/>
                    <a:lstStyle/>
                    <a:p>
                      <a:pPr algn="just">
                        <a:spcAft>
                          <a:spcPts val="0"/>
                        </a:spcAft>
                      </a:pPr>
                      <a:r>
                        <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Jméno produktu</a:t>
                      </a:r>
                    </a:p>
                  </a:txBody>
                  <a:tcPr marL="45159" marR="45159" marT="0" marB="0"/>
                </a:tc>
                <a:tc>
                  <a:txBody>
                    <a:bodyPr/>
                    <a:lstStyle/>
                    <a:p>
                      <a:pPr algn="just">
                        <a:spcAft>
                          <a:spcPts val="0"/>
                        </a:spcAft>
                      </a:pPr>
                      <a:r>
                        <a:rPr lang="de-DE" sz="1800" spc="-30" dirty="0">
                          <a:effectLst/>
                        </a:rPr>
                        <a:t>r Konkurrenzpreis</a:t>
                      </a:r>
                      <a:endPar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59" marR="45159" marT="0" marB="0"/>
                </a:tc>
                <a:tc>
                  <a:txBody>
                    <a:bodyPr/>
                    <a:lstStyle/>
                    <a:p>
                      <a:pPr algn="just">
                        <a:spcAft>
                          <a:spcPts val="0"/>
                        </a:spcAft>
                      </a:pPr>
                      <a:r>
                        <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cena konkurence</a:t>
                      </a:r>
                    </a:p>
                  </a:txBody>
                  <a:tcPr marL="45159" marR="45159" marT="0" marB="0"/>
                </a:tc>
                <a:extLst>
                  <a:ext uri="{0D108BD9-81ED-4DB2-BD59-A6C34878D82A}">
                    <a16:rowId xmlns:a16="http://schemas.microsoft.com/office/drawing/2014/main" xmlns="" val="3210974481"/>
                  </a:ext>
                </a:extLst>
              </a:tr>
              <a:tr h="505879">
                <a:tc>
                  <a:txBody>
                    <a:bodyPr/>
                    <a:lstStyle/>
                    <a:p>
                      <a:pPr algn="just">
                        <a:spcAft>
                          <a:spcPts val="0"/>
                        </a:spcAft>
                      </a:pPr>
                      <a:r>
                        <a:rPr lang="de-DE" sz="1800" spc="-30" dirty="0">
                          <a:effectLst/>
                        </a:rPr>
                        <a:t>analysieren</a:t>
                      </a:r>
                      <a:endPar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59" marR="45159" marT="0" marB="0"/>
                </a:tc>
                <a:tc>
                  <a:txBody>
                    <a:bodyPr/>
                    <a:lstStyle/>
                    <a:p>
                      <a:pPr algn="just">
                        <a:spcAft>
                          <a:spcPts val="0"/>
                        </a:spcAft>
                      </a:pPr>
                      <a:r>
                        <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analyzovat</a:t>
                      </a:r>
                    </a:p>
                  </a:txBody>
                  <a:tcPr marL="45159" marR="45159" marT="0" marB="0"/>
                </a:tc>
                <a:tc>
                  <a:txBody>
                    <a:bodyPr/>
                    <a:lstStyle/>
                    <a:p>
                      <a:pPr algn="just">
                        <a:spcAft>
                          <a:spcPts val="0"/>
                        </a:spcAft>
                      </a:pPr>
                      <a:r>
                        <a:rPr lang="de-AT" sz="1800" spc="-30" dirty="0">
                          <a:effectLst/>
                        </a:rPr>
                        <a:t>r </a:t>
                      </a:r>
                      <a:r>
                        <a:rPr lang="de-AT" sz="1800" spc="-30" noProof="0" dirty="0">
                          <a:effectLst/>
                        </a:rPr>
                        <a:t>Konkurrenzangebot</a:t>
                      </a:r>
                      <a:endParaRPr lang="de-AT" sz="1800" spc="-30" noProof="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59" marR="45159" marT="0" marB="0"/>
                </a:tc>
                <a:tc>
                  <a:txBody>
                    <a:bodyPr/>
                    <a:lstStyle/>
                    <a:p>
                      <a:pPr algn="just">
                        <a:spcAft>
                          <a:spcPts val="0"/>
                        </a:spcAft>
                      </a:pPr>
                      <a:r>
                        <a:rPr lang="cs-CZ" sz="1800" spc="-30" noProof="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konkurenční nabídka</a:t>
                      </a:r>
                      <a:endParaRPr lang="de-DE" sz="1800" spc="-30" noProof="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59" marR="45159" marT="0" marB="0"/>
                </a:tc>
                <a:extLst>
                  <a:ext uri="{0D108BD9-81ED-4DB2-BD59-A6C34878D82A}">
                    <a16:rowId xmlns:a16="http://schemas.microsoft.com/office/drawing/2014/main" xmlns="" val="2332740720"/>
                  </a:ext>
                </a:extLst>
              </a:tr>
              <a:tr h="505879">
                <a:tc>
                  <a:txBody>
                    <a:bodyPr/>
                    <a:lstStyle/>
                    <a:p>
                      <a:pPr algn="just">
                        <a:spcAft>
                          <a:spcPts val="0"/>
                        </a:spcAft>
                      </a:pPr>
                      <a:r>
                        <a:rPr lang="de-DE" sz="1800" spc="-30" dirty="0">
                          <a:effectLst/>
                        </a:rPr>
                        <a:t>überprüfen</a:t>
                      </a:r>
                      <a:endPar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59" marR="45159" marT="0" marB="0">
                    <a:solidFill>
                      <a:srgbClr val="E9EDF4"/>
                    </a:solidFill>
                  </a:tcPr>
                </a:tc>
                <a:tc>
                  <a:txBody>
                    <a:bodyPr/>
                    <a:lstStyle/>
                    <a:p>
                      <a:pPr algn="just">
                        <a:spcAft>
                          <a:spcPts val="0"/>
                        </a:spcAft>
                      </a:pPr>
                      <a:r>
                        <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ověřit</a:t>
                      </a:r>
                    </a:p>
                  </a:txBody>
                  <a:tcPr marL="45159" marR="45159" marT="0" marB="0"/>
                </a:tc>
                <a:tc>
                  <a:txBody>
                    <a:bodyPr/>
                    <a:lstStyle/>
                    <a:p>
                      <a:pPr algn="just">
                        <a:spcAft>
                          <a:spcPts val="0"/>
                        </a:spcAft>
                      </a:pPr>
                      <a:r>
                        <a:rPr lang="de-DE" sz="1800" spc="-30" dirty="0">
                          <a:effectLst/>
                        </a:rPr>
                        <a:t>e </a:t>
                      </a:r>
                      <a:r>
                        <a:rPr lang="de-DE" sz="1800" spc="-30" noProof="0" dirty="0">
                          <a:effectLst/>
                        </a:rPr>
                        <a:t>Konkurrenzbeobachtung</a:t>
                      </a:r>
                      <a:endParaRPr lang="de-DE" sz="1800" spc="-30" noProof="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59" marR="45159" marT="0" marB="0"/>
                </a:tc>
                <a:tc>
                  <a:txBody>
                    <a:bodyPr/>
                    <a:lstStyle/>
                    <a:p>
                      <a:pPr algn="just">
                        <a:spcAft>
                          <a:spcPts val="0"/>
                        </a:spcAft>
                      </a:pPr>
                      <a:r>
                        <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pozorování konkurence</a:t>
                      </a:r>
                    </a:p>
                  </a:txBody>
                  <a:tcPr marL="45159" marR="45159" marT="0" marB="0"/>
                </a:tc>
                <a:extLst>
                  <a:ext uri="{0D108BD9-81ED-4DB2-BD59-A6C34878D82A}">
                    <a16:rowId xmlns:a16="http://schemas.microsoft.com/office/drawing/2014/main" xmlns="" val="1937387847"/>
                  </a:ext>
                </a:extLst>
              </a:tr>
              <a:tr h="505879">
                <a:tc>
                  <a:txBody>
                    <a:bodyPr/>
                    <a:lstStyle/>
                    <a:p>
                      <a:pPr algn="just">
                        <a:spcAft>
                          <a:spcPts val="0"/>
                        </a:spcAft>
                      </a:pPr>
                      <a:r>
                        <a:rPr lang="de-DE" sz="1800" spc="-30" dirty="0">
                          <a:effectLst/>
                        </a:rPr>
                        <a:t>feststellen</a:t>
                      </a:r>
                      <a:endPar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59" marR="45159" marT="0" marB="0"/>
                </a:tc>
                <a:tc>
                  <a:txBody>
                    <a:bodyPr/>
                    <a:lstStyle/>
                    <a:p>
                      <a:pPr algn="just">
                        <a:spcAft>
                          <a:spcPts val="0"/>
                        </a:spcAft>
                      </a:pPr>
                      <a:r>
                        <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stanovit</a:t>
                      </a:r>
                    </a:p>
                  </a:txBody>
                  <a:tcPr marL="45159" marR="45159" marT="0" marB="0"/>
                </a:tc>
                <a:tc>
                  <a:txBody>
                    <a:bodyPr/>
                    <a:lstStyle/>
                    <a:p>
                      <a:pPr algn="just">
                        <a:spcAft>
                          <a:spcPts val="0"/>
                        </a:spcAft>
                      </a:pPr>
                      <a:r>
                        <a:rPr lang="de-DE" sz="1800" spc="-30" dirty="0">
                          <a:effectLst/>
                        </a:rPr>
                        <a:t>s Konkurrenzprodukt</a:t>
                      </a:r>
                      <a:endPar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59" marR="45159" marT="0" marB="0"/>
                </a:tc>
                <a:tc>
                  <a:txBody>
                    <a:bodyPr/>
                    <a:lstStyle/>
                    <a:p>
                      <a:pPr algn="just">
                        <a:spcAft>
                          <a:spcPts val="0"/>
                        </a:spcAft>
                      </a:pPr>
                      <a:r>
                        <a:rPr lang="cs-CZ" sz="1800" spc="-30"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konkurenční výrobek</a:t>
                      </a:r>
                    </a:p>
                  </a:txBody>
                  <a:tcPr marL="45159" marR="45159" marT="0" marB="0"/>
                </a:tc>
                <a:extLst>
                  <a:ext uri="{0D108BD9-81ED-4DB2-BD59-A6C34878D82A}">
                    <a16:rowId xmlns:a16="http://schemas.microsoft.com/office/drawing/2014/main" xmlns="" val="3768933087"/>
                  </a:ext>
                </a:extLst>
              </a:tr>
            </a:tbl>
          </a:graphicData>
        </a:graphic>
      </p:graphicFrame>
    </p:spTree>
    <p:extLst>
      <p:ext uri="{BB962C8B-B14F-4D97-AF65-F5344CB8AC3E}">
        <p14:creationId xmlns:p14="http://schemas.microsoft.com/office/powerpoint/2010/main" val="2258400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08720"/>
          </a:xfrm>
        </p:spPr>
        <p:txBody>
          <a:bodyPr>
            <a:normAutofit fontScale="90000"/>
          </a:bodyPr>
          <a:lstStyle/>
          <a:p>
            <a:r>
              <a:rPr lang="cs-CZ" b="1" dirty="0"/>
              <a:t/>
            </a:r>
            <a:br>
              <a:rPr lang="cs-CZ" b="1" dirty="0"/>
            </a:br>
            <a:r>
              <a:rPr lang="de-DE" b="1" dirty="0"/>
              <a:t>Fragen zum Hörtext</a:t>
            </a:r>
            <a:br>
              <a:rPr lang="de-DE" b="1" dirty="0"/>
            </a:br>
            <a:endParaRPr lang="de-DE" b="1" dirty="0"/>
          </a:p>
        </p:txBody>
      </p:sp>
      <p:sp>
        <p:nvSpPr>
          <p:cNvPr id="3" name="Zástupný symbol pro obsah 2"/>
          <p:cNvSpPr>
            <a:spLocks noGrp="1"/>
          </p:cNvSpPr>
          <p:nvPr>
            <p:ph idx="1"/>
          </p:nvPr>
        </p:nvSpPr>
        <p:spPr>
          <a:xfrm>
            <a:off x="251520" y="1268760"/>
            <a:ext cx="8568952" cy="4752528"/>
          </a:xfrm>
        </p:spPr>
        <p:txBody>
          <a:bodyPr>
            <a:normAutofit fontScale="92500"/>
          </a:bodyPr>
          <a:lstStyle/>
          <a:p>
            <a:pPr marL="0" indent="0">
              <a:buNone/>
            </a:pPr>
            <a:endParaRPr lang="cs-CZ" sz="2000" dirty="0"/>
          </a:p>
          <a:p>
            <a:pPr marL="0" indent="0">
              <a:lnSpc>
                <a:spcPct val="110000"/>
              </a:lnSpc>
              <a:spcBef>
                <a:spcPts val="0"/>
              </a:spcBef>
              <a:buNone/>
            </a:pPr>
            <a:r>
              <a:rPr lang="de-DE" sz="2600" dirty="0"/>
              <a:t>Wann führt die Firma das Produkt auf den Markt ein?</a:t>
            </a:r>
          </a:p>
          <a:p>
            <a:pPr marL="0" indent="0">
              <a:lnSpc>
                <a:spcPct val="110000"/>
              </a:lnSpc>
              <a:spcBef>
                <a:spcPts val="0"/>
              </a:spcBef>
              <a:buNone/>
            </a:pPr>
            <a:r>
              <a:rPr lang="de-DE" sz="2600" dirty="0"/>
              <a:t>Was müssen die Produzenten zuerst überprüfen?</a:t>
            </a:r>
          </a:p>
          <a:p>
            <a:pPr marL="0" indent="0">
              <a:lnSpc>
                <a:spcPct val="110000"/>
              </a:lnSpc>
              <a:spcBef>
                <a:spcPts val="0"/>
              </a:spcBef>
              <a:buNone/>
            </a:pPr>
            <a:r>
              <a:rPr lang="de-DE" sz="2600" dirty="0"/>
              <a:t>Mit welchen Instituten oder Agenturen muss die Firma zusammenarbeiten?</a:t>
            </a:r>
          </a:p>
          <a:p>
            <a:pPr marL="0" indent="0">
              <a:lnSpc>
                <a:spcPct val="110000"/>
              </a:lnSpc>
              <a:spcBef>
                <a:spcPts val="0"/>
              </a:spcBef>
              <a:buNone/>
            </a:pPr>
            <a:r>
              <a:rPr lang="de-DE" sz="2600" dirty="0"/>
              <a:t>Warum werden Marktforschungsinstitute aufgesucht?</a:t>
            </a:r>
          </a:p>
          <a:p>
            <a:pPr marL="0" indent="0">
              <a:lnSpc>
                <a:spcPct val="110000"/>
              </a:lnSpc>
              <a:spcBef>
                <a:spcPts val="0"/>
              </a:spcBef>
              <a:buNone/>
            </a:pPr>
            <a:r>
              <a:rPr lang="de-DE" sz="2600" dirty="0"/>
              <a:t>Welche Daten werden von dem Marktforschungsinstitut erhoben?</a:t>
            </a:r>
          </a:p>
          <a:p>
            <a:pPr marL="0" indent="0">
              <a:lnSpc>
                <a:spcPct val="110000"/>
              </a:lnSpc>
              <a:spcBef>
                <a:spcPts val="0"/>
              </a:spcBef>
              <a:buNone/>
            </a:pPr>
            <a:r>
              <a:rPr lang="de-DE" sz="2600" dirty="0"/>
              <a:t>Was entwickelt die Werbeagentur?</a:t>
            </a:r>
          </a:p>
          <a:p>
            <a:pPr marL="0" indent="0">
              <a:lnSpc>
                <a:spcPct val="110000"/>
              </a:lnSpc>
              <a:spcBef>
                <a:spcPts val="0"/>
              </a:spcBef>
              <a:buNone/>
            </a:pPr>
            <a:r>
              <a:rPr lang="de-DE" sz="2600" dirty="0"/>
              <a:t>Welche Tätigkeiten übernimmt die Werbeagentur?</a:t>
            </a:r>
          </a:p>
          <a:p>
            <a:pPr marL="0" indent="0">
              <a:lnSpc>
                <a:spcPct val="110000"/>
              </a:lnSpc>
              <a:spcBef>
                <a:spcPts val="0"/>
              </a:spcBef>
              <a:buNone/>
            </a:pPr>
            <a:r>
              <a:rPr lang="de-DE" sz="2600" dirty="0"/>
              <a:t>Was gehört ins Aufgabenfeld der Namens- und Designagentur?</a:t>
            </a:r>
          </a:p>
          <a:p>
            <a:pPr marL="0" indent="0">
              <a:lnSpc>
                <a:spcPct val="110000"/>
              </a:lnSpc>
              <a:spcBef>
                <a:spcPts val="0"/>
              </a:spcBef>
              <a:buNone/>
            </a:pPr>
            <a:r>
              <a:rPr lang="de-DE" sz="2600" dirty="0"/>
              <a:t>Warum besuchen die Produzenten die Messen?</a:t>
            </a:r>
          </a:p>
          <a:p>
            <a:pPr marL="0" indent="0">
              <a:buNone/>
            </a:pPr>
            <a:endParaRPr lang="cs-CZ" sz="2000" dirty="0"/>
          </a:p>
        </p:txBody>
      </p:sp>
    </p:spTree>
    <p:extLst>
      <p:ext uri="{BB962C8B-B14F-4D97-AF65-F5344CB8AC3E}">
        <p14:creationId xmlns:p14="http://schemas.microsoft.com/office/powerpoint/2010/main" val="1781867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sz="3100" dirty="0"/>
              <a:t/>
            </a:r>
            <a:br>
              <a:rPr lang="de-DE" sz="3100" dirty="0"/>
            </a:br>
            <a:r>
              <a:rPr lang="de-DE" sz="3100" dirty="0"/>
              <a:t>Programm und Tagesordnung der Vertriebskonferenz zu neuen Marktstrategien</a:t>
            </a:r>
            <a:r>
              <a:rPr lang="cs-CZ" dirty="0"/>
              <a:t/>
            </a:r>
            <a:br>
              <a:rPr lang="cs-CZ" dirty="0"/>
            </a:br>
            <a:endParaRPr lang="cs-CZ" b="1" dirty="0"/>
          </a:p>
        </p:txBody>
      </p:sp>
      <p:sp>
        <p:nvSpPr>
          <p:cNvPr id="3" name="Zástupný symbol pro obsah 2"/>
          <p:cNvSpPr>
            <a:spLocks noGrp="1"/>
          </p:cNvSpPr>
          <p:nvPr>
            <p:ph idx="1"/>
          </p:nvPr>
        </p:nvSpPr>
        <p:spPr>
          <a:xfrm>
            <a:off x="395536" y="1628800"/>
            <a:ext cx="8280920" cy="5165724"/>
          </a:xfrm>
        </p:spPr>
        <p:txBody>
          <a:bodyPr>
            <a:normAutofit fontScale="40000" lnSpcReduction="20000"/>
          </a:bodyPr>
          <a:lstStyle/>
          <a:p>
            <a:pPr marL="0" indent="0" algn="just">
              <a:buNone/>
            </a:pPr>
            <a:r>
              <a:rPr lang="de-DE" sz="4500" dirty="0"/>
              <a:t>In diesem Jahr führt die Firma ein neues Produkt auf den Markt ein. Bevor Produzenten ihre Produkte auf den Markt bringen, müssen sie zuerst überprüfen, ob sie Erfolgschancen haben werden. Deshalb müssen sie herausfinden, ob für diese Produkte überhaupt Bedarf besteht. Meistens werden Marktforschungsinstitute aufgesucht, die die nötigen Daten für die Hersteller erheben. Sie überprüfen den Bedarf für das neue Produkt auf dem Markt und ermitteln die Zielgruppen.</a:t>
            </a:r>
            <a:endParaRPr lang="cs-CZ" sz="4500" dirty="0"/>
          </a:p>
          <a:p>
            <a:pPr marL="0" indent="0" algn="just">
              <a:buNone/>
            </a:pPr>
            <a:endParaRPr lang="cs-CZ" sz="4500" dirty="0"/>
          </a:p>
          <a:p>
            <a:pPr marL="0" indent="0" algn="just">
              <a:buNone/>
            </a:pPr>
            <a:r>
              <a:rPr lang="de-DE" sz="4500" dirty="0"/>
              <a:t>Nachdem der Bedarf für das Produkt überprüft worden ist, wenden sich der Hersteller an eine Werbe, Namens- und Design – Agentur.</a:t>
            </a:r>
            <a:r>
              <a:rPr lang="cs-CZ" sz="4500" dirty="0"/>
              <a:t> </a:t>
            </a:r>
            <a:r>
              <a:rPr lang="de-DE" sz="4500" dirty="0"/>
              <a:t>Die Werbeagentur entwickelt eine Werbestrategie und plant eine Werbekampagne. Gleichzeitig wird die Werbebotschaft besprochen und formuliert. Das Ziel er Werbeagentur besteht in der Vermarktung des Produktes und der Entwicklung des Produktimages.</a:t>
            </a:r>
            <a:endParaRPr lang="cs-CZ" sz="4500" dirty="0"/>
          </a:p>
          <a:p>
            <a:pPr marL="0" indent="0" algn="just">
              <a:buNone/>
            </a:pPr>
            <a:r>
              <a:rPr lang="cs-CZ" sz="4500" dirty="0"/>
              <a:t> </a:t>
            </a:r>
          </a:p>
          <a:p>
            <a:pPr marL="0" indent="0" algn="just">
              <a:buNone/>
            </a:pPr>
            <a:r>
              <a:rPr lang="de-DE" sz="4500" dirty="0"/>
              <a:t>Die Namens- und Design- Agenturen entwickeln einen Produktnamen und entwerfen eine Verpackung.</a:t>
            </a:r>
            <a:r>
              <a:rPr lang="cs-CZ" sz="4500" dirty="0"/>
              <a:t> </a:t>
            </a:r>
            <a:r>
              <a:rPr lang="de-DE" sz="4500" dirty="0"/>
              <a:t>Die meisten Hersteller besuchen auch verschiedene Ausstellungen und Messen mit dem Ziel, neue Absatzmöglichkeiten zu gewinnen, neue Märkte zu erschließen, neue Kunden zu gewinnen und die Konkurrenz zu beobachten. </a:t>
            </a:r>
            <a:endParaRPr lang="cs-CZ" sz="4500" dirty="0"/>
          </a:p>
          <a:p>
            <a:pPr marL="0" indent="0" algn="just">
              <a:buNone/>
            </a:pPr>
            <a:r>
              <a:rPr lang="de-DE" sz="4500" dirty="0"/>
              <a:t>Bevor die Firma eine Messe besucht, muss sie aber ihren Messebesuch schrittweise planen.</a:t>
            </a:r>
            <a:endParaRPr lang="cs-CZ" sz="4500" dirty="0"/>
          </a:p>
          <a:p>
            <a:pPr marL="0" indent="0">
              <a:buNone/>
            </a:pPr>
            <a:endParaRPr lang="de-DE" b="1" dirty="0"/>
          </a:p>
        </p:txBody>
      </p:sp>
    </p:spTree>
    <p:extLst>
      <p:ext uri="{BB962C8B-B14F-4D97-AF65-F5344CB8AC3E}">
        <p14:creationId xmlns:p14="http://schemas.microsoft.com/office/powerpoint/2010/main" val="1072997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17917"/>
            <a:ext cx="8229600" cy="1143000"/>
          </a:xfrm>
        </p:spPr>
        <p:txBody>
          <a:bodyPr>
            <a:normAutofit/>
          </a:bodyPr>
          <a:lstStyle/>
          <a:p>
            <a:r>
              <a:rPr lang="de-DE" b="1" dirty="0"/>
              <a:t>Werbestrategien</a:t>
            </a:r>
            <a:endParaRPr lang="cs-CZ"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401068232"/>
              </p:ext>
            </p:extLst>
          </p:nvPr>
        </p:nvGraphicFramePr>
        <p:xfrm>
          <a:off x="719572" y="1916832"/>
          <a:ext cx="7704856" cy="4176464"/>
        </p:xfrm>
        <a:graphic>
          <a:graphicData uri="http://schemas.openxmlformats.org/drawingml/2006/table">
            <a:tbl>
              <a:tblPr firstRow="1" firstCol="1" bandRow="1">
                <a:tableStyleId>{5C22544A-7EE6-4342-B048-85BDC9FD1C3A}</a:tableStyleId>
              </a:tblPr>
              <a:tblGrid>
                <a:gridCol w="4500500">
                  <a:extLst>
                    <a:ext uri="{9D8B030D-6E8A-4147-A177-3AD203B41FA5}">
                      <a16:colId xmlns:a16="http://schemas.microsoft.com/office/drawing/2014/main" xmlns="" val="4173983441"/>
                    </a:ext>
                  </a:extLst>
                </a:gridCol>
                <a:gridCol w="3204356">
                  <a:extLst>
                    <a:ext uri="{9D8B030D-6E8A-4147-A177-3AD203B41FA5}">
                      <a16:colId xmlns:a16="http://schemas.microsoft.com/office/drawing/2014/main" xmlns="" val="1548519778"/>
                    </a:ext>
                  </a:extLst>
                </a:gridCol>
              </a:tblGrid>
              <a:tr h="1044116">
                <a:tc>
                  <a:txBody>
                    <a:bodyPr/>
                    <a:lstStyle/>
                    <a:p>
                      <a:pPr algn="just">
                        <a:spcAft>
                          <a:spcPts val="0"/>
                        </a:spcAft>
                      </a:pPr>
                      <a:r>
                        <a:rPr lang="de-DE" sz="2400" spc="-30" dirty="0">
                          <a:effectLst/>
                        </a:rPr>
                        <a:t>eine Werbestrategie</a:t>
                      </a:r>
                      <a:endParaRPr lang="cs-CZ" sz="2400" spc="-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2400" b="0" spc="-30" dirty="0">
                          <a:solidFill>
                            <a:schemeClr val="tx1"/>
                          </a:solidFill>
                          <a:effectLst/>
                        </a:rPr>
                        <a:t>entwickeln</a:t>
                      </a:r>
                      <a:endParaRPr lang="cs-CZ" sz="2400" b="0" spc="-3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3628339263"/>
                  </a:ext>
                </a:extLst>
              </a:tr>
              <a:tr h="1044116">
                <a:tc>
                  <a:txBody>
                    <a:bodyPr/>
                    <a:lstStyle/>
                    <a:p>
                      <a:pPr algn="just">
                        <a:spcAft>
                          <a:spcPts val="0"/>
                        </a:spcAft>
                      </a:pPr>
                      <a:r>
                        <a:rPr lang="de-DE" sz="2400" spc="-30">
                          <a:effectLst/>
                        </a:rPr>
                        <a:t>eine Werbekampagne</a:t>
                      </a:r>
                      <a:endParaRPr lang="cs-CZ" sz="2400" spc="-3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2400" spc="-30" dirty="0">
                          <a:effectLst/>
                        </a:rPr>
                        <a:t>durchführen</a:t>
                      </a:r>
                      <a:endParaRPr lang="cs-CZ" sz="2400" spc="-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062441768"/>
                  </a:ext>
                </a:extLst>
              </a:tr>
              <a:tr h="1044116">
                <a:tc>
                  <a:txBody>
                    <a:bodyPr/>
                    <a:lstStyle/>
                    <a:p>
                      <a:pPr algn="just">
                        <a:spcAft>
                          <a:spcPts val="0"/>
                        </a:spcAft>
                      </a:pPr>
                      <a:r>
                        <a:rPr lang="de-DE" sz="2400" spc="-30" dirty="0">
                          <a:effectLst/>
                        </a:rPr>
                        <a:t>einen Produktnamen</a:t>
                      </a:r>
                      <a:endParaRPr lang="cs-CZ" sz="2400" spc="-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2400" spc="-30" dirty="0">
                          <a:effectLst/>
                        </a:rPr>
                        <a:t>planen </a:t>
                      </a:r>
                      <a:endParaRPr lang="cs-CZ" sz="2400" spc="-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949854156"/>
                  </a:ext>
                </a:extLst>
              </a:tr>
              <a:tr h="1044116">
                <a:tc>
                  <a:txBody>
                    <a:bodyPr/>
                    <a:lstStyle/>
                    <a:p>
                      <a:pPr algn="l">
                        <a:spcAft>
                          <a:spcPts val="0"/>
                        </a:spcAft>
                      </a:pPr>
                      <a:r>
                        <a:rPr lang="de-DE" sz="2400" spc="-30" dirty="0">
                          <a:effectLst/>
                        </a:rPr>
                        <a:t>sich für eine Werbestrategie</a:t>
                      </a:r>
                      <a:endParaRPr lang="cs-CZ" sz="2400" spc="-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de-DE" sz="2400" spc="-30" dirty="0">
                          <a:effectLst/>
                        </a:rPr>
                        <a:t>entscheiden</a:t>
                      </a:r>
                      <a:endParaRPr lang="cs-CZ" sz="2400" spc="-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8670279"/>
                  </a:ext>
                </a:extLst>
              </a:tr>
            </a:tbl>
          </a:graphicData>
        </a:graphic>
      </p:graphicFrame>
      <p:sp>
        <p:nvSpPr>
          <p:cNvPr id="5"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586305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Wichtige Termine</a:t>
            </a:r>
          </a:p>
        </p:txBody>
      </p:sp>
      <p:sp>
        <p:nvSpPr>
          <p:cNvPr id="3" name="Zástupný symbol pro obsah 2"/>
          <p:cNvSpPr>
            <a:spLocks noGrp="1"/>
          </p:cNvSpPr>
          <p:nvPr>
            <p:ph idx="1"/>
          </p:nvPr>
        </p:nvSpPr>
        <p:spPr/>
        <p:txBody>
          <a:bodyPr/>
          <a:lstStyle/>
          <a:p>
            <a:pPr fontAlgn="t"/>
            <a:r>
              <a:rPr lang="cs-CZ" b="1" smtClean="0"/>
              <a:t>e</a:t>
            </a:r>
            <a:r>
              <a:rPr lang="de-DE" b="1" smtClean="0"/>
              <a:t> </a:t>
            </a:r>
            <a:r>
              <a:rPr lang="de-DE" b="1" dirty="0">
                <a:highlight>
                  <a:srgbClr val="FFFF00"/>
                </a:highlight>
              </a:rPr>
              <a:t>Vertriebs</a:t>
            </a:r>
            <a:r>
              <a:rPr lang="de-DE" b="1" dirty="0"/>
              <a:t>strategie</a:t>
            </a:r>
            <a:endParaRPr lang="cs-CZ" dirty="0"/>
          </a:p>
          <a:p>
            <a:r>
              <a:rPr lang="de-DE" b="1" dirty="0"/>
              <a:t>e </a:t>
            </a:r>
            <a:r>
              <a:rPr lang="de-DE" b="1" dirty="0">
                <a:highlight>
                  <a:srgbClr val="FFFF00"/>
                </a:highlight>
              </a:rPr>
              <a:t>Vertriebs</a:t>
            </a:r>
            <a:r>
              <a:rPr lang="de-DE" b="1" dirty="0"/>
              <a:t>wege</a:t>
            </a:r>
            <a:endParaRPr lang="cs-CZ" dirty="0"/>
          </a:p>
          <a:p>
            <a:r>
              <a:rPr lang="de-DE" b="1" dirty="0"/>
              <a:t>e </a:t>
            </a:r>
            <a:r>
              <a:rPr lang="de-DE" b="1" dirty="0">
                <a:highlight>
                  <a:srgbClr val="FFFF00"/>
                </a:highlight>
              </a:rPr>
              <a:t>Vertriebs</a:t>
            </a:r>
            <a:r>
              <a:rPr lang="de-DE" b="1" dirty="0"/>
              <a:t>prozesse</a:t>
            </a:r>
            <a:endParaRPr lang="cs-CZ" dirty="0"/>
          </a:p>
          <a:p>
            <a:r>
              <a:rPr lang="de-DE" b="1" dirty="0"/>
              <a:t>e </a:t>
            </a:r>
            <a:r>
              <a:rPr lang="de-DE" b="1" dirty="0">
                <a:highlight>
                  <a:srgbClr val="FFFF00"/>
                </a:highlight>
              </a:rPr>
              <a:t>Vertriebs</a:t>
            </a:r>
            <a:r>
              <a:rPr lang="de-DE" b="1" dirty="0"/>
              <a:t>planung</a:t>
            </a:r>
            <a:endParaRPr lang="cs-CZ" dirty="0"/>
          </a:p>
          <a:p>
            <a:r>
              <a:rPr lang="de-DE" b="1" dirty="0"/>
              <a:t>r </a:t>
            </a:r>
            <a:r>
              <a:rPr lang="de-DE" b="1" dirty="0">
                <a:highlight>
                  <a:srgbClr val="FFFF00"/>
                </a:highlight>
              </a:rPr>
              <a:t>Vertriebs</a:t>
            </a:r>
            <a:r>
              <a:rPr lang="de-DE" b="1" dirty="0"/>
              <a:t>controlling</a:t>
            </a:r>
            <a:endParaRPr lang="cs-CZ" dirty="0"/>
          </a:p>
          <a:p>
            <a:endParaRPr lang="cs-CZ" dirty="0"/>
          </a:p>
        </p:txBody>
      </p:sp>
    </p:spTree>
    <p:extLst>
      <p:ext uri="{BB962C8B-B14F-4D97-AF65-F5344CB8AC3E}">
        <p14:creationId xmlns:p14="http://schemas.microsoft.com/office/powerpoint/2010/main" val="1933901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sz="2000" dirty="0"/>
              <a:t/>
            </a:r>
            <a:br>
              <a:rPr lang="de-DE" sz="2000" dirty="0"/>
            </a:br>
            <a:r>
              <a:rPr lang="de-DE" sz="3200" b="1" dirty="0"/>
              <a:t>Tätigkeiten einer Werbeagentur</a:t>
            </a:r>
          </a:p>
        </p:txBody>
      </p:sp>
      <p:sp>
        <p:nvSpPr>
          <p:cNvPr id="3" name="Zástupný symbol pro obsah 2"/>
          <p:cNvSpPr>
            <a:spLocks noGrp="1"/>
          </p:cNvSpPr>
          <p:nvPr>
            <p:ph idx="1"/>
          </p:nvPr>
        </p:nvSpPr>
        <p:spPr>
          <a:xfrm>
            <a:off x="745232" y="1418418"/>
            <a:ext cx="8229600" cy="5069160"/>
          </a:xfrm>
        </p:spPr>
        <p:txBody>
          <a:bodyPr>
            <a:normAutofit fontScale="47500" lnSpcReduction="20000"/>
          </a:bodyPr>
          <a:lstStyle/>
          <a:p>
            <a:pPr marL="0" indent="0">
              <a:buNone/>
            </a:pPr>
            <a:endParaRPr lang="de-DE" sz="4200" dirty="0">
              <a:solidFill>
                <a:srgbClr val="FF0000"/>
              </a:solidFill>
            </a:endParaRPr>
          </a:p>
          <a:p>
            <a:pPr marL="0" indent="0">
              <a:buNone/>
            </a:pPr>
            <a:r>
              <a:rPr lang="de-DE" sz="6200" dirty="0"/>
              <a:t>den Bedarf für das neue Produkt </a:t>
            </a:r>
            <a:r>
              <a:rPr lang="de-DE" sz="6200" dirty="0">
                <a:solidFill>
                  <a:srgbClr val="FF0000"/>
                </a:solidFill>
              </a:rPr>
              <a:t>analysieren</a:t>
            </a:r>
            <a:endParaRPr lang="cs-CZ" sz="6200" dirty="0">
              <a:solidFill>
                <a:srgbClr val="FF0000"/>
              </a:solidFill>
            </a:endParaRPr>
          </a:p>
          <a:p>
            <a:pPr marL="0" indent="0">
              <a:buNone/>
            </a:pPr>
            <a:endParaRPr lang="cs-CZ" sz="6200" dirty="0"/>
          </a:p>
          <a:p>
            <a:pPr marL="0" indent="0">
              <a:buNone/>
            </a:pPr>
            <a:r>
              <a:rPr lang="de-DE" sz="6200" dirty="0"/>
              <a:t>Erfolgschancen für das neue Produkt </a:t>
            </a:r>
            <a:r>
              <a:rPr lang="de-DE" sz="6200" dirty="0">
                <a:solidFill>
                  <a:srgbClr val="FF0000"/>
                </a:solidFill>
              </a:rPr>
              <a:t>überprüfen</a:t>
            </a:r>
            <a:endParaRPr lang="cs-CZ" sz="6200" dirty="0">
              <a:solidFill>
                <a:srgbClr val="FF0000"/>
              </a:solidFill>
            </a:endParaRPr>
          </a:p>
          <a:p>
            <a:pPr marL="0" indent="0">
              <a:buNone/>
            </a:pPr>
            <a:endParaRPr lang="cs-CZ" sz="6200" dirty="0"/>
          </a:p>
          <a:p>
            <a:pPr marL="0" indent="0">
              <a:buNone/>
            </a:pPr>
            <a:r>
              <a:rPr lang="de-DE" sz="6200" dirty="0"/>
              <a:t>eine Werbekampagne </a:t>
            </a:r>
            <a:r>
              <a:rPr lang="de-DE" sz="6200" dirty="0">
                <a:solidFill>
                  <a:srgbClr val="FF0000"/>
                </a:solidFill>
              </a:rPr>
              <a:t>durchführen</a:t>
            </a:r>
            <a:endParaRPr lang="cs-CZ" sz="6200" dirty="0">
              <a:solidFill>
                <a:srgbClr val="FF0000"/>
              </a:solidFill>
            </a:endParaRPr>
          </a:p>
          <a:p>
            <a:pPr marL="0" indent="0">
              <a:buNone/>
            </a:pPr>
            <a:endParaRPr lang="cs-CZ" sz="6200" dirty="0"/>
          </a:p>
          <a:p>
            <a:pPr marL="0" indent="0">
              <a:buNone/>
            </a:pPr>
            <a:r>
              <a:rPr lang="de-DE" sz="6200" dirty="0"/>
              <a:t>eine Werbestrategie </a:t>
            </a:r>
            <a:r>
              <a:rPr lang="de-DE" sz="6200" dirty="0">
                <a:solidFill>
                  <a:srgbClr val="FF0000"/>
                </a:solidFill>
              </a:rPr>
              <a:t>entwickeln </a:t>
            </a:r>
            <a:endParaRPr lang="cs-CZ" sz="6200" dirty="0">
              <a:solidFill>
                <a:srgbClr val="FF0000"/>
              </a:solidFill>
            </a:endParaRPr>
          </a:p>
          <a:p>
            <a:pPr marL="0" indent="0">
              <a:buNone/>
            </a:pPr>
            <a:endParaRPr lang="cs-CZ" sz="6200" dirty="0"/>
          </a:p>
          <a:p>
            <a:pPr marL="0" indent="0">
              <a:buNone/>
            </a:pPr>
            <a:r>
              <a:rPr lang="de-DE" sz="6200" dirty="0"/>
              <a:t>eine Werbeagentur </a:t>
            </a:r>
            <a:r>
              <a:rPr lang="de-DE" sz="6200" dirty="0">
                <a:solidFill>
                  <a:srgbClr val="FF0000"/>
                </a:solidFill>
              </a:rPr>
              <a:t>beauftragen</a:t>
            </a:r>
            <a:endParaRPr lang="cs-CZ" sz="6200" dirty="0">
              <a:solidFill>
                <a:srgbClr val="FF0000"/>
              </a:solidFill>
            </a:endParaRPr>
          </a:p>
        </p:txBody>
      </p:sp>
    </p:spTree>
    <p:extLst>
      <p:ext uri="{BB962C8B-B14F-4D97-AF65-F5344CB8AC3E}">
        <p14:creationId xmlns:p14="http://schemas.microsoft.com/office/powerpoint/2010/main" val="1612448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Substantivische Komposita</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00152617"/>
              </p:ext>
            </p:extLst>
          </p:nvPr>
        </p:nvGraphicFramePr>
        <p:xfrm>
          <a:off x="1043608" y="1700808"/>
          <a:ext cx="7328259" cy="3865356"/>
        </p:xfrm>
        <a:graphic>
          <a:graphicData uri="http://schemas.openxmlformats.org/drawingml/2006/table">
            <a:tbl>
              <a:tblPr firstRow="1" firstCol="1" bandRow="1">
                <a:tableStyleId>{5C22544A-7EE6-4342-B048-85BDC9FD1C3A}</a:tableStyleId>
              </a:tblPr>
              <a:tblGrid>
                <a:gridCol w="2758186">
                  <a:extLst>
                    <a:ext uri="{9D8B030D-6E8A-4147-A177-3AD203B41FA5}">
                      <a16:colId xmlns:a16="http://schemas.microsoft.com/office/drawing/2014/main" xmlns="" val="3927546311"/>
                    </a:ext>
                  </a:extLst>
                </a:gridCol>
                <a:gridCol w="4570073">
                  <a:extLst>
                    <a:ext uri="{9D8B030D-6E8A-4147-A177-3AD203B41FA5}">
                      <a16:colId xmlns:a16="http://schemas.microsoft.com/office/drawing/2014/main" xmlns="" val="465543437"/>
                    </a:ext>
                  </a:extLst>
                </a:gridCol>
              </a:tblGrid>
              <a:tr h="0">
                <a:tc>
                  <a:txBody>
                    <a:bodyPr/>
                    <a:lstStyle/>
                    <a:p>
                      <a:pPr algn="just">
                        <a:spcAft>
                          <a:spcPts val="0"/>
                        </a:spcAft>
                      </a:pPr>
                      <a:r>
                        <a:rPr lang="de-DE" sz="2400" spc="-30" noProof="0" dirty="0">
                          <a:effectLst/>
                        </a:rPr>
                        <a:t>e Marktanalyse</a:t>
                      </a:r>
                      <a:endParaRPr lang="de-DE" sz="2400" spc="-3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endParaRPr lang="cs-CZ" sz="1100" spc="-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9EDF4"/>
                    </a:solidFill>
                  </a:tcPr>
                </a:tc>
                <a:extLst>
                  <a:ext uri="{0D108BD9-81ED-4DB2-BD59-A6C34878D82A}">
                    <a16:rowId xmlns:a16="http://schemas.microsoft.com/office/drawing/2014/main" xmlns="" val="439784470"/>
                  </a:ext>
                </a:extLst>
              </a:tr>
              <a:tr h="388844">
                <a:tc>
                  <a:txBody>
                    <a:bodyPr/>
                    <a:lstStyle/>
                    <a:p>
                      <a:pPr algn="just">
                        <a:spcAft>
                          <a:spcPts val="0"/>
                        </a:spcAft>
                      </a:pPr>
                      <a:r>
                        <a:rPr lang="de-DE" sz="2400" spc="-30" noProof="0">
                          <a:effectLst/>
                        </a:rPr>
                        <a:t>r Marktanteil</a:t>
                      </a:r>
                      <a:endParaRPr lang="de-DE" sz="2400" spc="-3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cs-CZ" sz="1100" spc="-30" dirty="0">
                          <a:effectLst/>
                        </a:rPr>
                        <a:t> </a:t>
                      </a:r>
                      <a:endParaRPr lang="cs-CZ" sz="1100" spc="-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95122741"/>
                  </a:ext>
                </a:extLst>
              </a:tr>
              <a:tr h="388844">
                <a:tc>
                  <a:txBody>
                    <a:bodyPr/>
                    <a:lstStyle/>
                    <a:p>
                      <a:pPr algn="just">
                        <a:spcAft>
                          <a:spcPts val="0"/>
                        </a:spcAft>
                      </a:pPr>
                      <a:r>
                        <a:rPr lang="de-DE" sz="2400" spc="-30" noProof="0">
                          <a:effectLst/>
                        </a:rPr>
                        <a:t>e Markbeherrschung</a:t>
                      </a:r>
                      <a:endParaRPr lang="de-DE" sz="2400" spc="-3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cs-CZ" sz="1100" spc="-30">
                          <a:effectLst/>
                        </a:rPr>
                        <a:t> </a:t>
                      </a:r>
                      <a:endParaRPr lang="cs-CZ" sz="1100" spc="-3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60009834"/>
                  </a:ext>
                </a:extLst>
              </a:tr>
              <a:tr h="388844">
                <a:tc>
                  <a:txBody>
                    <a:bodyPr/>
                    <a:lstStyle/>
                    <a:p>
                      <a:pPr algn="just">
                        <a:spcAft>
                          <a:spcPts val="0"/>
                        </a:spcAft>
                      </a:pPr>
                      <a:r>
                        <a:rPr lang="de-DE" sz="2400" spc="-30" noProof="0">
                          <a:effectLst/>
                        </a:rPr>
                        <a:t>r Markbericht</a:t>
                      </a:r>
                      <a:endParaRPr lang="de-DE" sz="2400" spc="-3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cs-CZ" sz="1100" spc="-30">
                          <a:effectLst/>
                        </a:rPr>
                        <a:t> </a:t>
                      </a:r>
                      <a:endParaRPr lang="cs-CZ" sz="1100" spc="-3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98815358"/>
                  </a:ext>
                </a:extLst>
              </a:tr>
              <a:tr h="388844">
                <a:tc>
                  <a:txBody>
                    <a:bodyPr/>
                    <a:lstStyle/>
                    <a:p>
                      <a:pPr algn="just">
                        <a:spcAft>
                          <a:spcPts val="0"/>
                        </a:spcAft>
                      </a:pPr>
                      <a:r>
                        <a:rPr lang="de-DE" sz="2400" spc="-30" noProof="0">
                          <a:effectLst/>
                        </a:rPr>
                        <a:t>e Marktchance</a:t>
                      </a:r>
                      <a:endParaRPr lang="de-DE" sz="2400" spc="-3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cs-CZ" sz="1100" spc="-30">
                          <a:effectLst/>
                        </a:rPr>
                        <a:t> </a:t>
                      </a:r>
                      <a:endParaRPr lang="cs-CZ" sz="1100" spc="-3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34725956"/>
                  </a:ext>
                </a:extLst>
              </a:tr>
              <a:tr h="388844">
                <a:tc>
                  <a:txBody>
                    <a:bodyPr/>
                    <a:lstStyle/>
                    <a:p>
                      <a:pPr algn="just">
                        <a:spcAft>
                          <a:spcPts val="0"/>
                        </a:spcAft>
                      </a:pPr>
                      <a:r>
                        <a:rPr lang="de-DE" sz="2400" spc="-30" noProof="0">
                          <a:effectLst/>
                        </a:rPr>
                        <a:t>e Marktforschung</a:t>
                      </a:r>
                      <a:endParaRPr lang="de-DE" sz="2400" spc="-3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cs-CZ" sz="1100" spc="-30">
                          <a:effectLst/>
                        </a:rPr>
                        <a:t> </a:t>
                      </a:r>
                      <a:endParaRPr lang="cs-CZ" sz="1100" spc="-3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17186177"/>
                  </a:ext>
                </a:extLst>
              </a:tr>
              <a:tr h="388844">
                <a:tc>
                  <a:txBody>
                    <a:bodyPr/>
                    <a:lstStyle/>
                    <a:p>
                      <a:pPr algn="just">
                        <a:spcAft>
                          <a:spcPts val="0"/>
                        </a:spcAft>
                      </a:pPr>
                      <a:r>
                        <a:rPr lang="de-DE" sz="2400" spc="-30" noProof="0">
                          <a:effectLst/>
                        </a:rPr>
                        <a:t>e Marktlücke</a:t>
                      </a:r>
                      <a:endParaRPr lang="de-DE" sz="2400" spc="-3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cs-CZ" sz="1100" spc="-30">
                          <a:effectLst/>
                        </a:rPr>
                        <a:t> </a:t>
                      </a:r>
                      <a:endParaRPr lang="cs-CZ" sz="1100" spc="-3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22444878"/>
                  </a:ext>
                </a:extLst>
              </a:tr>
              <a:tr h="388844">
                <a:tc>
                  <a:txBody>
                    <a:bodyPr/>
                    <a:lstStyle/>
                    <a:p>
                      <a:pPr algn="just">
                        <a:spcAft>
                          <a:spcPts val="0"/>
                        </a:spcAft>
                      </a:pPr>
                      <a:r>
                        <a:rPr lang="de-DE" sz="2400" spc="-30" noProof="0">
                          <a:effectLst/>
                        </a:rPr>
                        <a:t>r Marktführer</a:t>
                      </a:r>
                      <a:endParaRPr lang="de-DE" sz="2400" spc="-3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cs-CZ" sz="1100" spc="-30">
                          <a:effectLst/>
                        </a:rPr>
                        <a:t> </a:t>
                      </a:r>
                      <a:endParaRPr lang="cs-CZ" sz="1100" spc="-3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68901264"/>
                  </a:ext>
                </a:extLst>
              </a:tr>
              <a:tr h="388844">
                <a:tc>
                  <a:txBody>
                    <a:bodyPr/>
                    <a:lstStyle/>
                    <a:p>
                      <a:pPr algn="just">
                        <a:spcAft>
                          <a:spcPts val="0"/>
                        </a:spcAft>
                      </a:pPr>
                      <a:r>
                        <a:rPr lang="de-DE" sz="2400" spc="-30" noProof="0">
                          <a:effectLst/>
                        </a:rPr>
                        <a:t>e Marktlage</a:t>
                      </a:r>
                      <a:endParaRPr lang="de-DE" sz="2400" spc="-30" noProof="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cs-CZ" sz="1100" spc="-30">
                          <a:effectLst/>
                        </a:rPr>
                        <a:t> </a:t>
                      </a:r>
                      <a:endParaRPr lang="cs-CZ" sz="1100" spc="-3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5859883"/>
                  </a:ext>
                </a:extLst>
              </a:tr>
              <a:tr h="388844">
                <a:tc>
                  <a:txBody>
                    <a:bodyPr/>
                    <a:lstStyle/>
                    <a:p>
                      <a:pPr algn="just">
                        <a:spcAft>
                          <a:spcPts val="0"/>
                        </a:spcAft>
                      </a:pPr>
                      <a:r>
                        <a:rPr lang="de-DE" sz="2400" spc="-30" noProof="0" dirty="0">
                          <a:effectLst/>
                        </a:rPr>
                        <a:t>e Marktwirtschaft</a:t>
                      </a:r>
                      <a:endParaRPr lang="de-DE" sz="2400" spc="-3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cs-CZ" sz="1100" spc="-30" dirty="0">
                          <a:effectLst/>
                        </a:rPr>
                        <a:t> </a:t>
                      </a:r>
                      <a:endParaRPr lang="cs-CZ" sz="1100" spc="-3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52243501"/>
                  </a:ext>
                </a:extLst>
              </a:tr>
            </a:tbl>
          </a:graphicData>
        </a:graphic>
      </p:graphicFrame>
    </p:spTree>
    <p:extLst>
      <p:ext uri="{BB962C8B-B14F-4D97-AF65-F5344CB8AC3E}">
        <p14:creationId xmlns:p14="http://schemas.microsoft.com/office/powerpoint/2010/main" val="3008692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490BC51-D5E9-4ACB-ADE3-4F75476056B9}"/>
              </a:ext>
            </a:extLst>
          </p:cNvPr>
          <p:cNvSpPr>
            <a:spLocks noGrp="1"/>
          </p:cNvSpPr>
          <p:nvPr>
            <p:ph type="title"/>
          </p:nvPr>
        </p:nvSpPr>
        <p:spPr/>
        <p:txBody>
          <a:bodyPr>
            <a:normAutofit fontScale="90000"/>
          </a:bodyPr>
          <a:lstStyle/>
          <a:p>
            <a:r>
              <a:rPr lang="de-DE" dirty="0"/>
              <a:t>Adjektivische Deklination</a:t>
            </a:r>
            <a:r>
              <a:rPr lang="cs-CZ" dirty="0"/>
              <a:t/>
            </a:r>
            <a:br>
              <a:rPr lang="cs-CZ" dirty="0"/>
            </a:br>
            <a:r>
              <a:rPr lang="de-LI" dirty="0">
                <a:solidFill>
                  <a:srgbClr val="FF0000"/>
                </a:solidFill>
              </a:rPr>
              <a:t>marktbeherrschend</a:t>
            </a:r>
          </a:p>
        </p:txBody>
      </p:sp>
      <p:sp>
        <p:nvSpPr>
          <p:cNvPr id="3" name="Zástupný obsah 2">
            <a:extLst>
              <a:ext uri="{FF2B5EF4-FFF2-40B4-BE49-F238E27FC236}">
                <a16:creationId xmlns:a16="http://schemas.microsoft.com/office/drawing/2014/main" xmlns="" id="{407A7DF1-F033-4D71-8580-0A7FA10A5CED}"/>
              </a:ext>
            </a:extLst>
          </p:cNvPr>
          <p:cNvSpPr>
            <a:spLocks noGrp="1"/>
          </p:cNvSpPr>
          <p:nvPr>
            <p:ph idx="1"/>
          </p:nvPr>
        </p:nvSpPr>
        <p:spPr>
          <a:xfrm>
            <a:off x="467544" y="2132856"/>
            <a:ext cx="8229600" cy="3556992"/>
          </a:xfrm>
        </p:spPr>
        <p:txBody>
          <a:bodyPr/>
          <a:lstStyle/>
          <a:p>
            <a:r>
              <a:rPr lang="de-DE" dirty="0"/>
              <a:t>marktbeherrschender Preis (der Preis, der den Markt beherrscht)</a:t>
            </a:r>
          </a:p>
          <a:p>
            <a:r>
              <a:rPr lang="de-DE" dirty="0"/>
              <a:t>marktführendes Produkt (das Produkt, das auf dem Markt führt ) </a:t>
            </a:r>
          </a:p>
          <a:p>
            <a:r>
              <a:rPr lang="de-DE" dirty="0"/>
              <a:t>marktentsprechender Preis (der Preis, der dem Markt entspricht )</a:t>
            </a:r>
          </a:p>
        </p:txBody>
      </p:sp>
    </p:spTree>
    <p:extLst>
      <p:ext uri="{BB962C8B-B14F-4D97-AF65-F5344CB8AC3E}">
        <p14:creationId xmlns:p14="http://schemas.microsoft.com/office/powerpoint/2010/main" val="2453082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TotalTime>
  <Words>444</Words>
  <Application>Microsoft Office PowerPoint</Application>
  <PresentationFormat>Předvádění na obrazovce (4:3)</PresentationFormat>
  <Paragraphs>111</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 Vertriebswege und Marktverhalten Schlüsselwörter: Vertrieb, Vertriebswege </vt:lpstr>
      <vt:lpstr>Wortschatz</vt:lpstr>
      <vt:lpstr> Fragen zum Hörtext </vt:lpstr>
      <vt:lpstr> Programm und Tagesordnung der Vertriebskonferenz zu neuen Marktstrategien </vt:lpstr>
      <vt:lpstr>Werbestrategien</vt:lpstr>
      <vt:lpstr>Wichtige Termine</vt:lpstr>
      <vt:lpstr> Tätigkeiten einer Werbeagentur</vt:lpstr>
      <vt:lpstr>Substantivische Komposita</vt:lpstr>
      <vt:lpstr>Adjektivische Deklination marktbeherrschend</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Ferda Mravenec</dc:creator>
  <cp:lastModifiedBy>uzivatel</cp:lastModifiedBy>
  <cp:revision>56</cp:revision>
  <dcterms:created xsi:type="dcterms:W3CDTF">2019-10-14T07:41:33Z</dcterms:created>
  <dcterms:modified xsi:type="dcterms:W3CDTF">2021-06-22T08:06:42Z</dcterms:modified>
</cp:coreProperties>
</file>