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9" r:id="rId4"/>
    <p:sldId id="257" r:id="rId5"/>
    <p:sldId id="258" r:id="rId6"/>
    <p:sldId id="260" r:id="rId7"/>
    <p:sldId id="263" r:id="rId8"/>
    <p:sldId id="264" r:id="rId9"/>
    <p:sldId id="262"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3F76254-8470-43FC-9BF3-6968B4CB0781}">
          <p14:sldIdLst>
            <p14:sldId id="256"/>
            <p14:sldId id="265"/>
            <p14:sldId id="259"/>
            <p14:sldId id="257"/>
            <p14:sldId id="258"/>
            <p14:sldId id="260"/>
            <p14:sldId id="263"/>
            <p14:sldId id="264"/>
            <p14:sldId id="262"/>
          </p14:sldIdLst>
        </p14:section>
        <p14:section name="Oddíl bez názvu" id="{54A3D295-C150-4AEC-AF17-76BDCDBF842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13561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03522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51572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447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9136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22.06.2021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95682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88A4AC0-1644-443D-8468-3DDCF47A33DF}" type="datetimeFigureOut">
              <a:rPr lang="cs-CZ" smtClean="0"/>
              <a:t>22.06.2021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27888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88A4AC0-1644-443D-8468-3DDCF47A33DF}" type="datetimeFigureOut">
              <a:rPr lang="cs-CZ" smtClean="0"/>
              <a:t>22.06.2021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57174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8A4AC0-1644-443D-8468-3DDCF47A33DF}" type="datetimeFigureOut">
              <a:rPr lang="cs-CZ" smtClean="0"/>
              <a:t>22.06.2021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5478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22.06.2021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420355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22.06.2021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17678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CCB56-BB99-4BB0-93BC-3EBC4597B74C}" type="slidenum">
              <a:rPr lang="cs-CZ" smtClean="0"/>
              <a:t>‹#›</a:t>
            </a:fld>
            <a:endParaRPr lang="cs-CZ"/>
          </a:p>
        </p:txBody>
      </p:sp>
    </p:spTree>
    <p:extLst>
      <p:ext uri="{BB962C8B-B14F-4D97-AF65-F5344CB8AC3E}">
        <p14:creationId xmlns:p14="http://schemas.microsoft.com/office/powerpoint/2010/main" val="369067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700809"/>
            <a:ext cx="7772400" cy="2088232"/>
          </a:xfrm>
        </p:spPr>
        <p:txBody>
          <a:bodyPr>
            <a:normAutofit fontScale="90000"/>
          </a:bodyPr>
          <a:lstStyle/>
          <a:p>
            <a:pPr lvl="0"/>
            <a:r>
              <a:rPr lang="de-DE" b="1" dirty="0"/>
              <a:t/>
            </a:r>
            <a:br>
              <a:rPr lang="de-DE" b="1" dirty="0"/>
            </a:br>
            <a:r>
              <a:rPr lang="cs-CZ" b="1" dirty="0"/>
              <a:t>Produkt</a:t>
            </a:r>
            <a:r>
              <a:rPr lang="cs-CZ" dirty="0"/>
              <a:t/>
            </a:r>
            <a:br>
              <a:rPr lang="cs-CZ" dirty="0"/>
            </a:br>
            <a:r>
              <a:rPr lang="de-DE" sz="2200" b="1" dirty="0"/>
              <a:t>Schlüsselwörter:</a:t>
            </a:r>
            <a:br>
              <a:rPr lang="de-DE" sz="2200" b="1" dirty="0"/>
            </a:br>
            <a:r>
              <a:rPr lang="de-DE" sz="2700" b="1" dirty="0"/>
              <a:t>Produkt, Produktname</a:t>
            </a:r>
            <a:br>
              <a:rPr lang="de-DE" sz="2700" b="1" dirty="0"/>
            </a:br>
            <a:endParaRPr lang="de-DE" sz="2700" b="1" dirty="0"/>
          </a:p>
        </p:txBody>
      </p:sp>
      <p:sp>
        <p:nvSpPr>
          <p:cNvPr id="3" name="Podnadpis 2"/>
          <p:cNvSpPr>
            <a:spLocks noGrp="1"/>
          </p:cNvSpPr>
          <p:nvPr>
            <p:ph type="subTitle" idx="1"/>
          </p:nvPr>
        </p:nvSpPr>
        <p:spPr/>
        <p:txBody>
          <a:bodyPr>
            <a:normAutofit fontScale="55000" lnSpcReduction="20000"/>
          </a:bodyPr>
          <a:lstStyle/>
          <a:p>
            <a:pPr algn="just"/>
            <a:r>
              <a:rPr lang="de-DE" sz="6000" b="1" dirty="0">
                <a:solidFill>
                  <a:schemeClr val="tx1"/>
                </a:solidFill>
              </a:rPr>
              <a:t>Was lerne ich</a:t>
            </a:r>
            <a:r>
              <a:rPr lang="cs-CZ" sz="6000" b="1" dirty="0">
                <a:solidFill>
                  <a:schemeClr val="tx1"/>
                </a:solidFill>
              </a:rPr>
              <a:t>?</a:t>
            </a:r>
          </a:p>
          <a:p>
            <a:pPr algn="just"/>
            <a:endParaRPr lang="de-DE" b="1" dirty="0"/>
          </a:p>
          <a:p>
            <a:pPr algn="just"/>
            <a:r>
              <a:rPr lang="de-DE" b="1" dirty="0">
                <a:solidFill>
                  <a:schemeClr val="tx1"/>
                </a:solidFill>
              </a:rPr>
              <a:t>Wortschatz </a:t>
            </a:r>
          </a:p>
          <a:p>
            <a:pPr algn="just"/>
            <a:r>
              <a:rPr lang="de-DE" b="1" dirty="0">
                <a:solidFill>
                  <a:schemeClr val="tx1"/>
                </a:solidFill>
              </a:rPr>
              <a:t>Sich zu Produkteigenschaften  </a:t>
            </a:r>
          </a:p>
          <a:p>
            <a:pPr algn="just"/>
            <a:r>
              <a:rPr lang="de-DE" b="1" dirty="0">
                <a:solidFill>
                  <a:schemeClr val="tx1"/>
                </a:solidFill>
              </a:rPr>
              <a:t>Neue Komposita</a:t>
            </a:r>
          </a:p>
          <a:p>
            <a:pPr marL="514350" indent="-514350">
              <a:buFont typeface="+mj-lt"/>
              <a:buAutoNum type="arabicPeriod"/>
            </a:pPr>
            <a:endParaRPr lang="cs-CZ" dirty="0"/>
          </a:p>
          <a:p>
            <a:endParaRPr lang="cs-CZ" dirty="0"/>
          </a:p>
        </p:txBody>
      </p:sp>
    </p:spTree>
    <p:extLst>
      <p:ext uri="{BB962C8B-B14F-4D97-AF65-F5344CB8AC3E}">
        <p14:creationId xmlns:p14="http://schemas.microsoft.com/office/powerpoint/2010/main" val="3763783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Wortschatz</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567141161"/>
              </p:ext>
            </p:extLst>
          </p:nvPr>
        </p:nvGraphicFramePr>
        <p:xfrm>
          <a:off x="539551" y="1417638"/>
          <a:ext cx="8136905" cy="4624058"/>
        </p:xfrm>
        <a:graphic>
          <a:graphicData uri="http://schemas.openxmlformats.org/drawingml/2006/table">
            <a:tbl>
              <a:tblPr firstCol="1" bandRow="1">
                <a:tableStyleId>{5C22544A-7EE6-4342-B048-85BDC9FD1C3A}</a:tableStyleId>
              </a:tblPr>
              <a:tblGrid>
                <a:gridCol w="4778855">
                  <a:extLst>
                    <a:ext uri="{9D8B030D-6E8A-4147-A177-3AD203B41FA5}">
                      <a16:colId xmlns:a16="http://schemas.microsoft.com/office/drawing/2014/main" xmlns="" val="1896058821"/>
                    </a:ext>
                  </a:extLst>
                </a:gridCol>
                <a:gridCol w="3358050">
                  <a:extLst>
                    <a:ext uri="{9D8B030D-6E8A-4147-A177-3AD203B41FA5}">
                      <a16:colId xmlns:a16="http://schemas.microsoft.com/office/drawing/2014/main" xmlns="" val="3726401394"/>
                    </a:ext>
                  </a:extLst>
                </a:gridCol>
              </a:tblGrid>
              <a:tr h="387444">
                <a:tc>
                  <a:txBody>
                    <a:bodyPr/>
                    <a:lstStyle/>
                    <a:p>
                      <a:pPr algn="just">
                        <a:spcAft>
                          <a:spcPts val="0"/>
                        </a:spcAft>
                      </a:pPr>
                      <a:r>
                        <a:rPr lang="cs-CZ" sz="2000" spc="-30" dirty="0" smtClean="0">
                          <a:effectLst/>
                        </a:rPr>
                        <a:t>s P</a:t>
                      </a:r>
                      <a:r>
                        <a:rPr lang="de-DE" sz="2000" spc="-30" dirty="0" err="1" smtClean="0">
                          <a:effectLst/>
                        </a:rPr>
                        <a:t>roduktmerkmal</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57323402"/>
                  </a:ext>
                </a:extLst>
              </a:tr>
              <a:tr h="387444">
                <a:tc>
                  <a:txBody>
                    <a:bodyPr/>
                    <a:lstStyle/>
                    <a:p>
                      <a:pPr algn="just">
                        <a:spcAft>
                          <a:spcPts val="0"/>
                        </a:spcAft>
                      </a:pPr>
                      <a:r>
                        <a:rPr lang="de-DE" sz="2000" spc="-30" dirty="0">
                          <a:effectLst/>
                        </a:rPr>
                        <a:t>hervorheben</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2534884"/>
                  </a:ext>
                </a:extLst>
              </a:tr>
              <a:tr h="387444">
                <a:tc>
                  <a:txBody>
                    <a:bodyPr/>
                    <a:lstStyle/>
                    <a:p>
                      <a:pPr algn="just">
                        <a:spcAft>
                          <a:spcPts val="0"/>
                        </a:spcAft>
                      </a:pPr>
                      <a:r>
                        <a:rPr lang="de-DE" sz="2000" spc="-30" dirty="0">
                          <a:effectLst/>
                        </a:rPr>
                        <a:t>e Haltbarkeit</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49487884"/>
                  </a:ext>
                </a:extLst>
              </a:tr>
              <a:tr h="387444">
                <a:tc>
                  <a:txBody>
                    <a:bodyPr/>
                    <a:lstStyle/>
                    <a:p>
                      <a:pPr algn="just">
                        <a:spcAft>
                          <a:spcPts val="0"/>
                        </a:spcAft>
                      </a:pPr>
                      <a:r>
                        <a:rPr lang="de-DE" sz="2000" spc="-30" dirty="0">
                          <a:effectLst/>
                        </a:rPr>
                        <a:t>e Funktionalität</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26862157"/>
                  </a:ext>
                </a:extLst>
              </a:tr>
              <a:tr h="387444">
                <a:tc>
                  <a:txBody>
                    <a:bodyPr/>
                    <a:lstStyle/>
                    <a:p>
                      <a:pPr algn="just">
                        <a:spcAft>
                          <a:spcPts val="0"/>
                        </a:spcAft>
                      </a:pPr>
                      <a:r>
                        <a:rPr lang="de-DE" sz="2000" spc="-30" dirty="0">
                          <a:effectLst/>
                        </a:rPr>
                        <a:t>e Zuverlässigkeit</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76242980"/>
                  </a:ext>
                </a:extLst>
              </a:tr>
              <a:tr h="362174">
                <a:tc>
                  <a:txBody>
                    <a:bodyPr/>
                    <a:lstStyle/>
                    <a:p>
                      <a:pPr algn="just">
                        <a:spcAft>
                          <a:spcPts val="0"/>
                        </a:spcAft>
                      </a:pPr>
                      <a:r>
                        <a:rPr lang="de-DE" sz="2000" spc="-30" dirty="0">
                          <a:effectLst/>
                        </a:rPr>
                        <a:t>r Genuss</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85225391"/>
                  </a:ext>
                </a:extLst>
              </a:tr>
              <a:tr h="387444">
                <a:tc>
                  <a:txBody>
                    <a:bodyPr/>
                    <a:lstStyle/>
                    <a:p>
                      <a:pPr algn="just">
                        <a:spcAft>
                          <a:spcPts val="0"/>
                        </a:spcAft>
                      </a:pPr>
                      <a:r>
                        <a:rPr lang="de-DE" sz="2000" spc="-30" dirty="0">
                          <a:effectLst/>
                        </a:rPr>
                        <a:t>e Altersveränderung</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61881869"/>
                  </a:ext>
                </a:extLst>
              </a:tr>
              <a:tr h="387444">
                <a:tc>
                  <a:txBody>
                    <a:bodyPr/>
                    <a:lstStyle/>
                    <a:p>
                      <a:pPr algn="just">
                        <a:spcAft>
                          <a:spcPts val="0"/>
                        </a:spcAft>
                      </a:pPr>
                      <a:r>
                        <a:rPr lang="de-DE" sz="2000" spc="-30" dirty="0">
                          <a:effectLst/>
                        </a:rPr>
                        <a:t>exzellent</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55432174"/>
                  </a:ext>
                </a:extLst>
              </a:tr>
              <a:tr h="387444">
                <a:tc>
                  <a:txBody>
                    <a:bodyPr/>
                    <a:lstStyle/>
                    <a:p>
                      <a:pPr algn="just">
                        <a:spcAft>
                          <a:spcPts val="0"/>
                        </a:spcAft>
                      </a:pPr>
                      <a:r>
                        <a:rPr lang="de-DE" sz="2000" spc="-30" dirty="0">
                          <a:effectLst/>
                        </a:rPr>
                        <a:t>einzigartig</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29985670"/>
                  </a:ext>
                </a:extLst>
              </a:tr>
              <a:tr h="387444">
                <a:tc>
                  <a:txBody>
                    <a:bodyPr/>
                    <a:lstStyle/>
                    <a:p>
                      <a:pPr algn="just">
                        <a:spcAft>
                          <a:spcPts val="0"/>
                        </a:spcAft>
                      </a:pPr>
                      <a:r>
                        <a:rPr lang="de-DE" sz="2000" spc="-30" dirty="0">
                          <a:effectLst/>
                        </a:rPr>
                        <a:t>s Gefühl</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58696283"/>
                  </a:ext>
                </a:extLst>
              </a:tr>
              <a:tr h="387444">
                <a:tc>
                  <a:txBody>
                    <a:bodyPr/>
                    <a:lstStyle/>
                    <a:p>
                      <a:pPr algn="just">
                        <a:spcAft>
                          <a:spcPts val="0"/>
                        </a:spcAft>
                      </a:pPr>
                      <a:r>
                        <a:rPr lang="de-DE" sz="2000" spc="-30" dirty="0">
                          <a:effectLst/>
                        </a:rPr>
                        <a:t>e Eleganz</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31558790"/>
                  </a:ext>
                </a:extLst>
              </a:tr>
              <a:tr h="387444">
                <a:tc>
                  <a:txBody>
                    <a:bodyPr/>
                    <a:lstStyle/>
                    <a:p>
                      <a:pPr algn="just">
                        <a:spcAft>
                          <a:spcPts val="0"/>
                        </a:spcAft>
                      </a:pPr>
                      <a:r>
                        <a:rPr lang="de-DE" sz="2000" spc="-30" dirty="0">
                          <a:effectLst/>
                        </a:rPr>
                        <a:t>die Besonderheit</a:t>
                      </a:r>
                      <a:endParaRPr lang="cs-CZ" sz="20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5832846"/>
                  </a:ext>
                </a:extLst>
              </a:tr>
            </a:tbl>
          </a:graphicData>
        </a:graphic>
      </p:graphicFrame>
    </p:spTree>
    <p:extLst>
      <p:ext uri="{BB962C8B-B14F-4D97-AF65-F5344CB8AC3E}">
        <p14:creationId xmlns:p14="http://schemas.microsoft.com/office/powerpoint/2010/main" val="2258400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t>Fragen zum </a:t>
            </a:r>
            <a:r>
              <a:rPr lang="de-DE" b="1" dirty="0" err="1"/>
              <a:t>Hörtext</a:t>
            </a:r>
            <a:r>
              <a:rPr lang="cs-CZ" b="1" dirty="0"/>
              <a:t/>
            </a:r>
            <a:br>
              <a:rPr lang="cs-CZ" b="1" dirty="0"/>
            </a:br>
            <a:endParaRPr lang="cs-CZ" b="1" dirty="0"/>
          </a:p>
        </p:txBody>
      </p:sp>
      <p:sp>
        <p:nvSpPr>
          <p:cNvPr id="3" name="Zástupný symbol pro obsah 2"/>
          <p:cNvSpPr>
            <a:spLocks noGrp="1"/>
          </p:cNvSpPr>
          <p:nvPr>
            <p:ph idx="1"/>
          </p:nvPr>
        </p:nvSpPr>
        <p:spPr>
          <a:xfrm>
            <a:off x="457200" y="1124744"/>
            <a:ext cx="8229600" cy="5001419"/>
          </a:xfrm>
        </p:spPr>
        <p:txBody>
          <a:bodyPr>
            <a:normAutofit fontScale="92500" lnSpcReduction="10000"/>
          </a:bodyPr>
          <a:lstStyle/>
          <a:p>
            <a:pPr marL="0" indent="0">
              <a:buNone/>
            </a:pPr>
            <a:endParaRPr lang="cs-CZ" dirty="0"/>
          </a:p>
          <a:p>
            <a:r>
              <a:rPr lang="de-DE" dirty="0"/>
              <a:t>Welche Produktmerkmale sind für den Käufer wichtig?</a:t>
            </a:r>
            <a:endParaRPr lang="cs-CZ" dirty="0"/>
          </a:p>
          <a:p>
            <a:r>
              <a:rPr lang="de-DE" dirty="0"/>
              <a:t>_____________________________________________________________________</a:t>
            </a:r>
            <a:endParaRPr lang="cs-CZ" dirty="0"/>
          </a:p>
          <a:p>
            <a:r>
              <a:rPr lang="de-DE" dirty="0"/>
              <a:t> </a:t>
            </a:r>
            <a:endParaRPr lang="cs-CZ" dirty="0"/>
          </a:p>
          <a:p>
            <a:r>
              <a:rPr lang="de-DE" dirty="0"/>
              <a:t>Wofür wird in der Werbung geworben?</a:t>
            </a:r>
            <a:endParaRPr lang="cs-CZ" dirty="0"/>
          </a:p>
          <a:p>
            <a:r>
              <a:rPr lang="de-DE" dirty="0"/>
              <a:t>_____________________________________________________________________</a:t>
            </a:r>
            <a:endParaRPr lang="cs-CZ" dirty="0"/>
          </a:p>
          <a:p>
            <a:r>
              <a:rPr lang="de-DE" dirty="0"/>
              <a:t>Was verspricht die Werbung?</a:t>
            </a:r>
            <a:endParaRPr lang="cs-CZ" dirty="0"/>
          </a:p>
          <a:p>
            <a:pPr marL="0" indent="0">
              <a:buNone/>
            </a:pPr>
            <a:endParaRPr lang="cs-CZ" sz="4900" dirty="0"/>
          </a:p>
        </p:txBody>
      </p:sp>
    </p:spTree>
    <p:extLst>
      <p:ext uri="{BB962C8B-B14F-4D97-AF65-F5344CB8AC3E}">
        <p14:creationId xmlns:p14="http://schemas.microsoft.com/office/powerpoint/2010/main" val="1781867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sz="3100" dirty="0"/>
              <a:t/>
            </a:r>
            <a:br>
              <a:rPr lang="de-DE" sz="3100" dirty="0"/>
            </a:br>
            <a:r>
              <a:rPr lang="cs-CZ" sz="3100" dirty="0"/>
              <a:t/>
            </a:r>
            <a:br>
              <a:rPr lang="cs-CZ" sz="3100" dirty="0"/>
            </a:br>
            <a:r>
              <a:rPr lang="de-DE" sz="3200" b="1" dirty="0"/>
              <a:t>Produkteigenschaften</a:t>
            </a:r>
            <a:r>
              <a:rPr lang="cs-CZ" sz="3200" b="1" dirty="0"/>
              <a:t/>
            </a:r>
            <a:br>
              <a:rPr lang="cs-CZ" sz="3200" b="1" dirty="0"/>
            </a:br>
            <a:r>
              <a:rPr lang="cs-CZ" dirty="0"/>
              <a:t/>
            </a:r>
            <a:br>
              <a:rPr lang="cs-CZ" dirty="0"/>
            </a:br>
            <a:endParaRPr lang="cs-CZ" b="1" dirty="0"/>
          </a:p>
        </p:txBody>
      </p:sp>
      <p:sp>
        <p:nvSpPr>
          <p:cNvPr id="3" name="Zástupný symbol pro obsah 2"/>
          <p:cNvSpPr>
            <a:spLocks noGrp="1"/>
          </p:cNvSpPr>
          <p:nvPr>
            <p:ph idx="1"/>
          </p:nvPr>
        </p:nvSpPr>
        <p:spPr>
          <a:xfrm>
            <a:off x="179512" y="1268760"/>
            <a:ext cx="8640960" cy="5256584"/>
          </a:xfrm>
        </p:spPr>
        <p:txBody>
          <a:bodyPr>
            <a:normAutofit fontScale="70000" lnSpcReduction="20000"/>
          </a:bodyPr>
          <a:lstStyle/>
          <a:p>
            <a:pPr marL="0" indent="0" algn="just">
              <a:buNone/>
            </a:pPr>
            <a:r>
              <a:rPr lang="de-DE" sz="3400" dirty="0"/>
              <a:t>Bei der Beschreibung der Produkte werden bestimmte Produktmerkmale hervorgehoben, wie </a:t>
            </a:r>
            <a:endParaRPr lang="cs-CZ" sz="3400" dirty="0"/>
          </a:p>
          <a:p>
            <a:pPr marL="0" indent="0" algn="just">
              <a:buNone/>
            </a:pPr>
            <a:r>
              <a:rPr lang="de-DE" sz="3400" dirty="0"/>
              <a:t>z. B. der Preis, die Qualität, die Verpackung, die Form, die Haltbarkeit, die Funktionalität und die Zuverlässigkeit.</a:t>
            </a:r>
            <a:endParaRPr lang="cs-CZ" sz="3400" dirty="0"/>
          </a:p>
          <a:p>
            <a:pPr marL="0" indent="0" algn="just">
              <a:buNone/>
            </a:pPr>
            <a:r>
              <a:rPr lang="de-DE" sz="3400" dirty="0"/>
              <a:t>In den Werbeagenturen entsteht originelle Werbung für Lebensmittel, Kleidung, Kosmetik, Möbel Autos usw. Durch Werbung werden verschiedene Werbebotschaften vermittelt. Bei dem Kauf dieser Produkte verspricht man dem Kunden im Falle der Lebensmittel viel Genuss, bei der Kleidung Modernität, bei der Kosmetik eine schmeichelnde Haut ohne Falten und Altersveränderungen, bei Möbeln Hochwertigkeit, exzellente Verarbeitung, bei Autos ein einzigartiges Gefühl von Luxus und Eleganz.</a:t>
            </a:r>
            <a:endParaRPr lang="cs-CZ" sz="3400" dirty="0"/>
          </a:p>
          <a:p>
            <a:pPr marL="0" indent="0" algn="just">
              <a:buNone/>
            </a:pPr>
            <a:r>
              <a:rPr lang="de-DE" sz="3400" dirty="0"/>
              <a:t>Die Werbung unterstreicht so nur bestimmte Leistungen und betont die Besonderheiten, die für das Produkt typisch sind. Der Käufer muss sich allerdings immer folgende Fragen stellen</a:t>
            </a:r>
            <a:r>
              <a:rPr lang="cs-CZ" sz="3400" dirty="0"/>
              <a:t>.</a:t>
            </a:r>
          </a:p>
          <a:p>
            <a:pPr marL="0" indent="0">
              <a:buNone/>
            </a:pPr>
            <a:endParaRPr lang="de-DE" b="1" dirty="0"/>
          </a:p>
        </p:txBody>
      </p:sp>
    </p:spTree>
    <p:extLst>
      <p:ext uri="{BB962C8B-B14F-4D97-AF65-F5344CB8AC3E}">
        <p14:creationId xmlns:p14="http://schemas.microsoft.com/office/powerpoint/2010/main" val="1072997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29600" cy="1143000"/>
          </a:xfrm>
        </p:spPr>
        <p:txBody>
          <a:bodyPr>
            <a:normAutofit/>
          </a:bodyPr>
          <a:lstStyle/>
          <a:p>
            <a:r>
              <a:rPr lang="de-DE" b="1" dirty="0"/>
              <a:t>Wichtige </a:t>
            </a:r>
            <a:r>
              <a:rPr lang="cs-CZ" b="1" dirty="0" err="1"/>
              <a:t>Fragen</a:t>
            </a:r>
            <a:endParaRPr lang="cs-CZ" b="1" dirty="0"/>
          </a:p>
        </p:txBody>
      </p:sp>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 name="Zástupný symbol pro obsah 2"/>
          <p:cNvSpPr>
            <a:spLocks noGrp="1"/>
          </p:cNvSpPr>
          <p:nvPr>
            <p:ph idx="1"/>
          </p:nvPr>
        </p:nvSpPr>
        <p:spPr/>
        <p:txBody>
          <a:bodyPr>
            <a:normAutofit lnSpcReduction="10000"/>
          </a:bodyPr>
          <a:lstStyle/>
          <a:p>
            <a:r>
              <a:rPr lang="de-DE" dirty="0"/>
              <a:t>Wie ist der Preis des Produktes?</a:t>
            </a:r>
            <a:endParaRPr lang="cs-CZ" dirty="0"/>
          </a:p>
          <a:p>
            <a:r>
              <a:rPr lang="de-DE" dirty="0"/>
              <a:t>Wie sieht das Produkt aus?</a:t>
            </a:r>
            <a:endParaRPr lang="cs-CZ" dirty="0"/>
          </a:p>
          <a:p>
            <a:r>
              <a:rPr lang="de-DE" dirty="0"/>
              <a:t>Wie ist die Qualität des Produktes?</a:t>
            </a:r>
            <a:endParaRPr lang="cs-CZ" dirty="0"/>
          </a:p>
          <a:p>
            <a:r>
              <a:rPr lang="de-DE" dirty="0"/>
              <a:t>Wie ist das Produkt verpackt?</a:t>
            </a:r>
            <a:endParaRPr lang="cs-CZ" dirty="0"/>
          </a:p>
          <a:p>
            <a:r>
              <a:rPr lang="de-DE" dirty="0"/>
              <a:t>Wie lange hält das Produkt?</a:t>
            </a:r>
            <a:endParaRPr lang="cs-CZ" dirty="0"/>
          </a:p>
          <a:p>
            <a:r>
              <a:rPr lang="de-DE" dirty="0"/>
              <a:t>Wie ist das Produkt zuverlässig?</a:t>
            </a:r>
            <a:endParaRPr lang="cs-CZ" dirty="0"/>
          </a:p>
          <a:p>
            <a:r>
              <a:rPr lang="de-DE" dirty="0"/>
              <a:t>Was ist an dem Produkt so besonders?</a:t>
            </a:r>
            <a:endParaRPr lang="cs-CZ" dirty="0"/>
          </a:p>
          <a:p>
            <a:r>
              <a:rPr lang="de-DE" dirty="0"/>
              <a:t>Welche Leistungen bietet das Produkt?</a:t>
            </a:r>
            <a:endParaRPr lang="cs-CZ" dirty="0"/>
          </a:p>
          <a:p>
            <a:pPr marL="0" indent="0">
              <a:buNone/>
            </a:pPr>
            <a:endParaRPr lang="cs-CZ" dirty="0"/>
          </a:p>
        </p:txBody>
      </p:sp>
    </p:spTree>
    <p:extLst>
      <p:ext uri="{BB962C8B-B14F-4D97-AF65-F5344CB8AC3E}">
        <p14:creationId xmlns:p14="http://schemas.microsoft.com/office/powerpoint/2010/main" val="3586305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200" b="1" dirty="0"/>
              <a:t>Wichtige Verben</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198778785"/>
              </p:ext>
            </p:extLst>
          </p:nvPr>
        </p:nvGraphicFramePr>
        <p:xfrm>
          <a:off x="1187626" y="2420888"/>
          <a:ext cx="6192687" cy="864096"/>
        </p:xfrm>
        <a:graphic>
          <a:graphicData uri="http://schemas.openxmlformats.org/drawingml/2006/table">
            <a:tbl>
              <a:tblPr firstRow="1" firstCol="1" bandRow="1">
                <a:tableStyleId>{5C22544A-7EE6-4342-B048-85BDC9FD1C3A}</a:tableStyleId>
              </a:tblPr>
              <a:tblGrid>
                <a:gridCol w="2063930">
                  <a:extLst>
                    <a:ext uri="{9D8B030D-6E8A-4147-A177-3AD203B41FA5}">
                      <a16:colId xmlns:a16="http://schemas.microsoft.com/office/drawing/2014/main" xmlns="" val="3692811488"/>
                    </a:ext>
                  </a:extLst>
                </a:gridCol>
                <a:gridCol w="2063930">
                  <a:extLst>
                    <a:ext uri="{9D8B030D-6E8A-4147-A177-3AD203B41FA5}">
                      <a16:colId xmlns:a16="http://schemas.microsoft.com/office/drawing/2014/main" xmlns="" val="2215387054"/>
                    </a:ext>
                  </a:extLst>
                </a:gridCol>
                <a:gridCol w="2064827">
                  <a:extLst>
                    <a:ext uri="{9D8B030D-6E8A-4147-A177-3AD203B41FA5}">
                      <a16:colId xmlns:a16="http://schemas.microsoft.com/office/drawing/2014/main" xmlns="" val="2809282804"/>
                    </a:ext>
                  </a:extLst>
                </a:gridCol>
              </a:tblGrid>
              <a:tr h="864096">
                <a:tc>
                  <a:txBody>
                    <a:bodyPr/>
                    <a:lstStyle/>
                    <a:p>
                      <a:pPr algn="just">
                        <a:spcAft>
                          <a:spcPts val="0"/>
                        </a:spcAft>
                      </a:pPr>
                      <a:r>
                        <a:rPr lang="de-DE" sz="2400" spc="-30" dirty="0">
                          <a:effectLst/>
                        </a:rPr>
                        <a:t>unterstreichen</a:t>
                      </a:r>
                      <a:endParaRPr lang="cs-CZ" sz="24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2400" spc="-30" dirty="0">
                          <a:effectLst/>
                        </a:rPr>
                        <a:t>betonen</a:t>
                      </a:r>
                      <a:endParaRPr lang="cs-CZ" sz="24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2400" spc="-30" dirty="0">
                          <a:effectLst/>
                        </a:rPr>
                        <a:t>hervorheben</a:t>
                      </a:r>
                      <a:endParaRPr lang="cs-CZ" sz="24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76892237"/>
                  </a:ext>
                </a:extLst>
              </a:tr>
            </a:tbl>
          </a:graphicData>
        </a:graphic>
      </p:graphicFrame>
    </p:spTree>
    <p:extLst>
      <p:ext uri="{BB962C8B-B14F-4D97-AF65-F5344CB8AC3E}">
        <p14:creationId xmlns:p14="http://schemas.microsoft.com/office/powerpoint/2010/main" val="1612448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Nachsilbe -bar</a:t>
            </a:r>
          </a:p>
        </p:txBody>
      </p:sp>
      <p:sp>
        <p:nvSpPr>
          <p:cNvPr id="3" name="Zástupný symbol pro obsah 2"/>
          <p:cNvSpPr>
            <a:spLocks noGrp="1"/>
          </p:cNvSpPr>
          <p:nvPr>
            <p:ph idx="1"/>
          </p:nvPr>
        </p:nvSpPr>
        <p:spPr/>
        <p:txBody>
          <a:bodyPr>
            <a:normAutofit/>
          </a:bodyPr>
          <a:lstStyle/>
          <a:p>
            <a:r>
              <a:rPr lang="de-DE" dirty="0"/>
              <a:t>Die Lebensmittel halten lange aus. Sie sind</a:t>
            </a:r>
            <a:endParaRPr lang="cs-CZ" dirty="0">
              <a:solidFill>
                <a:srgbClr val="FF0000"/>
              </a:solidFill>
            </a:endParaRPr>
          </a:p>
          <a:p>
            <a:r>
              <a:rPr lang="de-DE" dirty="0"/>
              <a:t> </a:t>
            </a:r>
            <a:r>
              <a:rPr lang="de-DE" dirty="0">
                <a:solidFill>
                  <a:srgbClr val="FF0000"/>
                </a:solidFill>
              </a:rPr>
              <a:t>halt</a:t>
            </a:r>
            <a:r>
              <a:rPr lang="de-DE" b="1" dirty="0">
                <a:solidFill>
                  <a:srgbClr val="FF0000"/>
                </a:solidFill>
              </a:rPr>
              <a:t>bar.</a:t>
            </a:r>
            <a:endParaRPr lang="cs-CZ" b="1" dirty="0"/>
          </a:p>
          <a:p>
            <a:r>
              <a:rPr lang="de-DE" dirty="0"/>
              <a:t>Das Produkt kann man zerbrechen.</a:t>
            </a:r>
            <a:endParaRPr lang="cs-CZ" dirty="0"/>
          </a:p>
          <a:p>
            <a:r>
              <a:rPr lang="de-DE" dirty="0"/>
              <a:t>Kann man das Produkt wiederverarbeiten?</a:t>
            </a:r>
            <a:endParaRPr lang="cs-CZ" dirty="0"/>
          </a:p>
          <a:p>
            <a:r>
              <a:rPr lang="de-DE" dirty="0"/>
              <a:t>Kann man das Produkt waschen?</a:t>
            </a:r>
            <a:endParaRPr lang="cs-CZ" dirty="0"/>
          </a:p>
          <a:p>
            <a:r>
              <a:rPr lang="de-DE" dirty="0"/>
              <a:t>Kann man den Produktmanager heute im Hause erreichen?</a:t>
            </a:r>
            <a:endParaRPr lang="cs-CZ" dirty="0"/>
          </a:p>
          <a:p>
            <a:endParaRPr lang="cs-CZ" dirty="0"/>
          </a:p>
        </p:txBody>
      </p:sp>
    </p:spTree>
    <p:extLst>
      <p:ext uri="{BB962C8B-B14F-4D97-AF65-F5344CB8AC3E}">
        <p14:creationId xmlns:p14="http://schemas.microsoft.com/office/powerpoint/2010/main" val="3008692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b="1" dirty="0"/>
              <a:t>Wert legen/auf</a:t>
            </a:r>
          </a:p>
        </p:txBody>
      </p:sp>
      <p:sp>
        <p:nvSpPr>
          <p:cNvPr id="3" name="Zástupný symbol pro obsah 2"/>
          <p:cNvSpPr>
            <a:spLocks noGrp="1"/>
          </p:cNvSpPr>
          <p:nvPr>
            <p:ph idx="1"/>
          </p:nvPr>
        </p:nvSpPr>
        <p:spPr/>
        <p:txBody>
          <a:bodyPr>
            <a:normAutofit fontScale="92500" lnSpcReduction="20000"/>
          </a:bodyPr>
          <a:lstStyle/>
          <a:p>
            <a:pPr marL="0" indent="0">
              <a:buNone/>
            </a:pPr>
            <a:r>
              <a:rPr lang="de-DE" dirty="0"/>
              <a:t>Worauf legen Sie Wert? Antworten Sie nach dem Muster:</a:t>
            </a:r>
            <a:endParaRPr lang="cs-CZ" dirty="0"/>
          </a:p>
          <a:p>
            <a:pPr marL="0" indent="0">
              <a:buNone/>
            </a:pPr>
            <a:r>
              <a:rPr lang="de-DE" b="1" dirty="0"/>
              <a:t>Muster</a:t>
            </a:r>
            <a:r>
              <a:rPr lang="de-DE" dirty="0"/>
              <a:t>: Innovation: Ich lege Wert auf die Innovation.</a:t>
            </a:r>
            <a:endParaRPr lang="cs-CZ" dirty="0"/>
          </a:p>
          <a:p>
            <a:pPr marL="0" indent="0">
              <a:buNone/>
            </a:pPr>
            <a:endParaRPr lang="cs-CZ" dirty="0"/>
          </a:p>
          <a:p>
            <a:r>
              <a:rPr lang="de-DE" dirty="0"/>
              <a:t>zufriedene Kunden</a:t>
            </a:r>
            <a:endParaRPr lang="cs-CZ" dirty="0"/>
          </a:p>
          <a:p>
            <a:r>
              <a:rPr lang="de-DE" dirty="0"/>
              <a:t>Zuverlässigkeit der Produkte</a:t>
            </a:r>
            <a:endParaRPr lang="cs-CZ" dirty="0"/>
          </a:p>
          <a:p>
            <a:r>
              <a:rPr lang="de-DE" dirty="0"/>
              <a:t>hoher Standard</a:t>
            </a:r>
            <a:endParaRPr lang="cs-CZ" dirty="0"/>
          </a:p>
          <a:p>
            <a:r>
              <a:rPr lang="de-DE" dirty="0"/>
              <a:t>hochwertiges Material</a:t>
            </a:r>
            <a:endParaRPr lang="cs-CZ" dirty="0"/>
          </a:p>
          <a:p>
            <a:r>
              <a:rPr lang="de-DE" dirty="0"/>
              <a:t>fehlerfreie Produktion</a:t>
            </a:r>
            <a:endParaRPr lang="cs-CZ" dirty="0"/>
          </a:p>
          <a:p>
            <a:pPr marL="0" indent="0">
              <a:buNone/>
            </a:pPr>
            <a:endParaRPr lang="cs-CZ" dirty="0"/>
          </a:p>
        </p:txBody>
      </p:sp>
    </p:spTree>
    <p:extLst>
      <p:ext uri="{BB962C8B-B14F-4D97-AF65-F5344CB8AC3E}">
        <p14:creationId xmlns:p14="http://schemas.microsoft.com/office/powerpoint/2010/main" val="3032886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de-DE" dirty="0"/>
          </a:p>
          <a:p>
            <a:pPr marL="0" indent="0">
              <a:buNone/>
            </a:pPr>
            <a:endParaRPr lang="de-DE" dirty="0"/>
          </a:p>
          <a:p>
            <a:pPr marL="0" indent="0">
              <a:buNone/>
            </a:pPr>
            <a:endParaRPr lang="de-DE" dirty="0"/>
          </a:p>
          <a:p>
            <a:pPr marL="0" indent="0" algn="ctr">
              <a:buNone/>
            </a:pPr>
            <a:r>
              <a:rPr lang="de-DE" b="1" dirty="0"/>
              <a:t>Danke für die Aufmerksamkeit</a:t>
            </a:r>
            <a:endParaRPr lang="cs-CZ" b="1" dirty="0"/>
          </a:p>
        </p:txBody>
      </p:sp>
    </p:spTree>
    <p:extLst>
      <p:ext uri="{BB962C8B-B14F-4D97-AF65-F5344CB8AC3E}">
        <p14:creationId xmlns:p14="http://schemas.microsoft.com/office/powerpoint/2010/main" val="3169506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292</Words>
  <Application>Microsoft Office PowerPoint</Application>
  <PresentationFormat>Předvádění na obrazovce (4:3)</PresentationFormat>
  <Paragraphs>65</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systému Office</vt:lpstr>
      <vt:lpstr> Produkt Schlüsselwörter: Produkt, Produktname </vt:lpstr>
      <vt:lpstr>Wortschatz</vt:lpstr>
      <vt:lpstr>Fragen zum Hörtext </vt:lpstr>
      <vt:lpstr>  Produkteigenschaften  </vt:lpstr>
      <vt:lpstr>Wichtige Fragen</vt:lpstr>
      <vt:lpstr>Wichtige Verben</vt:lpstr>
      <vt:lpstr>Nachsilbe -bar</vt:lpstr>
      <vt:lpstr>Wert legen/auf</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Ferda Mravenec</dc:creator>
  <cp:lastModifiedBy>uzivatel</cp:lastModifiedBy>
  <cp:revision>60</cp:revision>
  <dcterms:created xsi:type="dcterms:W3CDTF">2019-10-14T07:41:33Z</dcterms:created>
  <dcterms:modified xsi:type="dcterms:W3CDTF">2021-06-22T08:31:37Z</dcterms:modified>
</cp:coreProperties>
</file>