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</a:t>
            </a:r>
          </a:p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Contacting customers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1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Adverbs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 – quickly</a:t>
            </a:r>
            <a:r>
              <a:rPr lang="cs-CZ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 – slowly</a:t>
            </a:r>
            <a:r>
              <a:rPr lang="cs-CZ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rapid – </a:t>
            </a:r>
            <a:r>
              <a:rPr lang="en-GB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rapidly, careful – carefully</a:t>
            </a:r>
          </a:p>
          <a:p>
            <a:r>
              <a:rPr lang="cs-CZ" altLang="zh-CN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–y </a:t>
            </a:r>
            <a:r>
              <a:rPr lang="en-US" altLang="zh-CN" sz="1800" dirty="0">
                <a:solidFill>
                  <a:srgbClr val="307871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&gt;</a:t>
            </a:r>
            <a:r>
              <a:rPr lang="cs-CZ" altLang="zh-CN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zh-CN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ily</a:t>
            </a:r>
            <a:r>
              <a:rPr lang="cs-CZ" altLang="zh-CN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 – </a:t>
            </a:r>
            <a:r>
              <a:rPr lang="en-GB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happily</a:t>
            </a:r>
            <a:r>
              <a:rPr lang="cs-CZ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angry – angrily</a:t>
            </a:r>
          </a:p>
          <a:p>
            <a:r>
              <a:rPr lang="en-GB" altLang="zh-CN" sz="1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</a:t>
            </a:r>
            <a:r>
              <a:rPr lang="en-GB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good</a:t>
            </a:r>
            <a:r>
              <a:rPr lang="cs-CZ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altLang="zh-CN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hard - hard</a:t>
            </a:r>
            <a:r>
              <a:rPr lang="cs-CZ" altLang="zh-CN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1800" i="1" dirty="0"/>
          </a:p>
          <a:p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7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</a:t>
            </a: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utline of the presentation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Telephoning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Signposting language 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and superlative adjectives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Adverbs</a:t>
            </a: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56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Contacting customers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45721"/>
            <a:ext cx="8280920" cy="3907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Telephoning</a:t>
            </a:r>
          </a:p>
          <a:p>
            <a:pPr marL="0" indent="0">
              <a:buNone/>
            </a:pPr>
            <a:endParaRPr 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 the customer – a warm manner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what the problem is – let them explain, find </a:t>
            </a:r>
            <a:r>
              <a:rPr lang="en-GB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solve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carefully – be patient, stay calm, take notes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the problem – check you have understood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 a solution – make an apology, solution, be realistic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Confirm the solution – what you are going to do, when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the conversation – let the customer hang up first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4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Signpost language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85455"/>
            <a:ext cx="8280920" cy="4442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Introducing the topic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subject/topic of my talk is ...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I'm going to talk about ...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My topic today is…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My talk is concerned with ...</a:t>
            </a:r>
          </a:p>
          <a:p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Overview (outline of presentation)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I’m going to divide this talk into four parts.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There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are a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number of points I'd like to make.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Basically/ Briefly, I have three things to say.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I'd like to begin/start by ...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Let's begin/start by ...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First of all, I'll...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… and then I’ll go on to …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Then/ Next ...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Finally/ Lastly ... 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2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Signpost language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19563"/>
            <a:ext cx="8280920" cy="4008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Finishing a section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That's all I have to say about...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We've looked at...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So much for... </a:t>
            </a:r>
          </a:p>
          <a:p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Starting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new section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Moving on now to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Turning to...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Let’s turn now to …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The next issue/topic/area I’d like to focus on …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I’d like to expand/elaborate on …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Now we'll move on to...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I'd like now to discuss... 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Let's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look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now at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 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40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Signpost language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57745"/>
            <a:ext cx="8280920" cy="4715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Summarising and concluding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I can just sum up the main points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 </a:t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Finally, let me remind you of some of the issues we've covered...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To conclude...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In conclusion ...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In short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So, to remind you of what I’ve covered in this talk, …</a:t>
            </a:r>
            <a:b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Unfortunately, I seem to have run out of time, so I’ll conclude very briefly by </a:t>
            </a:r>
            <a:r>
              <a:rPr lang="en-GB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	saying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…..</a:t>
            </a: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I'd like now to recap... 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GB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Invitation to discuss / ask questions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happy to answer any queries/ questions.</a:t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Does anyone have any questions or comments?</a:t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Please feel free to ask questions.</a:t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If you would like me to elaborate on any point, please ask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Would you like to ask any questions?</a:t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Any questions? 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2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22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Comparative and superlative adjectives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56145"/>
            <a:ext cx="8280920" cy="3119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740B534-BE22-40A2-A376-3A7AC7F9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82520"/>
              </p:ext>
            </p:extLst>
          </p:nvPr>
        </p:nvGraphicFramePr>
        <p:xfrm>
          <a:off x="2032000" y="1923146"/>
          <a:ext cx="8128000" cy="3119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7992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514577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35692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71164362"/>
                    </a:ext>
                  </a:extLst>
                </a:gridCol>
              </a:tblGrid>
              <a:tr h="103997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Comparative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Superlative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524690"/>
                  </a:ext>
                </a:extLst>
              </a:tr>
              <a:tr h="10399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Short adjectives 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Cheap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Cheaper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Cheapest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656318"/>
                  </a:ext>
                </a:extLst>
              </a:tr>
              <a:tr h="103997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Bigger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biggest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53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19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22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Comparative and superlative adjectives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56145"/>
            <a:ext cx="8280920" cy="3119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740B534-BE22-40A2-A376-3A7AC7F9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835917"/>
              </p:ext>
            </p:extLst>
          </p:nvPr>
        </p:nvGraphicFramePr>
        <p:xfrm>
          <a:off x="2022764" y="1923142"/>
          <a:ext cx="8128000" cy="3119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7992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514577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35692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71164362"/>
                    </a:ext>
                  </a:extLst>
                </a:gridCol>
              </a:tblGrid>
              <a:tr h="103997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307871"/>
                          </a:solidFill>
                        </a:rPr>
                        <a:t>Comparative</a:t>
                      </a:r>
                      <a:endParaRPr lang="cs-CZ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307871"/>
                          </a:solidFill>
                        </a:rPr>
                        <a:t>Superlative</a:t>
                      </a:r>
                      <a:endParaRPr lang="cs-CZ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524690"/>
                  </a:ext>
                </a:extLst>
              </a:tr>
              <a:tr h="10399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Adjectives that end in -y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Happy</a:t>
                      </a:r>
                    </a:p>
                    <a:p>
                      <a:r>
                        <a:rPr lang="en-GB" dirty="0"/>
                        <a:t>Heavy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Happier</a:t>
                      </a:r>
                    </a:p>
                    <a:p>
                      <a:r>
                        <a:rPr lang="en-GB" dirty="0"/>
                        <a:t>Heavier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Happiest</a:t>
                      </a:r>
                    </a:p>
                    <a:p>
                      <a:r>
                        <a:rPr lang="en-GB" dirty="0"/>
                        <a:t>Heaviest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656318"/>
                  </a:ext>
                </a:extLst>
              </a:tr>
              <a:tr h="1039970">
                <a:tc>
                  <a:txBody>
                    <a:bodyPr/>
                    <a:lstStyle/>
                    <a:p>
                      <a:r>
                        <a:rPr lang="en-GB" dirty="0"/>
                        <a:t>Adjectives with two or more syllables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Expensive</a:t>
                      </a:r>
                    </a:p>
                    <a:p>
                      <a:r>
                        <a:rPr lang="en-GB" dirty="0"/>
                        <a:t>Difficult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More expensive</a:t>
                      </a:r>
                    </a:p>
                    <a:p>
                      <a:r>
                        <a:rPr lang="en-GB" dirty="0"/>
                        <a:t>More difficult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Most expensive</a:t>
                      </a:r>
                    </a:p>
                    <a:p>
                      <a:r>
                        <a:rPr lang="en-GB" dirty="0"/>
                        <a:t>Most difficult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53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18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22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Comparative and superlative adjectives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56145"/>
            <a:ext cx="8280920" cy="3119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740B534-BE22-40A2-A376-3A7AC7F9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87972"/>
              </p:ext>
            </p:extLst>
          </p:nvPr>
        </p:nvGraphicFramePr>
        <p:xfrm>
          <a:off x="2041236" y="1869045"/>
          <a:ext cx="8109528" cy="2227962"/>
        </p:xfrm>
        <a:graphic>
          <a:graphicData uri="http://schemas.openxmlformats.org/drawingml/2006/table">
            <a:tbl>
              <a:tblPr firstRow="1" lastCol="1" bandRow="1">
                <a:tableStyleId>{5940675A-B579-460E-94D1-54222C63F5DA}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4079923797"/>
                    </a:ext>
                  </a:extLst>
                </a:gridCol>
                <a:gridCol w="2027382">
                  <a:extLst>
                    <a:ext uri="{9D8B030D-6E8A-4147-A177-3AD203B41FA5}">
                      <a16:colId xmlns:a16="http://schemas.microsoft.com/office/drawing/2014/main" val="1851457721"/>
                    </a:ext>
                  </a:extLst>
                </a:gridCol>
                <a:gridCol w="2027382">
                  <a:extLst>
                    <a:ext uri="{9D8B030D-6E8A-4147-A177-3AD203B41FA5}">
                      <a16:colId xmlns:a16="http://schemas.microsoft.com/office/drawing/2014/main" val="203569200"/>
                    </a:ext>
                  </a:extLst>
                </a:gridCol>
                <a:gridCol w="2027382">
                  <a:extLst>
                    <a:ext uri="{9D8B030D-6E8A-4147-A177-3AD203B41FA5}">
                      <a16:colId xmlns:a16="http://schemas.microsoft.com/office/drawing/2014/main" val="1171164362"/>
                    </a:ext>
                  </a:extLst>
                </a:gridCol>
              </a:tblGrid>
              <a:tr h="10392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307871"/>
                          </a:solidFill>
                        </a:rPr>
                        <a:t>Comparative</a:t>
                      </a:r>
                      <a:endParaRPr lang="cs-CZ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307871"/>
                          </a:solidFill>
                        </a:rPr>
                        <a:t>Superlative</a:t>
                      </a:r>
                      <a:endParaRPr lang="cs-CZ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524690"/>
                  </a:ext>
                </a:extLst>
              </a:tr>
              <a:tr h="1187888">
                <a:tc>
                  <a:txBody>
                    <a:bodyPr/>
                    <a:lstStyle/>
                    <a:p>
                      <a:r>
                        <a:rPr lang="en-GB" dirty="0"/>
                        <a:t>Irregular adjectives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Good</a:t>
                      </a:r>
                    </a:p>
                    <a:p>
                      <a:r>
                        <a:rPr lang="en-GB" dirty="0"/>
                        <a:t>Bad</a:t>
                      </a:r>
                    </a:p>
                    <a:p>
                      <a:r>
                        <a:rPr lang="en-GB" dirty="0"/>
                        <a:t>Far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Better</a:t>
                      </a:r>
                    </a:p>
                    <a:p>
                      <a:r>
                        <a:rPr lang="en-GB" dirty="0"/>
                        <a:t>Worse</a:t>
                      </a:r>
                    </a:p>
                    <a:p>
                      <a:r>
                        <a:rPr lang="en-GB" dirty="0"/>
                        <a:t>Further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Best</a:t>
                      </a:r>
                    </a:p>
                    <a:p>
                      <a:r>
                        <a:rPr lang="en-GB" dirty="0"/>
                        <a:t>Worst</a:t>
                      </a:r>
                    </a:p>
                    <a:p>
                      <a:r>
                        <a:rPr lang="en-GB" dirty="0"/>
                        <a:t>Furthest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656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3234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4180</TotalTime>
  <Words>149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等线</vt:lpstr>
      <vt:lpstr>Times New Roman</vt:lpstr>
      <vt:lpstr>Motiv Office</vt:lpstr>
      <vt:lpstr>Cizojazyčná příprava AJ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Admin</cp:lastModifiedBy>
  <cp:revision>36</cp:revision>
  <dcterms:created xsi:type="dcterms:W3CDTF">2016-11-25T20:36:16Z</dcterms:created>
  <dcterms:modified xsi:type="dcterms:W3CDTF">2020-01-14T09:42:18Z</dcterms:modified>
</cp:coreProperties>
</file>