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3" r:id="rId4"/>
    <p:sldId id="264" r:id="rId5"/>
    <p:sldId id="265" r:id="rId6"/>
    <p:sldId id="266" r:id="rId7"/>
    <p:sldId id="270" r:id="rId8"/>
    <p:sldId id="267" r:id="rId9"/>
    <p:sldId id="268" r:id="rId10"/>
    <p:sldId id="269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1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3986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14.01.2020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14.01.2020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14.01.2020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14.01.2020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14.01.2020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14.01.2020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14.01.2020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1" y="932723"/>
            <a:ext cx="7038037" cy="288032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ctr"/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Cizojazyčná příprava </a:t>
            </a:r>
            <a:r>
              <a:rPr lang="en-GB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AJ </a:t>
            </a:r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GB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351584" y="4101075"/>
            <a:ext cx="5184576" cy="105611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GB" sz="1867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Job interviews and career</a:t>
            </a:r>
          </a:p>
          <a:p>
            <a:pPr marL="0" indent="0" algn="r">
              <a:buNone/>
            </a:pPr>
            <a:r>
              <a:rPr lang="en-GB" sz="1867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Applying for a job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Martina 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Chylková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Cizojazyčná příprava 1</a:t>
            </a:r>
            <a:endParaRPr lang="en-GB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832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15937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Past simple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95556"/>
            <a:ext cx="8280920" cy="49542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Spelling of verb + -ed</a:t>
            </a:r>
          </a:p>
          <a:p>
            <a:pPr marL="0" indent="0">
              <a:buNone/>
            </a:pPr>
            <a:r>
              <a:rPr lang="en-GB" altLang="cs-CZ" sz="18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Most regular verbs add –ed to the base form of the </a:t>
            </a:r>
            <a:r>
              <a:rPr lang="en-GB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verb</a:t>
            </a:r>
          </a:p>
          <a:p>
            <a:pPr marL="0" indent="0">
              <a:buNone/>
            </a:pPr>
            <a:r>
              <a:rPr lang="en-GB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altLang="cs-CZ" sz="18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worked, started</a:t>
            </a:r>
          </a:p>
          <a:p>
            <a:pPr marL="0" indent="0">
              <a:buNone/>
            </a:pPr>
            <a:r>
              <a:rPr lang="en-GB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When the verb ends in –e, add –d</a:t>
            </a:r>
          </a:p>
          <a:p>
            <a:pPr marL="0" indent="0">
              <a:buNone/>
            </a:pPr>
            <a:r>
              <a:rPr lang="en-GB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altLang="cs-CZ" sz="18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liked, cared</a:t>
            </a:r>
          </a:p>
          <a:p>
            <a:pPr marL="0" indent="0">
              <a:buNone/>
            </a:pPr>
            <a:r>
              <a:rPr lang="en-GB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3 If the verb has only one syllable, with one vowel + one consonant, double the consonant before </a:t>
            </a:r>
            <a:r>
              <a:rPr lang="en-GB" altLang="cs-CZ" sz="1800" b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adding </a:t>
            </a:r>
            <a:r>
              <a:rPr lang="en-GB" altLang="cs-CZ" sz="1800" b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–ed</a:t>
            </a:r>
            <a:endParaRPr lang="en-GB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altLang="cs-CZ" sz="18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planned, stopped</a:t>
            </a:r>
          </a:p>
          <a:p>
            <a:pPr marL="0" indent="0">
              <a:buNone/>
            </a:pPr>
            <a:r>
              <a:rPr lang="en-GB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In most two-syllable verbs, the end consonant is doubled if the stress is on the second syllable</a:t>
            </a:r>
          </a:p>
          <a:p>
            <a:pPr marL="0" indent="0">
              <a:buNone/>
            </a:pPr>
            <a:r>
              <a:rPr lang="en-GB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altLang="cs-CZ" sz="18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preferred, travelled</a:t>
            </a:r>
          </a:p>
          <a:p>
            <a:pPr marL="0" indent="0">
              <a:buNone/>
            </a:pPr>
            <a:r>
              <a:rPr lang="en-GB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Verbs that end in a consonant + -y change the –y to –</a:t>
            </a:r>
            <a:r>
              <a:rPr lang="en-GB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ied</a:t>
            </a:r>
            <a:endParaRPr lang="en-GB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altLang="cs-CZ" sz="18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carried, hurried</a:t>
            </a:r>
            <a:endParaRPr lang="en-GB" altLang="cs-CZ" sz="1800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</a:p>
          <a:p>
            <a:pPr marL="0" indent="0">
              <a:buNone/>
            </a:pPr>
            <a:endParaRPr lang="en-GB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altLang="cs-CZ" sz="1800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altLang="cs-CZ" sz="1800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4505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4708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Outline of the presentation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2410691"/>
            <a:ext cx="8280920" cy="19653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Application procedure</a:t>
            </a:r>
          </a:p>
          <a:p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Job interview</a:t>
            </a:r>
          </a:p>
          <a:p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Interview tactics</a:t>
            </a:r>
          </a:p>
          <a:p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Adjectives to describe personality</a:t>
            </a:r>
          </a:p>
          <a:p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Past simple</a:t>
            </a:r>
          </a:p>
          <a:p>
            <a:pPr marL="0" indent="0">
              <a:buNone/>
            </a:pPr>
            <a:endParaRPr lang="en-GB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027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9418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Application procedure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911927"/>
            <a:ext cx="8280920" cy="38146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Applicants search a vacancy – interest, match, acquired education, skills, knowledge, and experience</a:t>
            </a:r>
          </a:p>
          <a:p>
            <a:pPr marL="0" indent="0">
              <a:buNone/>
            </a:pPr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     - Internet, family, friends, social media, LinkedIn </a:t>
            </a:r>
            <a:r>
              <a:rPr lang="en-GB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        profile</a:t>
            </a:r>
            <a:endParaRPr lang="en-GB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     - pre-selecting by chatbots – program (administrative work, information about skills, knowledge, answer candidate’s questions about the vacancy, company)</a:t>
            </a:r>
          </a:p>
          <a:p>
            <a:pPr marL="0" indent="0">
              <a:buNone/>
            </a:pPr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     - applicant’s video</a:t>
            </a:r>
          </a:p>
          <a:p>
            <a:pPr marL="0" indent="0">
              <a:buNone/>
            </a:pPr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     - SKYPE</a:t>
            </a:r>
          </a:p>
          <a:p>
            <a:pPr marL="0" indent="0">
              <a:buNone/>
            </a:pPr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     - Cover letter/ CV </a:t>
            </a:r>
          </a:p>
          <a:p>
            <a:pPr marL="0" indent="0">
              <a:buNone/>
            </a:pPr>
            <a:endParaRPr lang="en-GB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0585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0353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Application procedure – Job interviews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785667"/>
            <a:ext cx="8280920" cy="39408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Job interviews tend to be structured – same questions – equal chance of success</a:t>
            </a:r>
          </a:p>
          <a:p>
            <a:r>
              <a:rPr lang="en-GB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preparation</a:t>
            </a:r>
          </a:p>
          <a:p>
            <a:r>
              <a:rPr lang="en-GB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main types of questions</a:t>
            </a:r>
          </a:p>
          <a:p>
            <a:pPr marL="0" indent="0">
              <a:buNone/>
            </a:pPr>
            <a:r>
              <a:rPr lang="en-GB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Background questions</a:t>
            </a:r>
          </a:p>
          <a:p>
            <a:pPr marL="0" indent="0">
              <a:buNone/>
            </a:pPr>
            <a:r>
              <a:rPr lang="en-GB" altLang="cs-CZ" sz="18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Tell me about your responsibilities in your last job.</a:t>
            </a:r>
          </a:p>
          <a:p>
            <a:pPr marL="0" indent="0">
              <a:buNone/>
            </a:pPr>
            <a:r>
              <a:rPr lang="en-GB" altLang="cs-CZ" sz="18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Why do you want to change your job?</a:t>
            </a:r>
          </a:p>
          <a:p>
            <a:pPr marL="0" indent="0">
              <a:buNone/>
            </a:pPr>
            <a:r>
              <a:rPr lang="en-GB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Specific questions relating to the job being applied for</a:t>
            </a:r>
          </a:p>
          <a:p>
            <a:pPr marL="0" indent="0">
              <a:buNone/>
            </a:pPr>
            <a:r>
              <a:rPr lang="en-GB" altLang="cs-CZ" sz="18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experience have you had with ……?</a:t>
            </a:r>
          </a:p>
          <a:p>
            <a:pPr marL="0" indent="0">
              <a:buNone/>
            </a:pPr>
            <a:r>
              <a:rPr lang="en-GB" altLang="cs-CZ" sz="18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would you deal with ….?</a:t>
            </a:r>
          </a:p>
          <a:p>
            <a:pPr marL="0" indent="0">
              <a:buNone/>
            </a:pPr>
            <a:r>
              <a:rPr lang="en-GB" altLang="cs-CZ" sz="18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GB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3794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0353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Application procedure – Job interviews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450109"/>
            <a:ext cx="8280920" cy="42764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main types of </a:t>
            </a:r>
            <a:r>
              <a:rPr lang="en-GB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questions</a:t>
            </a:r>
          </a:p>
          <a:p>
            <a:endParaRPr lang="en-GB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Past-behaviour questions</a:t>
            </a:r>
          </a:p>
          <a:p>
            <a:pPr marL="0" indent="0">
              <a:buNone/>
            </a:pPr>
            <a:r>
              <a:rPr lang="en-GB" altLang="cs-CZ" sz="18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Describe a situation in which you persuaded someone to see things your way.</a:t>
            </a:r>
          </a:p>
          <a:p>
            <a:pPr marL="0" indent="0">
              <a:buNone/>
            </a:pPr>
            <a:r>
              <a:rPr lang="en-GB" altLang="cs-CZ" sz="18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Give me an example of a time when you set a goal and achieve it.</a:t>
            </a:r>
          </a:p>
          <a:p>
            <a:pPr marL="0" indent="0">
              <a:buNone/>
            </a:pPr>
            <a:endParaRPr lang="en-GB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Imaginary </a:t>
            </a:r>
            <a:r>
              <a:rPr lang="en-GB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scenario questions</a:t>
            </a:r>
          </a:p>
          <a:p>
            <a:pPr marL="0" indent="0">
              <a:buNone/>
            </a:pPr>
            <a:r>
              <a:rPr lang="en-GB" altLang="cs-CZ" sz="18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are in a meeting in front of your colleagues, your manager blames you for the failure of a task. You believe that your manager is wrong. What would you do?</a:t>
            </a:r>
          </a:p>
          <a:p>
            <a:pPr marL="0" indent="0">
              <a:buNone/>
            </a:pPr>
            <a:endParaRPr lang="en-GB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altLang="cs-CZ" sz="1800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217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2886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Application procedure – 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Interview </a:t>
            </a:r>
            <a:r>
              <a:rPr kumimoji="0" lang="en-GB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tactics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450109"/>
            <a:ext cx="8280920" cy="42764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Interview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tactics</a:t>
            </a:r>
          </a:p>
          <a:p>
            <a:pPr marL="0" indent="0">
              <a:buNone/>
            </a:pPr>
            <a:r>
              <a:rPr lang="en-GB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- do not sit until invited, sit in upright posture – breathe</a:t>
            </a:r>
          </a:p>
          <a:p>
            <a:pPr marL="0" indent="0">
              <a:buNone/>
            </a:pPr>
            <a:r>
              <a:rPr lang="en-GB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- smile naturally</a:t>
            </a:r>
          </a:p>
          <a:p>
            <a:pPr marL="0" indent="0">
              <a:buNone/>
            </a:pPr>
            <a:r>
              <a:rPr lang="en-GB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- return a firm handshake</a:t>
            </a:r>
          </a:p>
          <a:p>
            <a:pPr marL="0" indent="0">
              <a:buNone/>
            </a:pPr>
            <a:r>
              <a:rPr lang="en-GB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- appear to be relaxed</a:t>
            </a:r>
          </a:p>
          <a:p>
            <a:pPr marL="0" indent="0">
              <a:buNone/>
            </a:pPr>
            <a:r>
              <a:rPr lang="en-GB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- do not sit with your arms crossed</a:t>
            </a:r>
          </a:p>
          <a:p>
            <a:pPr marL="0" indent="0">
              <a:buNone/>
            </a:pPr>
            <a:r>
              <a:rPr lang="en-GB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- use gestures gently</a:t>
            </a:r>
          </a:p>
          <a:p>
            <a:pPr marL="0" indent="0">
              <a:buNone/>
            </a:pPr>
            <a:r>
              <a:rPr lang="en-GB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- keep eye contact</a:t>
            </a:r>
          </a:p>
          <a:p>
            <a:pPr marL="0" indent="0">
              <a:buNone/>
            </a:pPr>
            <a:r>
              <a:rPr lang="en-GB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- speak clearly and slowly</a:t>
            </a:r>
          </a:p>
          <a:p>
            <a:pPr marL="0" indent="0">
              <a:buNone/>
            </a:pPr>
            <a:r>
              <a:rPr lang="en-GB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- nod your head regularly - agreement</a:t>
            </a:r>
          </a:p>
          <a:p>
            <a:pPr marL="0" indent="0">
              <a:buNone/>
            </a:pPr>
            <a:r>
              <a:rPr lang="en-GB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</a:p>
          <a:p>
            <a:pPr marL="0" indent="0">
              <a:buNone/>
            </a:pPr>
            <a:endParaRPr lang="en-GB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altLang="cs-CZ" sz="1800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64619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74238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Application procedure – Adjectives to describe personality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450109"/>
            <a:ext cx="8280920" cy="42764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Calm</a:t>
            </a:r>
          </a:p>
          <a:p>
            <a:r>
              <a:rPr lang="en-GB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Positive</a:t>
            </a:r>
          </a:p>
          <a:p>
            <a:r>
              <a:rPr lang="en-GB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Honest</a:t>
            </a:r>
          </a:p>
          <a:p>
            <a:r>
              <a:rPr lang="en-GB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Hard-working</a:t>
            </a:r>
          </a:p>
          <a:p>
            <a:r>
              <a:rPr lang="en-GB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Helpful</a:t>
            </a:r>
          </a:p>
          <a:p>
            <a:r>
              <a:rPr lang="en-GB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Ambitious</a:t>
            </a:r>
          </a:p>
          <a:p>
            <a:r>
              <a:rPr lang="en-GB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Organized</a:t>
            </a:r>
          </a:p>
          <a:p>
            <a:r>
              <a:rPr lang="en-GB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Cooperative</a:t>
            </a:r>
          </a:p>
          <a:p>
            <a:r>
              <a:rPr lang="en-GB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Flexible</a:t>
            </a:r>
          </a:p>
          <a:p>
            <a:r>
              <a:rPr lang="en-GB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Decisive</a:t>
            </a:r>
          </a:p>
          <a:p>
            <a:pPr marL="0" indent="0">
              <a:buNone/>
            </a:pPr>
            <a:r>
              <a:rPr lang="en-GB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</a:p>
          <a:p>
            <a:pPr marL="0" indent="0">
              <a:buNone/>
            </a:pPr>
            <a:endParaRPr lang="en-GB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altLang="cs-CZ" sz="1800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66520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15937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Past simple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450108"/>
            <a:ext cx="8280920" cy="45997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</a:t>
            </a:r>
          </a:p>
          <a:p>
            <a:pPr marL="0" indent="0">
              <a:buNone/>
            </a:pPr>
            <a:r>
              <a:rPr lang="en-GB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The form of the Past simple is the same for all persons.</a:t>
            </a:r>
          </a:p>
          <a:p>
            <a:pPr marL="0" indent="0">
              <a:buNone/>
            </a:pPr>
            <a:r>
              <a:rPr lang="en-GB" altLang="cs-CZ" sz="18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left at 5 o’clock.</a:t>
            </a:r>
          </a:p>
          <a:p>
            <a:pPr marL="0" indent="0">
              <a:buNone/>
            </a:pPr>
            <a:r>
              <a:rPr lang="en-GB" altLang="cs-CZ" sz="18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arrived 2 days ago.</a:t>
            </a:r>
          </a:p>
          <a:p>
            <a:pPr marL="0" indent="0">
              <a:buNone/>
            </a:pPr>
            <a:endParaRPr lang="en-GB" altLang="cs-CZ" sz="1800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altLang="cs-CZ" sz="18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 didn’t finish on time yesterday.</a:t>
            </a:r>
          </a:p>
          <a:p>
            <a:pPr marL="0" indent="0">
              <a:buNone/>
            </a:pPr>
            <a:r>
              <a:rPr lang="en-GB" altLang="cs-CZ" sz="18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didn’t visit my parents last weekend.</a:t>
            </a:r>
          </a:p>
          <a:p>
            <a:pPr marL="0" indent="0">
              <a:buNone/>
            </a:pPr>
            <a:endParaRPr lang="en-GB" altLang="cs-CZ" sz="1800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altLang="cs-CZ" sz="18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did they finish the report?</a:t>
            </a:r>
          </a:p>
          <a:p>
            <a:pPr marL="0" indent="0">
              <a:buNone/>
            </a:pPr>
            <a:r>
              <a:rPr lang="en-GB" altLang="cs-CZ" sz="18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time did they leave?</a:t>
            </a:r>
          </a:p>
          <a:p>
            <a:pPr marL="0" indent="0">
              <a:buNone/>
            </a:pPr>
            <a:endParaRPr lang="en-GB" altLang="cs-CZ" sz="1800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altLang="cs-CZ" sz="18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Did you enjoy the lecture?		Yes, we did./ No, we didn’t.	</a:t>
            </a:r>
          </a:p>
          <a:p>
            <a:pPr marL="0" indent="0">
              <a:buNone/>
            </a:pPr>
            <a:endParaRPr lang="en-GB" altLang="cs-CZ" sz="1800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altLang="cs-CZ" sz="1800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altLang="cs-CZ" sz="1800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50977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15937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Past simple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727200"/>
            <a:ext cx="8280920" cy="432261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</a:t>
            </a:r>
          </a:p>
          <a:p>
            <a:pPr marL="0" indent="0">
              <a:buNone/>
            </a:pPr>
            <a:r>
              <a:rPr lang="en-GB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The </a:t>
            </a:r>
            <a:r>
              <a:rPr lang="en-GB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Past simple is used to express:</a:t>
            </a:r>
          </a:p>
          <a:p>
            <a:pPr marL="0" indent="0">
              <a:buNone/>
            </a:pPr>
            <a:r>
              <a:rPr lang="en-GB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1 a finished action in the past</a:t>
            </a:r>
          </a:p>
          <a:p>
            <a:pPr marL="0" indent="0">
              <a:buNone/>
            </a:pPr>
            <a:r>
              <a:rPr lang="en-GB" altLang="cs-CZ" sz="18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met in 2010.</a:t>
            </a:r>
          </a:p>
          <a:p>
            <a:pPr marL="0" indent="0">
              <a:buNone/>
            </a:pPr>
            <a:r>
              <a:rPr lang="en-GB" altLang="cs-CZ" sz="18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left 5 minutes ago.</a:t>
            </a:r>
          </a:p>
          <a:p>
            <a:pPr marL="0" indent="0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2 </a:t>
            </a:r>
            <a:r>
              <a:rPr lang="en-GB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actions that follow each other in a story</a:t>
            </a:r>
          </a:p>
          <a:p>
            <a:pPr marL="0" indent="0">
              <a:buNone/>
            </a:pPr>
            <a:r>
              <a:rPr lang="en-GB" altLang="cs-CZ" sz="18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Tom walked into the room and stopped. He listened carefully. He heard a noise.</a:t>
            </a:r>
          </a:p>
          <a:p>
            <a:pPr marL="0" indent="0">
              <a:buNone/>
            </a:pPr>
            <a:r>
              <a:rPr lang="en-GB" altLang="cs-CZ" sz="18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a past situation or a habit</a:t>
            </a:r>
          </a:p>
          <a:p>
            <a:pPr marL="0" indent="0">
              <a:buNone/>
            </a:pPr>
            <a:r>
              <a:rPr lang="en-GB" altLang="cs-CZ" sz="18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I was a child we lived in a small house by the sea.</a:t>
            </a:r>
          </a:p>
          <a:p>
            <a:pPr marL="0" indent="0">
              <a:buNone/>
            </a:pPr>
            <a:r>
              <a:rPr lang="en-GB" altLang="cs-CZ" sz="18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</a:p>
          <a:p>
            <a:pPr marL="0" indent="0">
              <a:buNone/>
            </a:pPr>
            <a:endParaRPr lang="en-GB" altLang="cs-CZ" sz="1800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altLang="cs-CZ" sz="1800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altLang="cs-CZ" sz="1800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906123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4177</TotalTime>
  <Words>135</Words>
  <Application>Microsoft Office PowerPoint</Application>
  <PresentationFormat>Širokoúhlá obrazovka</PresentationFormat>
  <Paragraphs>111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Motiv Office</vt:lpstr>
      <vt:lpstr>Cizojazyčná příprava AJ 1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Admin</cp:lastModifiedBy>
  <cp:revision>41</cp:revision>
  <dcterms:created xsi:type="dcterms:W3CDTF">2016-11-25T20:36:16Z</dcterms:created>
  <dcterms:modified xsi:type="dcterms:W3CDTF">2020-01-14T09:51:11Z</dcterms:modified>
</cp:coreProperties>
</file>