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7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2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27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7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2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23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58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20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11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56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15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24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B1EC-2681-46FF-A3B4-92EDE08ED9A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06728-8021-4FA8-AE9B-DD5B9E02E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44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Cizojazyčná příprava AJ3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GB" dirty="0"/>
              <a:t>Customer support – </a:t>
            </a:r>
          </a:p>
          <a:p>
            <a:pPr algn="l"/>
            <a:r>
              <a:rPr lang="en-GB" dirty="0"/>
              <a:t>Call centres</a:t>
            </a:r>
          </a:p>
          <a:p>
            <a:endParaRPr lang="en-GB" dirty="0"/>
          </a:p>
          <a:p>
            <a:pPr algn="r"/>
            <a:r>
              <a:rPr lang="en-GB" dirty="0"/>
              <a:t>Martina </a:t>
            </a:r>
            <a:r>
              <a:rPr lang="en-GB" dirty="0" err="1"/>
              <a:t>Ch</a:t>
            </a:r>
            <a:r>
              <a:rPr lang="cs-CZ" dirty="0" err="1"/>
              <a:t>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91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Making requests</a:t>
            </a:r>
          </a:p>
          <a:p>
            <a:pPr marL="0" indent="0">
              <a:buNone/>
            </a:pPr>
            <a:r>
              <a:rPr lang="en-GB" i="1" dirty="0"/>
              <a:t>	Help me with the report, please.</a:t>
            </a:r>
          </a:p>
          <a:p>
            <a:pPr marL="0" indent="0">
              <a:buNone/>
            </a:pPr>
            <a:r>
              <a:rPr lang="en-GB" b="1" dirty="0"/>
              <a:t>Polite</a:t>
            </a:r>
            <a:r>
              <a:rPr lang="en-GB" dirty="0"/>
              <a:t> </a:t>
            </a:r>
            <a:r>
              <a:rPr lang="en-GB" b="1" dirty="0"/>
              <a:t>request forms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Can/Could you help me with the report?</a:t>
            </a:r>
          </a:p>
          <a:p>
            <a:pPr marL="0" indent="0">
              <a:buNone/>
            </a:pPr>
            <a:r>
              <a:rPr lang="en-GB" i="1" dirty="0"/>
              <a:t>	Will/Would you help me with the report?</a:t>
            </a:r>
          </a:p>
          <a:p>
            <a:pPr marL="0" indent="0">
              <a:buNone/>
            </a:pPr>
            <a:r>
              <a:rPr lang="en-GB" i="1" dirty="0"/>
              <a:t>	Do you think you could help me with the report?</a:t>
            </a:r>
          </a:p>
          <a:p>
            <a:pPr marL="0" indent="0">
              <a:buNone/>
            </a:pPr>
            <a:r>
              <a:rPr lang="en-GB" i="1" dirty="0"/>
              <a:t>	I wonder if you could help me with the report.</a:t>
            </a:r>
          </a:p>
          <a:p>
            <a:pPr marL="0" indent="0">
              <a:buNone/>
            </a:pPr>
            <a:r>
              <a:rPr lang="en-GB" i="1" dirty="0"/>
              <a:t>	I was wondering if you could help me with the report.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97269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Making requests</a:t>
            </a:r>
          </a:p>
          <a:p>
            <a:pPr marL="0" indent="0">
              <a:buNone/>
            </a:pPr>
            <a:r>
              <a:rPr lang="en-GB" i="1" dirty="0"/>
              <a:t>	Would you mind if I close the door?</a:t>
            </a:r>
          </a:p>
          <a:p>
            <a:pPr marL="0" indent="0">
              <a:buNone/>
            </a:pPr>
            <a:r>
              <a:rPr lang="en-GB" i="1" dirty="0"/>
              <a:t>	Would you mind clos</a:t>
            </a:r>
            <a:r>
              <a:rPr lang="en-GB" i="1" dirty="0">
                <a:solidFill>
                  <a:srgbClr val="FF0000"/>
                </a:solidFill>
              </a:rPr>
              <a:t>ing</a:t>
            </a:r>
            <a:r>
              <a:rPr lang="en-GB" i="1" dirty="0"/>
              <a:t> the door?</a:t>
            </a:r>
          </a:p>
          <a:p>
            <a:pPr marL="0" indent="0">
              <a:buNone/>
            </a:pPr>
            <a:r>
              <a:rPr lang="en-GB" i="1" dirty="0"/>
              <a:t>(= Is it a problem for you?)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>
                <a:solidFill>
                  <a:srgbClr val="FF0000"/>
                </a:solidFill>
              </a:rPr>
              <a:t>Answer !!!</a:t>
            </a:r>
          </a:p>
          <a:p>
            <a:pPr marL="0" indent="0">
              <a:buNone/>
            </a:pPr>
            <a:r>
              <a:rPr lang="en-GB" i="1" dirty="0"/>
              <a:t>	No, not at all.		No, no problem.</a:t>
            </a:r>
          </a:p>
          <a:p>
            <a:pPr marL="0" indent="0">
              <a:buNone/>
            </a:pPr>
            <a:r>
              <a:rPr lang="en-GB" i="1" dirty="0"/>
              <a:t>	No, of course not.</a:t>
            </a:r>
          </a:p>
          <a:p>
            <a:pPr marL="0" indent="0">
              <a:buNone/>
            </a:pPr>
            <a:r>
              <a:rPr lang="en-GB" i="1" dirty="0"/>
              <a:t>	To be honest it’s a bit inconvenient right now.</a:t>
            </a:r>
          </a:p>
          <a:p>
            <a:pPr marL="0" indent="0">
              <a:buNone/>
            </a:pPr>
            <a:r>
              <a:rPr lang="en-GB" i="1" dirty="0"/>
              <a:t>	I’m a bit short of time.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993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Giving instructions</a:t>
            </a:r>
          </a:p>
          <a:p>
            <a:pPr marL="0" indent="0">
              <a:buNone/>
            </a:pPr>
            <a:r>
              <a:rPr lang="en-GB" i="1" dirty="0"/>
              <a:t>	Modal verbs</a:t>
            </a:r>
          </a:p>
          <a:p>
            <a:pPr marL="0" indent="0">
              <a:buNone/>
            </a:pPr>
            <a:r>
              <a:rPr lang="en-GB" i="1" dirty="0"/>
              <a:t>You can do it.             It’s OK. You are allowed to do it.</a:t>
            </a:r>
          </a:p>
          <a:p>
            <a:pPr marL="0" indent="0">
              <a:buNone/>
            </a:pPr>
            <a:r>
              <a:rPr lang="en-GB" i="1" dirty="0"/>
              <a:t>You might have to do it.          It’s possible that some action is necessary.</a:t>
            </a:r>
          </a:p>
          <a:p>
            <a:pPr marL="0" indent="0">
              <a:buNone/>
            </a:pPr>
            <a:r>
              <a:rPr lang="en-GB" i="1" dirty="0"/>
              <a:t>You don’t have to do it.    It’s not necessary to do it.</a:t>
            </a:r>
          </a:p>
          <a:p>
            <a:pPr marL="0" indent="0">
              <a:buNone/>
            </a:pPr>
            <a:r>
              <a:rPr lang="en-GB" i="1" dirty="0"/>
              <a:t>You mustn’t do it.		I’m telling you not to do it.</a:t>
            </a:r>
          </a:p>
          <a:p>
            <a:pPr marL="0" indent="0">
              <a:buNone/>
            </a:pPr>
            <a:r>
              <a:rPr lang="en-GB" i="1" dirty="0"/>
              <a:t>You have to do it.		It’s necessary to do it.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11104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Customer service technology – face-to-face, emails, phone, call centre</a:t>
            </a:r>
          </a:p>
          <a:p>
            <a:r>
              <a:rPr lang="en-GB" dirty="0"/>
              <a:t>SWOT chart - Internal parts – STRENGTHS and WEAKNESSES, External parts - OPPORTUNITIES and THREATS, Analysis</a:t>
            </a:r>
          </a:p>
          <a:p>
            <a:r>
              <a:rPr lang="en-GB" dirty="0"/>
              <a:t>Questions and instructions – Yes/No questions, short answers, </a:t>
            </a:r>
            <a:r>
              <a:rPr lang="en-GB" dirty="0" err="1"/>
              <a:t>Wh</a:t>
            </a:r>
            <a:r>
              <a:rPr lang="en-GB" dirty="0"/>
              <a:t>-questions</a:t>
            </a:r>
          </a:p>
          <a:p>
            <a:r>
              <a:rPr lang="en-GB" dirty="0"/>
              <a:t>Making requests – polite request forms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7039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</a:t>
            </a:r>
            <a:r>
              <a:rPr lang="en-GB"/>
              <a:t>the lecture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Customer service technology</a:t>
            </a:r>
          </a:p>
          <a:p>
            <a:r>
              <a:rPr lang="en-GB" dirty="0"/>
              <a:t>SWOT chart</a:t>
            </a:r>
          </a:p>
          <a:p>
            <a:r>
              <a:rPr lang="en-GB" dirty="0"/>
              <a:t>Questions and instructions</a:t>
            </a:r>
          </a:p>
          <a:p>
            <a:r>
              <a:rPr lang="en-GB" dirty="0"/>
              <a:t>Making requests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08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Customer service </a:t>
            </a:r>
            <a:r>
              <a:rPr lang="en-GB" dirty="0"/>
              <a:t>– pre-sales (enquiries)</a:t>
            </a:r>
          </a:p>
          <a:p>
            <a:pPr marL="0" indent="0">
              <a:buNone/>
            </a:pPr>
            <a:r>
              <a:rPr lang="en-GB" dirty="0"/>
              <a:t>			    sales (including order processing)</a:t>
            </a:r>
          </a:p>
          <a:p>
            <a:pPr marL="0" indent="0">
              <a:buNone/>
            </a:pPr>
            <a:r>
              <a:rPr lang="en-GB" dirty="0"/>
              <a:t>			    post-sales (returns, complaints)</a:t>
            </a:r>
          </a:p>
          <a:p>
            <a:pPr marL="0" indent="0">
              <a:buNone/>
            </a:pPr>
            <a:r>
              <a:rPr lang="en-GB" dirty="0"/>
              <a:t>	Quality of customer support can make all the difference from the competitors (goods and services do not differ so much)</a:t>
            </a:r>
          </a:p>
          <a:p>
            <a:pPr marL="0" indent="0">
              <a:buNone/>
            </a:pPr>
            <a:r>
              <a:rPr lang="en-GB" dirty="0"/>
              <a:t>	Repeat business</a:t>
            </a:r>
          </a:p>
          <a:p>
            <a:pPr marL="0" indent="0">
              <a:buNone/>
            </a:pPr>
            <a:r>
              <a:rPr lang="en-GB" dirty="0"/>
              <a:t>	Performance standards - guidelines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43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Get it right first time.</a:t>
            </a:r>
          </a:p>
          <a:p>
            <a:r>
              <a:rPr lang="en-GB" b="1" dirty="0"/>
              <a:t>Make realistic promises.</a:t>
            </a:r>
          </a:p>
          <a:p>
            <a:r>
              <a:rPr lang="en-GB" b="1" dirty="0"/>
              <a:t>Make all written work clear and simple – standard formats.</a:t>
            </a:r>
          </a:p>
          <a:p>
            <a:r>
              <a:rPr lang="en-GB" b="1" dirty="0"/>
              <a:t>Treat customers with courtesy and helpfulness.</a:t>
            </a:r>
          </a:p>
          <a:p>
            <a:r>
              <a:rPr lang="en-GB" b="1" dirty="0"/>
              <a:t>Direct the conversation so that you identify the needs of the customer.</a:t>
            </a:r>
          </a:p>
          <a:p>
            <a:r>
              <a:rPr lang="en-GB" b="1" dirty="0"/>
              <a:t>Customers whose complaints have been resolved satisfactorily tend to become long-term customers.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22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Company standards to resolve problems</a:t>
            </a:r>
          </a:p>
          <a:p>
            <a:pPr lvl="1"/>
            <a:r>
              <a:rPr lang="en-GB" dirty="0"/>
              <a:t>Face-to-face</a:t>
            </a:r>
          </a:p>
          <a:p>
            <a:pPr lvl="1"/>
            <a:r>
              <a:rPr lang="en-GB" dirty="0"/>
              <a:t>Written – e-mails</a:t>
            </a:r>
          </a:p>
          <a:p>
            <a:pPr lvl="1"/>
            <a:r>
              <a:rPr lang="en-GB" dirty="0"/>
              <a:t>Telephone</a:t>
            </a:r>
          </a:p>
          <a:p>
            <a:pPr lvl="1"/>
            <a:r>
              <a:rPr lang="en-GB" dirty="0"/>
              <a:t>Call centres – outsourcing</a:t>
            </a:r>
          </a:p>
          <a:p>
            <a:pPr lvl="2"/>
            <a:r>
              <a:rPr lang="en-GB" dirty="0"/>
              <a:t>Pros – flexibility</a:t>
            </a:r>
          </a:p>
          <a:p>
            <a:pPr marL="1371600" lvl="3" indent="0">
              <a:buNone/>
            </a:pPr>
            <a:r>
              <a:rPr lang="en-GB" dirty="0"/>
              <a:t>	expansion to international markets – local call centres</a:t>
            </a:r>
          </a:p>
          <a:p>
            <a:pPr marL="1371600" lvl="3" indent="0">
              <a:buNone/>
            </a:pPr>
            <a:r>
              <a:rPr lang="en-GB" dirty="0"/>
              <a:t>	customer service – modern technology</a:t>
            </a:r>
          </a:p>
          <a:p>
            <a:pPr lvl="2"/>
            <a:r>
              <a:rPr lang="en-GB" dirty="0"/>
              <a:t>Cons – communication – accent</a:t>
            </a:r>
          </a:p>
          <a:p>
            <a:pPr marL="1371600" lvl="3" indent="0">
              <a:buNone/>
            </a:pPr>
            <a:r>
              <a:rPr lang="en-GB" dirty="0"/>
              <a:t>	  culture shock</a:t>
            </a:r>
          </a:p>
          <a:p>
            <a:pPr marL="1371600" lvl="3" indent="0">
              <a:buNone/>
            </a:pPr>
            <a:r>
              <a:rPr lang="en-GB" dirty="0"/>
              <a:t>	  product knowledge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73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 SWOT chart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Internal parts – STRENGTHS and WEAKNESSES	</a:t>
            </a:r>
          </a:p>
          <a:p>
            <a:pPr marL="457200" lvl="1" indent="0">
              <a:buNone/>
            </a:pPr>
            <a:r>
              <a:rPr lang="en-GB" dirty="0"/>
              <a:t>	financial and human resources, facilities, equipment, processes, systems</a:t>
            </a:r>
          </a:p>
          <a:p>
            <a:pPr marL="457200" lvl="1" indent="0">
              <a:buNone/>
            </a:pPr>
            <a:r>
              <a:rPr lang="en-GB" dirty="0"/>
              <a:t>	business culture, reputation, certification, leadership</a:t>
            </a:r>
          </a:p>
          <a:p>
            <a:pPr lvl="1"/>
            <a:r>
              <a:rPr lang="en-GB" dirty="0"/>
              <a:t>External parts - 	OPPORTUNITIES and THREATS</a:t>
            </a:r>
          </a:p>
          <a:p>
            <a:pPr marL="457200" lvl="1" indent="0">
              <a:buNone/>
            </a:pPr>
            <a:r>
              <a:rPr lang="en-GB" dirty="0"/>
              <a:t>	market trends, outside funding, customer demographics, suppliers, economic climate, political and environmental issues, weather, seasonal changes,</a:t>
            </a:r>
          </a:p>
          <a:p>
            <a:pPr lvl="1"/>
            <a:r>
              <a:rPr lang="en-GB" dirty="0"/>
              <a:t>Analysis summary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21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Questions and instructions</a:t>
            </a:r>
          </a:p>
          <a:p>
            <a:pPr marL="0" indent="0">
              <a:buNone/>
            </a:pPr>
            <a:r>
              <a:rPr lang="en-GB" b="1" dirty="0"/>
              <a:t>Yes/no questions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i="1" dirty="0"/>
              <a:t>auxiliary </a:t>
            </a:r>
            <a:r>
              <a:rPr lang="en-GB" i="1" dirty="0" err="1"/>
              <a:t>verb+subject+main</a:t>
            </a:r>
            <a:r>
              <a:rPr lang="en-GB" i="1" dirty="0"/>
              <a:t> verb</a:t>
            </a:r>
          </a:p>
          <a:p>
            <a:pPr marL="0" indent="0">
              <a:buNone/>
            </a:pPr>
            <a:r>
              <a:rPr lang="en-GB" i="1" dirty="0"/>
              <a:t>		Do you work there?</a:t>
            </a:r>
          </a:p>
          <a:p>
            <a:pPr marL="0" indent="0">
              <a:buNone/>
            </a:pPr>
            <a:r>
              <a:rPr lang="en-GB" i="1" dirty="0"/>
              <a:t>		Does he work there?</a:t>
            </a:r>
          </a:p>
          <a:p>
            <a:pPr marL="0" indent="0">
              <a:buNone/>
            </a:pPr>
            <a:r>
              <a:rPr lang="en-GB" i="1" dirty="0"/>
              <a:t>		Is she working there now?</a:t>
            </a:r>
          </a:p>
          <a:p>
            <a:pPr marL="0" indent="0">
              <a:buNone/>
            </a:pPr>
            <a:r>
              <a:rPr lang="en-GB" i="1" dirty="0"/>
              <a:t>		Did they work there?</a:t>
            </a:r>
          </a:p>
          <a:p>
            <a:pPr marL="0" indent="0">
              <a:buNone/>
            </a:pPr>
            <a:r>
              <a:rPr lang="en-GB" i="1" dirty="0"/>
              <a:t>		Have you ever worked there?</a:t>
            </a:r>
          </a:p>
        </p:txBody>
      </p:sp>
    </p:spTree>
    <p:extLst>
      <p:ext uri="{BB962C8B-B14F-4D97-AF65-F5344CB8AC3E}">
        <p14:creationId xmlns:p14="http://schemas.microsoft.com/office/powerpoint/2010/main" val="124816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Questions and instructions</a:t>
            </a:r>
          </a:p>
          <a:p>
            <a:pPr marL="0" indent="0">
              <a:buNone/>
            </a:pPr>
            <a:r>
              <a:rPr lang="en-GB" b="1" dirty="0"/>
              <a:t>Yes/no questions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i="1" dirty="0"/>
              <a:t>Short answers</a:t>
            </a:r>
          </a:p>
          <a:p>
            <a:pPr marL="0" indent="0">
              <a:buNone/>
            </a:pPr>
            <a:r>
              <a:rPr lang="en-GB" i="1" dirty="0"/>
              <a:t>	Do you work there?  Yes, I do. No, I don’t.</a:t>
            </a:r>
          </a:p>
          <a:p>
            <a:pPr marL="0" indent="0">
              <a:buNone/>
            </a:pPr>
            <a:r>
              <a:rPr lang="en-GB" i="1" dirty="0"/>
              <a:t>	Does he work there? Yes, he does. No, he doesn’t.</a:t>
            </a:r>
          </a:p>
          <a:p>
            <a:pPr marL="0" indent="0">
              <a:buNone/>
            </a:pPr>
            <a:r>
              <a:rPr lang="en-GB" i="1" dirty="0"/>
              <a:t>	Is she working there now? Yes, she is. No, she isn’t.</a:t>
            </a:r>
          </a:p>
          <a:p>
            <a:pPr marL="0" indent="0">
              <a:buNone/>
            </a:pPr>
            <a:r>
              <a:rPr lang="en-GB" i="1" dirty="0"/>
              <a:t>	Did they work there? Yes, they did. No, they didn’t.</a:t>
            </a:r>
          </a:p>
          <a:p>
            <a:pPr marL="0" indent="0">
              <a:buNone/>
            </a:pPr>
            <a:r>
              <a:rPr lang="en-GB" i="1" dirty="0"/>
              <a:t>	Have you ever worked there? Yes, we have. No, we haven’t.</a:t>
            </a:r>
          </a:p>
        </p:txBody>
      </p:sp>
    </p:spTree>
    <p:extLst>
      <p:ext uri="{BB962C8B-B14F-4D97-AF65-F5344CB8AC3E}">
        <p14:creationId xmlns:p14="http://schemas.microsoft.com/office/powerpoint/2010/main" val="3318223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Questions and instructions</a:t>
            </a:r>
          </a:p>
          <a:p>
            <a:pPr marL="0" indent="0">
              <a:buNone/>
            </a:pPr>
            <a:r>
              <a:rPr lang="en-GB" b="1" dirty="0" err="1"/>
              <a:t>Wh</a:t>
            </a:r>
            <a:r>
              <a:rPr lang="en-GB" b="1" dirty="0"/>
              <a:t>- questions</a:t>
            </a:r>
          </a:p>
          <a:p>
            <a:pPr marL="0" indent="0">
              <a:buNone/>
            </a:pPr>
            <a:r>
              <a:rPr lang="en-GB" b="1" i="1" dirty="0"/>
              <a:t>	what   where   which   how   who   when   why   whose   how much/many   how far</a:t>
            </a:r>
          </a:p>
          <a:p>
            <a:pPr marL="0" indent="0">
              <a:buNone/>
            </a:pPr>
            <a:r>
              <a:rPr lang="en-GB" b="1" i="1" dirty="0"/>
              <a:t>What/which (limited choice)</a:t>
            </a:r>
          </a:p>
          <a:p>
            <a:pPr marL="0" indent="0">
              <a:buNone/>
            </a:pPr>
            <a:r>
              <a:rPr lang="en-GB" b="1" i="1" dirty="0"/>
              <a:t>Who/what/which – can be the subject (no auxiliary)</a:t>
            </a:r>
          </a:p>
          <a:p>
            <a:pPr marL="0" indent="0">
              <a:buNone/>
            </a:pPr>
            <a:r>
              <a:rPr lang="en-GB" b="1" i="1" dirty="0"/>
              <a:t>	</a:t>
            </a:r>
            <a:r>
              <a:rPr lang="en-GB" i="1" dirty="0"/>
              <a:t>Who told you?</a:t>
            </a:r>
          </a:p>
          <a:p>
            <a:pPr marL="0" indent="0">
              <a:buNone/>
            </a:pPr>
            <a:r>
              <a:rPr lang="en-GB" b="1" i="1" dirty="0"/>
              <a:t>	</a:t>
            </a:r>
            <a:r>
              <a:rPr lang="en-GB" i="1" dirty="0"/>
              <a:t>What happened?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03116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734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Cizojazyčná příprava AJ3</vt:lpstr>
      <vt:lpstr>Outline of the lecture</vt:lpstr>
      <vt:lpstr>Customer support</vt:lpstr>
      <vt:lpstr>Customer support</vt:lpstr>
      <vt:lpstr>Customer support</vt:lpstr>
      <vt:lpstr>Customer support</vt:lpstr>
      <vt:lpstr>Customer support</vt:lpstr>
      <vt:lpstr>Customer support</vt:lpstr>
      <vt:lpstr>Customer support</vt:lpstr>
      <vt:lpstr>Customer support</vt:lpstr>
      <vt:lpstr>Customer support</vt:lpstr>
      <vt:lpstr>Customer support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Cizojazyčná příprava AJ3</dc:title>
  <dc:creator>Martina Chylkova</dc:creator>
  <cp:lastModifiedBy>Martina Chylková</cp:lastModifiedBy>
  <cp:revision>15</cp:revision>
  <dcterms:created xsi:type="dcterms:W3CDTF">2020-03-23T07:55:40Z</dcterms:created>
  <dcterms:modified xsi:type="dcterms:W3CDTF">2021-04-11T16:54:00Z</dcterms:modified>
</cp:coreProperties>
</file>