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68" r:id="rId5"/>
    <p:sldId id="265" r:id="rId6"/>
    <p:sldId id="266" r:id="rId7"/>
    <p:sldId id="269" r:id="rId8"/>
    <p:sldId id="270" r:id="rId9"/>
    <p:sldId id="271" r:id="rId10"/>
    <p:sldId id="272" r:id="rId11"/>
    <p:sldId id="273"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5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A6AE0BBB-7D03-4856-ABD9-F3A29CE68984}" type="datetimeFigureOut">
              <a:rPr lang="cs-CZ" smtClean="0"/>
              <a:t>15.04.2021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160261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6AE0BBB-7D03-4856-ABD9-F3A29CE68984}" type="datetimeFigureOut">
              <a:rPr lang="cs-CZ" smtClean="0"/>
              <a:t>15.04.2021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1704130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6AE0BBB-7D03-4856-ABD9-F3A29CE68984}" type="datetimeFigureOut">
              <a:rPr lang="cs-CZ" smtClean="0"/>
              <a:t>15.04.2021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1917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6AE0BBB-7D03-4856-ABD9-F3A29CE68984}" type="datetimeFigureOut">
              <a:rPr lang="cs-CZ" smtClean="0"/>
              <a:t>15.04.2021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232930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6AE0BBB-7D03-4856-ABD9-F3A29CE68984}" type="datetimeFigureOut">
              <a:rPr lang="cs-CZ" smtClean="0"/>
              <a:t>15.04.2021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383807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6AE0BBB-7D03-4856-ABD9-F3A29CE68984}" type="datetimeFigureOut">
              <a:rPr lang="cs-CZ" smtClean="0"/>
              <a:t>15.04.2021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318530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6AE0BBB-7D03-4856-ABD9-F3A29CE68984}" type="datetimeFigureOut">
              <a:rPr lang="cs-CZ" smtClean="0"/>
              <a:t>15.04.2021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157817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6AE0BBB-7D03-4856-ABD9-F3A29CE68984}" type="datetimeFigureOut">
              <a:rPr lang="cs-CZ" smtClean="0"/>
              <a:t>15.04.2021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20612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E0BBB-7D03-4856-ABD9-F3A29CE68984}" type="datetimeFigureOut">
              <a:rPr lang="cs-CZ" smtClean="0"/>
              <a:t>15.04.2021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260884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A6AE0BBB-7D03-4856-ABD9-F3A29CE68984}" type="datetimeFigureOut">
              <a:rPr lang="cs-CZ" smtClean="0"/>
              <a:t>15.04.2021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230563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A6AE0BBB-7D03-4856-ABD9-F3A29CE68984}" type="datetimeFigureOut">
              <a:rPr lang="cs-CZ" smtClean="0"/>
              <a:t>15.04.2021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1A7B96E-FD8C-41CB-B9A9-28EBC67456B9}" type="slidenum">
              <a:rPr lang="cs-CZ" smtClean="0"/>
              <a:t>‹#›</a:t>
            </a:fld>
            <a:endParaRPr lang="cs-CZ"/>
          </a:p>
        </p:txBody>
      </p:sp>
    </p:spTree>
    <p:extLst>
      <p:ext uri="{BB962C8B-B14F-4D97-AF65-F5344CB8AC3E}">
        <p14:creationId xmlns:p14="http://schemas.microsoft.com/office/powerpoint/2010/main" val="127889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E0BBB-7D03-4856-ABD9-F3A29CE68984}" type="datetimeFigureOut">
              <a:rPr lang="cs-CZ" smtClean="0"/>
              <a:t>15.04.2021</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7B96E-FD8C-41CB-B9A9-28EBC67456B9}" type="slidenum">
              <a:rPr lang="cs-CZ" smtClean="0"/>
              <a:t>‹#›</a:t>
            </a:fld>
            <a:endParaRPr lang="cs-CZ"/>
          </a:p>
        </p:txBody>
      </p:sp>
    </p:spTree>
    <p:extLst>
      <p:ext uri="{BB962C8B-B14F-4D97-AF65-F5344CB8AC3E}">
        <p14:creationId xmlns:p14="http://schemas.microsoft.com/office/powerpoint/2010/main" val="1387275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Cizojazyčná příprava AJ 3</a:t>
            </a:r>
          </a:p>
        </p:txBody>
      </p:sp>
      <p:sp>
        <p:nvSpPr>
          <p:cNvPr id="3" name="Podnadpis 2"/>
          <p:cNvSpPr>
            <a:spLocks noGrp="1"/>
          </p:cNvSpPr>
          <p:nvPr>
            <p:ph type="subTitle" idx="1"/>
          </p:nvPr>
        </p:nvSpPr>
        <p:spPr/>
        <p:txBody>
          <a:bodyPr/>
          <a:lstStyle/>
          <a:p>
            <a:r>
              <a:rPr lang="en-GB" dirty="0"/>
              <a:t>Careers – Career choices and Job interviews</a:t>
            </a:r>
          </a:p>
          <a:p>
            <a:pPr algn="r"/>
            <a:r>
              <a:rPr lang="en-GB" dirty="0"/>
              <a:t>Martina </a:t>
            </a:r>
            <a:r>
              <a:rPr lang="en-GB" dirty="0" err="1"/>
              <a:t>Ch</a:t>
            </a:r>
            <a:r>
              <a:rPr lang="cs-CZ" dirty="0" err="1"/>
              <a:t>ylková</a:t>
            </a:r>
            <a:endParaRPr lang="cs-CZ" dirty="0"/>
          </a:p>
        </p:txBody>
      </p:sp>
    </p:spTree>
    <p:extLst>
      <p:ext uri="{BB962C8B-B14F-4D97-AF65-F5344CB8AC3E}">
        <p14:creationId xmlns:p14="http://schemas.microsoft.com/office/powerpoint/2010/main" val="63932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fontScale="85000" lnSpcReduction="20000"/>
          </a:bodyPr>
          <a:lstStyle/>
          <a:p>
            <a:r>
              <a:rPr lang="en-GB" dirty="0"/>
              <a:t>Skills and qualities</a:t>
            </a:r>
          </a:p>
          <a:p>
            <a:pPr lvl="1"/>
            <a:r>
              <a:rPr lang="en-GB" b="1" dirty="0"/>
              <a:t>Written and verbal communication </a:t>
            </a:r>
          </a:p>
          <a:p>
            <a:pPr lvl="1"/>
            <a:r>
              <a:rPr lang="en-GB" b="1" dirty="0"/>
              <a:t>Teamwork – </a:t>
            </a:r>
            <a:r>
              <a:rPr lang="en-GB" dirty="0"/>
              <a:t>prioritizing team goals, sharing information, able to lead a team</a:t>
            </a:r>
          </a:p>
          <a:p>
            <a:pPr lvl="1"/>
            <a:r>
              <a:rPr lang="en-GB" b="1" dirty="0"/>
              <a:t>Commercial awareness </a:t>
            </a:r>
            <a:r>
              <a:rPr lang="en-GB" dirty="0"/>
              <a:t>– work with clients, how organization works, elements with influence on the business</a:t>
            </a:r>
          </a:p>
          <a:p>
            <a:pPr lvl="1"/>
            <a:r>
              <a:rPr lang="en-GB" b="1" dirty="0"/>
              <a:t>Attention to detail </a:t>
            </a:r>
            <a:r>
              <a:rPr lang="en-GB" dirty="0"/>
              <a:t>– following instructions</a:t>
            </a:r>
          </a:p>
          <a:p>
            <a:pPr lvl="1"/>
            <a:r>
              <a:rPr lang="en-GB" b="1" dirty="0"/>
              <a:t>Time management – </a:t>
            </a:r>
            <a:r>
              <a:rPr lang="en-GB" dirty="0"/>
              <a:t>prioritising, planning to deliver on time</a:t>
            </a:r>
          </a:p>
          <a:p>
            <a:pPr lvl="1"/>
            <a:r>
              <a:rPr lang="en-GB" b="1" dirty="0"/>
              <a:t>Adaptability and flexibility – </a:t>
            </a:r>
            <a:r>
              <a:rPr lang="en-GB" dirty="0"/>
              <a:t>responding to change, adapting to a change quickly, effectively</a:t>
            </a:r>
          </a:p>
          <a:p>
            <a:pPr lvl="1"/>
            <a:r>
              <a:rPr lang="en-GB" b="1" dirty="0"/>
              <a:t>Leadership </a:t>
            </a:r>
            <a:r>
              <a:rPr lang="en-GB" dirty="0"/>
              <a:t>– to lead a team, delegating, encouraging</a:t>
            </a:r>
          </a:p>
          <a:p>
            <a:pPr lvl="1"/>
            <a:r>
              <a:rPr lang="en-GB" b="1" dirty="0"/>
              <a:t>Customer orientation </a:t>
            </a:r>
            <a:r>
              <a:rPr lang="en-GB" dirty="0"/>
              <a:t>– customer needs, find out more about customers to provide better service</a:t>
            </a:r>
            <a:endParaRPr lang="en-GB" b="1" dirty="0"/>
          </a:p>
          <a:p>
            <a:pPr lvl="1"/>
            <a:endParaRPr lang="en-GB" b="1" dirty="0"/>
          </a:p>
          <a:p>
            <a:pPr marL="0" indent="0">
              <a:buNone/>
            </a:pPr>
            <a:r>
              <a:rPr lang="en-GB" dirty="0"/>
              <a:t>	</a:t>
            </a:r>
            <a:endParaRPr lang="cs-CZ" dirty="0"/>
          </a:p>
        </p:txBody>
      </p:sp>
    </p:spTree>
    <p:extLst>
      <p:ext uri="{BB962C8B-B14F-4D97-AF65-F5344CB8AC3E}">
        <p14:creationId xmlns:p14="http://schemas.microsoft.com/office/powerpoint/2010/main" val="4034900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a:bodyPr>
          <a:lstStyle/>
          <a:p>
            <a:r>
              <a:rPr lang="en-GB" dirty="0"/>
              <a:t>Skills and qualities</a:t>
            </a:r>
          </a:p>
          <a:p>
            <a:pPr lvl="1"/>
            <a:endParaRPr lang="en-GB" b="1" dirty="0"/>
          </a:p>
          <a:p>
            <a:pPr lvl="1"/>
            <a:r>
              <a:rPr lang="en-GB" b="1" dirty="0"/>
              <a:t>Interpersonal effectiveness </a:t>
            </a:r>
            <a:r>
              <a:rPr lang="en-GB" dirty="0"/>
              <a:t>– building relationships, influencing others</a:t>
            </a:r>
          </a:p>
          <a:p>
            <a:pPr lvl="1"/>
            <a:r>
              <a:rPr lang="en-GB" b="1" dirty="0"/>
              <a:t>Planning and organizing </a:t>
            </a:r>
            <a:r>
              <a:rPr lang="en-GB" dirty="0"/>
              <a:t>– prioritising and planning the efficient use of resources </a:t>
            </a:r>
            <a:endParaRPr lang="en-GB" b="1" dirty="0"/>
          </a:p>
          <a:p>
            <a:pPr marL="0" indent="0">
              <a:buNone/>
            </a:pPr>
            <a:r>
              <a:rPr lang="en-GB" dirty="0"/>
              <a:t>	</a:t>
            </a:r>
            <a:endParaRPr lang="cs-CZ" dirty="0"/>
          </a:p>
        </p:txBody>
      </p:sp>
    </p:spTree>
    <p:extLst>
      <p:ext uri="{BB962C8B-B14F-4D97-AF65-F5344CB8AC3E}">
        <p14:creationId xmlns:p14="http://schemas.microsoft.com/office/powerpoint/2010/main" val="51305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Summary</a:t>
            </a:r>
          </a:p>
        </p:txBody>
      </p:sp>
      <p:sp>
        <p:nvSpPr>
          <p:cNvPr id="3" name="Zástupný symbol pro obsah 2"/>
          <p:cNvSpPr>
            <a:spLocks noGrp="1"/>
          </p:cNvSpPr>
          <p:nvPr>
            <p:ph idx="1"/>
          </p:nvPr>
        </p:nvSpPr>
        <p:spPr/>
        <p:txBody>
          <a:bodyPr/>
          <a:lstStyle/>
          <a:p>
            <a:r>
              <a:rPr lang="en-GB" dirty="0"/>
              <a:t>Gap years and career breaks – definition, pros and cons</a:t>
            </a:r>
          </a:p>
          <a:p>
            <a:r>
              <a:rPr lang="en-GB" dirty="0"/>
              <a:t>Applying for a placement – preparation, goals, research, application</a:t>
            </a:r>
          </a:p>
          <a:p>
            <a:r>
              <a:rPr lang="en-GB" dirty="0"/>
              <a:t>Recruitment and employment verbs – to apply, hire, dismiss</a:t>
            </a:r>
          </a:p>
          <a:p>
            <a:r>
              <a:rPr lang="en-GB" dirty="0"/>
              <a:t>Skills and qualities – define your skills and qualities to improve your performance with the effect on career development</a:t>
            </a:r>
          </a:p>
        </p:txBody>
      </p:sp>
    </p:spTree>
    <p:extLst>
      <p:ext uri="{BB962C8B-B14F-4D97-AF65-F5344CB8AC3E}">
        <p14:creationId xmlns:p14="http://schemas.microsoft.com/office/powerpoint/2010/main" val="244390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Outline of </a:t>
            </a:r>
            <a:r>
              <a:rPr lang="en-GB"/>
              <a:t>the lecture</a:t>
            </a:r>
            <a:endParaRPr lang="cs-CZ"/>
          </a:p>
        </p:txBody>
      </p:sp>
      <p:sp>
        <p:nvSpPr>
          <p:cNvPr id="3" name="Zástupný symbol pro obsah 2"/>
          <p:cNvSpPr>
            <a:spLocks noGrp="1"/>
          </p:cNvSpPr>
          <p:nvPr>
            <p:ph idx="1"/>
          </p:nvPr>
        </p:nvSpPr>
        <p:spPr/>
        <p:txBody>
          <a:bodyPr/>
          <a:lstStyle/>
          <a:p>
            <a:r>
              <a:rPr lang="en-GB" dirty="0"/>
              <a:t>Gap years and career breaks</a:t>
            </a:r>
          </a:p>
          <a:p>
            <a:r>
              <a:rPr lang="en-GB" dirty="0"/>
              <a:t>Applying for a placement</a:t>
            </a:r>
          </a:p>
          <a:p>
            <a:r>
              <a:rPr lang="en-GB" dirty="0"/>
              <a:t>Recruitment and employment verbs</a:t>
            </a:r>
          </a:p>
          <a:p>
            <a:r>
              <a:rPr lang="en-GB" dirty="0"/>
              <a:t>Skills and qualities</a:t>
            </a:r>
          </a:p>
          <a:p>
            <a:endParaRPr lang="cs-CZ" dirty="0"/>
          </a:p>
        </p:txBody>
      </p:sp>
    </p:spTree>
    <p:extLst>
      <p:ext uri="{BB962C8B-B14F-4D97-AF65-F5344CB8AC3E}">
        <p14:creationId xmlns:p14="http://schemas.microsoft.com/office/powerpoint/2010/main" val="47573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a:t>Gap years and career breaks</a:t>
            </a:r>
          </a:p>
          <a:p>
            <a:pPr marL="0" indent="0">
              <a:buNone/>
            </a:pPr>
            <a:r>
              <a:rPr lang="cs-CZ" dirty="0"/>
              <a:t>	</a:t>
            </a:r>
            <a:r>
              <a:rPr lang="en-GB" dirty="0"/>
              <a:t>Gap year – the time taken off at the beginning of a career, after secondary school</a:t>
            </a:r>
          </a:p>
          <a:p>
            <a:pPr marL="0" indent="0">
              <a:buNone/>
            </a:pPr>
            <a:r>
              <a:rPr lang="en-GB" dirty="0"/>
              <a:t>	Career break – the time taken off at a later stage of life</a:t>
            </a:r>
          </a:p>
          <a:p>
            <a:pPr marL="0" indent="0">
              <a:buNone/>
            </a:pPr>
            <a:endParaRPr lang="en-GB" dirty="0"/>
          </a:p>
          <a:p>
            <a:pPr marL="0" indent="0">
              <a:buNone/>
            </a:pPr>
            <a:r>
              <a:rPr lang="en-GB" dirty="0"/>
              <a:t>Travelling, working, doing voluntary work, writing a book etc.</a:t>
            </a:r>
          </a:p>
          <a:p>
            <a:pPr marL="0" indent="0">
              <a:buNone/>
            </a:pPr>
            <a:r>
              <a:rPr lang="en-GB" dirty="0"/>
              <a:t>Advantages: gain experience, see the world, do </a:t>
            </a:r>
            <a:r>
              <a:rPr lang="en-GB" dirty="0" err="1"/>
              <a:t>sth</a:t>
            </a:r>
            <a:r>
              <a:rPr lang="en-GB" dirty="0"/>
              <a:t> for people in need, give yourself time to make important choices, escape pressure, save money for studies, learn languages, experience new cultures, discover a hidden passion, improve yourself, have fun, meeting new friends, learn about yourself, learn to be independent</a:t>
            </a:r>
          </a:p>
          <a:p>
            <a:pPr marL="0" indent="0">
              <a:buNone/>
            </a:pPr>
            <a:endParaRPr lang="en-GB" dirty="0"/>
          </a:p>
          <a:p>
            <a:pPr marL="0" indent="0">
              <a:buNone/>
            </a:pPr>
            <a:r>
              <a:rPr lang="en-GB" dirty="0"/>
              <a:t>	</a:t>
            </a:r>
            <a:endParaRPr lang="cs-CZ" dirty="0"/>
          </a:p>
        </p:txBody>
      </p:sp>
    </p:spTree>
    <p:extLst>
      <p:ext uri="{BB962C8B-B14F-4D97-AF65-F5344CB8AC3E}">
        <p14:creationId xmlns:p14="http://schemas.microsoft.com/office/powerpoint/2010/main" val="74150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a:bodyPr>
          <a:lstStyle/>
          <a:p>
            <a:r>
              <a:rPr lang="en-GB" dirty="0"/>
              <a:t>Gap years and career breaks</a:t>
            </a:r>
          </a:p>
          <a:p>
            <a:pPr marL="0" indent="0">
              <a:buNone/>
            </a:pPr>
            <a:r>
              <a:rPr lang="cs-CZ" dirty="0"/>
              <a:t>	</a:t>
            </a:r>
            <a:r>
              <a:rPr lang="en-GB" dirty="0"/>
              <a:t>Disadvantages: get out of step, lose touch with friends and colleagues, financial cost, lose job or miss opportunities, you might be totally on your own, you need to plan, you risk losing academic momentum (do not want to return to studies)</a:t>
            </a:r>
          </a:p>
          <a:p>
            <a:pPr marL="0" indent="0">
              <a:buNone/>
            </a:pPr>
            <a:r>
              <a:rPr lang="en-GB" dirty="0"/>
              <a:t>	</a:t>
            </a:r>
            <a:endParaRPr lang="cs-CZ" dirty="0"/>
          </a:p>
        </p:txBody>
      </p:sp>
    </p:spTree>
    <p:extLst>
      <p:ext uri="{BB962C8B-B14F-4D97-AF65-F5344CB8AC3E}">
        <p14:creationId xmlns:p14="http://schemas.microsoft.com/office/powerpoint/2010/main" val="187191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lstStyle/>
          <a:p>
            <a:r>
              <a:rPr lang="en-GB" dirty="0"/>
              <a:t>Gap years and career breaks</a:t>
            </a:r>
          </a:p>
          <a:p>
            <a:pPr marL="0" indent="0">
              <a:buNone/>
            </a:pPr>
            <a:r>
              <a:rPr lang="cs-CZ" dirty="0"/>
              <a:t>	</a:t>
            </a:r>
            <a:r>
              <a:rPr lang="en-GB" b="1" dirty="0"/>
              <a:t>Gain experience </a:t>
            </a:r>
            <a:r>
              <a:rPr lang="en-GB" dirty="0"/>
              <a:t>(employers value work experience as much as educational background)</a:t>
            </a:r>
          </a:p>
          <a:p>
            <a:pPr marL="0" indent="0">
              <a:buNone/>
            </a:pPr>
            <a:r>
              <a:rPr lang="en-GB" dirty="0"/>
              <a:t>	</a:t>
            </a:r>
            <a:r>
              <a:rPr lang="en-GB" b="1" dirty="0"/>
              <a:t>Internships</a:t>
            </a:r>
            <a:r>
              <a:rPr lang="en-GB" dirty="0"/>
              <a:t> – part-time, one semester, during summer, in expected career field</a:t>
            </a:r>
          </a:p>
          <a:p>
            <a:pPr marL="0" indent="0">
              <a:buNone/>
            </a:pPr>
            <a:r>
              <a:rPr lang="en-GB" dirty="0"/>
              <a:t>	</a:t>
            </a:r>
            <a:r>
              <a:rPr lang="en-GB" b="1" dirty="0"/>
              <a:t>Summer jobs </a:t>
            </a:r>
            <a:r>
              <a:rPr lang="en-GB" dirty="0"/>
              <a:t>– not always in your field of interest – transferable skills</a:t>
            </a:r>
          </a:p>
          <a:p>
            <a:pPr marL="0" indent="0">
              <a:buNone/>
            </a:pPr>
            <a:r>
              <a:rPr lang="en-GB" dirty="0"/>
              <a:t>	</a:t>
            </a:r>
            <a:r>
              <a:rPr lang="en-GB" b="1" dirty="0"/>
              <a:t>Self-employed jobs </a:t>
            </a:r>
            <a:r>
              <a:rPr lang="en-GB" dirty="0"/>
              <a:t>– own business (web design)</a:t>
            </a:r>
            <a:endParaRPr lang="cs-CZ" dirty="0"/>
          </a:p>
        </p:txBody>
      </p:sp>
    </p:spTree>
    <p:extLst>
      <p:ext uri="{BB962C8B-B14F-4D97-AF65-F5344CB8AC3E}">
        <p14:creationId xmlns:p14="http://schemas.microsoft.com/office/powerpoint/2010/main" val="405948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lstStyle/>
          <a:p>
            <a:r>
              <a:rPr lang="en-GB" dirty="0"/>
              <a:t>Gap years and career breaks</a:t>
            </a:r>
          </a:p>
          <a:p>
            <a:pPr marL="0" indent="0">
              <a:buNone/>
            </a:pPr>
            <a:r>
              <a:rPr lang="cs-CZ" dirty="0"/>
              <a:t>	</a:t>
            </a:r>
            <a:r>
              <a:rPr lang="en-GB" b="1" dirty="0"/>
              <a:t>Temporary work </a:t>
            </a:r>
            <a:r>
              <a:rPr lang="en-GB" dirty="0"/>
              <a:t>– do work for an agency while waiting for </a:t>
            </a:r>
            <a:r>
              <a:rPr lang="en-GB" dirty="0" err="1"/>
              <a:t>sth</a:t>
            </a:r>
            <a:r>
              <a:rPr lang="en-GB" dirty="0"/>
              <a:t> better, transferable skills</a:t>
            </a:r>
          </a:p>
          <a:p>
            <a:pPr marL="0" indent="0">
              <a:buNone/>
            </a:pPr>
            <a:r>
              <a:rPr lang="en-GB" dirty="0"/>
              <a:t>	</a:t>
            </a:r>
            <a:r>
              <a:rPr lang="en-GB" b="1" dirty="0"/>
              <a:t>Volunteer work </a:t>
            </a:r>
            <a:r>
              <a:rPr lang="en-GB" dirty="0"/>
              <a:t>– charity, community group, not-for-profit organization</a:t>
            </a:r>
          </a:p>
          <a:p>
            <a:pPr marL="0" indent="0">
              <a:buNone/>
            </a:pPr>
            <a:r>
              <a:rPr lang="en-GB" dirty="0"/>
              <a:t>	</a:t>
            </a:r>
            <a:r>
              <a:rPr lang="en-GB" b="1" dirty="0"/>
              <a:t>Student activities </a:t>
            </a:r>
            <a:r>
              <a:rPr lang="en-GB" dirty="0"/>
              <a:t>– key positions on sports, social, cultural and other organizations</a:t>
            </a:r>
          </a:p>
          <a:p>
            <a:pPr marL="0" indent="0">
              <a:buNone/>
            </a:pPr>
            <a:r>
              <a:rPr lang="en-GB" dirty="0"/>
              <a:t>	</a:t>
            </a:r>
            <a:endParaRPr lang="cs-CZ" dirty="0"/>
          </a:p>
        </p:txBody>
      </p:sp>
    </p:spTree>
    <p:extLst>
      <p:ext uri="{BB962C8B-B14F-4D97-AF65-F5344CB8AC3E}">
        <p14:creationId xmlns:p14="http://schemas.microsoft.com/office/powerpoint/2010/main" val="288818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fontScale="77500" lnSpcReduction="20000"/>
          </a:bodyPr>
          <a:lstStyle/>
          <a:p>
            <a:r>
              <a:rPr lang="en-GB" dirty="0"/>
              <a:t>Applying for a placement</a:t>
            </a:r>
          </a:p>
          <a:p>
            <a:pPr lvl="2"/>
            <a:r>
              <a:rPr lang="en-GB" sz="3600" dirty="0"/>
              <a:t>Gap year programmes</a:t>
            </a:r>
          </a:p>
          <a:p>
            <a:pPr lvl="2"/>
            <a:endParaRPr lang="en-GB" dirty="0"/>
          </a:p>
          <a:p>
            <a:pPr marL="914400" lvl="2" indent="0">
              <a:buNone/>
            </a:pPr>
            <a:r>
              <a:rPr lang="en-GB" dirty="0"/>
              <a:t>Tips: have clear goals – what you want to achieve, learn</a:t>
            </a:r>
          </a:p>
          <a:p>
            <a:pPr marL="914400" lvl="2" indent="0">
              <a:buNone/>
            </a:pPr>
            <a:r>
              <a:rPr lang="en-GB" dirty="0"/>
              <a:t>          dedicate time to the application process</a:t>
            </a:r>
          </a:p>
          <a:p>
            <a:pPr marL="914400" lvl="2" indent="0">
              <a:buNone/>
            </a:pPr>
            <a:r>
              <a:rPr lang="en-GB" dirty="0"/>
              <a:t>          write passionately</a:t>
            </a:r>
          </a:p>
          <a:p>
            <a:pPr marL="914400" lvl="2" indent="0">
              <a:buNone/>
            </a:pPr>
            <a:r>
              <a:rPr lang="en-GB" dirty="0"/>
              <a:t>          show independence</a:t>
            </a:r>
          </a:p>
          <a:p>
            <a:pPr marL="914400" lvl="2" indent="0">
              <a:buNone/>
            </a:pPr>
            <a:r>
              <a:rPr lang="en-GB" dirty="0"/>
              <a:t>          express curiosity</a:t>
            </a:r>
          </a:p>
          <a:p>
            <a:pPr marL="914400" lvl="2" indent="0">
              <a:buNone/>
            </a:pPr>
            <a:r>
              <a:rPr lang="en-GB" dirty="0"/>
              <a:t>          CV!</a:t>
            </a:r>
          </a:p>
          <a:p>
            <a:pPr marL="914400" lvl="2" indent="0">
              <a:buNone/>
            </a:pPr>
            <a:r>
              <a:rPr lang="en-GB" dirty="0"/>
              <a:t>          pay attention to deadlines</a:t>
            </a:r>
          </a:p>
          <a:p>
            <a:pPr marL="914400" lvl="2" indent="0">
              <a:buNone/>
            </a:pPr>
            <a:r>
              <a:rPr lang="en-GB" dirty="0"/>
              <a:t>          do your research before an interview</a:t>
            </a:r>
          </a:p>
          <a:p>
            <a:pPr marL="914400" lvl="2" indent="0">
              <a:buNone/>
            </a:pPr>
            <a:r>
              <a:rPr lang="en-GB" dirty="0"/>
              <a:t>          look and sound your best</a:t>
            </a:r>
          </a:p>
          <a:p>
            <a:pPr marL="914400" lvl="2" indent="0">
              <a:buNone/>
            </a:pPr>
            <a:r>
              <a:rPr lang="en-GB" dirty="0"/>
              <a:t>          know your strengths</a:t>
            </a:r>
          </a:p>
          <a:p>
            <a:pPr marL="914400" lvl="2" indent="0">
              <a:buNone/>
            </a:pPr>
            <a:r>
              <a:rPr lang="en-GB" dirty="0"/>
              <a:t>          be confident</a:t>
            </a:r>
          </a:p>
          <a:p>
            <a:pPr marL="914400" lvl="2" indent="0">
              <a:buNone/>
            </a:pPr>
            <a:r>
              <a:rPr lang="en-GB" dirty="0"/>
              <a:t>          follow up – be proactive after the interview</a:t>
            </a:r>
          </a:p>
          <a:p>
            <a:pPr marL="914400" lvl="2" indent="0">
              <a:buNone/>
            </a:pPr>
            <a:r>
              <a:rPr lang="en-GB" dirty="0"/>
              <a:t>          </a:t>
            </a:r>
          </a:p>
          <a:p>
            <a:pPr marL="0" indent="0">
              <a:buNone/>
            </a:pPr>
            <a:r>
              <a:rPr lang="en-GB" dirty="0"/>
              <a:t>	</a:t>
            </a:r>
            <a:endParaRPr lang="cs-CZ" dirty="0"/>
          </a:p>
        </p:txBody>
      </p:sp>
    </p:spTree>
    <p:extLst>
      <p:ext uri="{BB962C8B-B14F-4D97-AF65-F5344CB8AC3E}">
        <p14:creationId xmlns:p14="http://schemas.microsoft.com/office/powerpoint/2010/main" val="243059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fontScale="85000" lnSpcReduction="20000"/>
          </a:bodyPr>
          <a:lstStyle/>
          <a:p>
            <a:r>
              <a:rPr lang="en-GB" dirty="0"/>
              <a:t>Recruitment and employment verbs</a:t>
            </a:r>
          </a:p>
          <a:p>
            <a:pPr marL="0" indent="0">
              <a:buNone/>
            </a:pPr>
            <a:endParaRPr lang="en-GB" dirty="0"/>
          </a:p>
          <a:p>
            <a:pPr lvl="1"/>
            <a:r>
              <a:rPr lang="en-GB" dirty="0"/>
              <a:t>To apply for a job</a:t>
            </a:r>
          </a:p>
          <a:p>
            <a:pPr lvl="1"/>
            <a:r>
              <a:rPr lang="en-GB" dirty="0"/>
              <a:t>To be invited for an interview</a:t>
            </a:r>
          </a:p>
          <a:p>
            <a:pPr lvl="1"/>
            <a:r>
              <a:rPr lang="en-GB" dirty="0"/>
              <a:t>To be short-listed </a:t>
            </a:r>
            <a:r>
              <a:rPr lang="en-GB" b="1" dirty="0"/>
              <a:t>for</a:t>
            </a:r>
          </a:p>
          <a:p>
            <a:pPr lvl="1"/>
            <a:r>
              <a:rPr lang="en-GB" dirty="0"/>
              <a:t>To be offered a position</a:t>
            </a:r>
          </a:p>
          <a:p>
            <a:pPr lvl="1"/>
            <a:r>
              <a:rPr lang="en-GB" dirty="0"/>
              <a:t>To be appointed</a:t>
            </a:r>
          </a:p>
          <a:p>
            <a:pPr lvl="1"/>
            <a:r>
              <a:rPr lang="en-GB" dirty="0"/>
              <a:t>To be made redundant</a:t>
            </a:r>
          </a:p>
          <a:p>
            <a:pPr lvl="1"/>
            <a:r>
              <a:rPr lang="en-GB" dirty="0"/>
              <a:t>To be dismissed</a:t>
            </a:r>
          </a:p>
          <a:p>
            <a:pPr lvl="1"/>
            <a:r>
              <a:rPr lang="en-GB" dirty="0"/>
              <a:t>To be unemployed</a:t>
            </a:r>
          </a:p>
          <a:p>
            <a:pPr lvl="1"/>
            <a:r>
              <a:rPr lang="en-GB" dirty="0"/>
              <a:t>To be hired </a:t>
            </a:r>
            <a:r>
              <a:rPr lang="en-GB" b="1" dirty="0"/>
              <a:t>by</a:t>
            </a:r>
          </a:p>
          <a:p>
            <a:pPr lvl="1"/>
            <a:r>
              <a:rPr lang="en-GB" dirty="0"/>
              <a:t>To resign </a:t>
            </a:r>
            <a:r>
              <a:rPr lang="en-GB" b="1" dirty="0"/>
              <a:t>from</a:t>
            </a:r>
          </a:p>
          <a:p>
            <a:pPr lvl="1"/>
            <a:r>
              <a:rPr lang="en-GB" dirty="0"/>
              <a:t>To retire </a:t>
            </a:r>
            <a:r>
              <a:rPr lang="en-GB" b="1" dirty="0"/>
              <a:t>from</a:t>
            </a:r>
          </a:p>
          <a:p>
            <a:pPr marL="0" indent="0">
              <a:buNone/>
            </a:pPr>
            <a:r>
              <a:rPr lang="en-GB" dirty="0"/>
              <a:t>	</a:t>
            </a:r>
            <a:endParaRPr lang="cs-CZ" dirty="0"/>
          </a:p>
        </p:txBody>
      </p:sp>
    </p:spTree>
    <p:extLst>
      <p:ext uri="{BB962C8B-B14F-4D97-AF65-F5344CB8AC3E}">
        <p14:creationId xmlns:p14="http://schemas.microsoft.com/office/powerpoint/2010/main" val="277134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Careers</a:t>
            </a:r>
            <a:endParaRPr lang="cs-CZ" dirty="0"/>
          </a:p>
        </p:txBody>
      </p:sp>
      <p:sp>
        <p:nvSpPr>
          <p:cNvPr id="3" name="Zástupný symbol pro obsah 2"/>
          <p:cNvSpPr>
            <a:spLocks noGrp="1"/>
          </p:cNvSpPr>
          <p:nvPr>
            <p:ph idx="1"/>
          </p:nvPr>
        </p:nvSpPr>
        <p:spPr/>
        <p:txBody>
          <a:bodyPr>
            <a:normAutofit/>
          </a:bodyPr>
          <a:lstStyle/>
          <a:p>
            <a:r>
              <a:rPr lang="en-GB" dirty="0"/>
              <a:t>Skills and qualities</a:t>
            </a:r>
          </a:p>
          <a:p>
            <a:pPr lvl="1"/>
            <a:r>
              <a:rPr lang="en-GB" b="1" dirty="0"/>
              <a:t>High flier </a:t>
            </a:r>
            <a:r>
              <a:rPr lang="en-GB" dirty="0"/>
              <a:t>– a person with great potential for achievement</a:t>
            </a:r>
          </a:p>
          <a:p>
            <a:pPr lvl="1"/>
            <a:r>
              <a:rPr lang="en-GB" b="1" dirty="0"/>
              <a:t>To take initiative</a:t>
            </a:r>
          </a:p>
          <a:p>
            <a:pPr lvl="1"/>
            <a:r>
              <a:rPr lang="en-GB" b="1" dirty="0"/>
              <a:t>To be a good listener</a:t>
            </a:r>
          </a:p>
          <a:p>
            <a:pPr lvl="1"/>
            <a:r>
              <a:rPr lang="en-GB" b="1" dirty="0"/>
              <a:t>To work to strict deadlines</a:t>
            </a:r>
          </a:p>
          <a:p>
            <a:pPr lvl="1"/>
            <a:r>
              <a:rPr lang="en-GB" b="1" dirty="0"/>
              <a:t>To build good working relationships</a:t>
            </a:r>
          </a:p>
          <a:p>
            <a:pPr lvl="1"/>
            <a:r>
              <a:rPr lang="en-GB" b="1" dirty="0"/>
              <a:t>To manage a busy workload</a:t>
            </a:r>
          </a:p>
          <a:p>
            <a:pPr lvl="1"/>
            <a:r>
              <a:rPr lang="en-GB" b="1" dirty="0"/>
              <a:t>To possess strong negotiating skills</a:t>
            </a:r>
          </a:p>
          <a:p>
            <a:pPr marL="0" indent="0">
              <a:buNone/>
            </a:pPr>
            <a:r>
              <a:rPr lang="en-GB" dirty="0"/>
              <a:t>	</a:t>
            </a:r>
            <a:endParaRPr lang="cs-CZ" dirty="0"/>
          </a:p>
        </p:txBody>
      </p:sp>
    </p:spTree>
    <p:extLst>
      <p:ext uri="{BB962C8B-B14F-4D97-AF65-F5344CB8AC3E}">
        <p14:creationId xmlns:p14="http://schemas.microsoft.com/office/powerpoint/2010/main" val="1435631862"/>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TotalTime>
  <Words>658</Words>
  <Application>Microsoft Office PowerPoint</Application>
  <PresentationFormat>Předvádění na obrazovce (4:3)</PresentationFormat>
  <Paragraphs>99</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Cizojazyčná příprava AJ 3</vt:lpstr>
      <vt:lpstr>Outline of the lecture</vt:lpstr>
      <vt:lpstr>Careers</vt:lpstr>
      <vt:lpstr>Careers</vt:lpstr>
      <vt:lpstr>Careers</vt:lpstr>
      <vt:lpstr>Careers</vt:lpstr>
      <vt:lpstr>Careers</vt:lpstr>
      <vt:lpstr>Careers</vt:lpstr>
      <vt:lpstr>Careers</vt:lpstr>
      <vt:lpstr>Careers</vt:lpstr>
      <vt:lpstr>Careers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Cizojazyčná příprava AJ 3</dc:title>
  <dc:creator>Martina Chylkova</dc:creator>
  <cp:lastModifiedBy>Martina Chylková</cp:lastModifiedBy>
  <cp:revision>16</cp:revision>
  <dcterms:created xsi:type="dcterms:W3CDTF">2020-03-23T08:01:58Z</dcterms:created>
  <dcterms:modified xsi:type="dcterms:W3CDTF">2021-04-15T12:31:22Z</dcterms:modified>
</cp:coreProperties>
</file>