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0"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88A4AC0-1644-443D-8468-3DDCF47A33DF}" type="datetimeFigureOut">
              <a:rPr lang="cs-CZ" smtClean="0"/>
              <a:t>07.11.2019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88A4AC0-1644-443D-8468-3DDCF47A33DF}" type="datetimeFigureOut">
              <a:rPr lang="cs-CZ" smtClean="0"/>
              <a:t>07.11.2019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88A4AC0-1644-443D-8468-3DDCF47A33DF}" type="datetimeFigureOut">
              <a:rPr lang="cs-CZ" smtClean="0"/>
              <a:t>07.11.2019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07.11.2019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07.11.2019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07.11.2019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07.11.2019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dirty="0" smtClean="0"/>
              <a:t>Zimmerreservierung</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6378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Wortschatz</a:t>
            </a:r>
            <a:endParaRPr lang="cs-CZ" dirty="0"/>
          </a:p>
        </p:txBody>
      </p:sp>
      <p:sp>
        <p:nvSpPr>
          <p:cNvPr id="3" name="Zástupný symbol pro obsah 2"/>
          <p:cNvSpPr>
            <a:spLocks noGrp="1"/>
          </p:cNvSpPr>
          <p:nvPr>
            <p:ph idx="1"/>
          </p:nvPr>
        </p:nvSpPr>
        <p:spPr>
          <a:xfrm>
            <a:off x="1524000" y="1268760"/>
            <a:ext cx="7008440" cy="4813995"/>
          </a:xfrm>
        </p:spPr>
        <p:txBody>
          <a:bodyPr>
            <a:normAutofit/>
          </a:bodyPr>
          <a:lstStyle/>
          <a:p>
            <a:pPr marL="0" indent="0">
              <a:buNone/>
            </a:pPr>
            <a:endParaRPr lang="de-DE" dirty="0" smtClean="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623037119"/>
              </p:ext>
            </p:extLst>
          </p:nvPr>
        </p:nvGraphicFramePr>
        <p:xfrm>
          <a:off x="1524000" y="1340768"/>
          <a:ext cx="6936432" cy="4614220"/>
        </p:xfrm>
        <a:graphic>
          <a:graphicData uri="http://schemas.openxmlformats.org/drawingml/2006/table">
            <a:tbl>
              <a:tblPr firstRow="1" bandRow="1">
                <a:tableStyleId>{5C22544A-7EE6-4342-B048-85BDC9FD1C3A}</a:tableStyleId>
              </a:tblPr>
              <a:tblGrid>
                <a:gridCol w="3468216">
                  <a:extLst>
                    <a:ext uri="{9D8B030D-6E8A-4147-A177-3AD203B41FA5}">
                      <a16:colId xmlns:a16="http://schemas.microsoft.com/office/drawing/2014/main" val="3181026617"/>
                    </a:ext>
                  </a:extLst>
                </a:gridCol>
                <a:gridCol w="3468216">
                  <a:extLst>
                    <a:ext uri="{9D8B030D-6E8A-4147-A177-3AD203B41FA5}">
                      <a16:colId xmlns:a16="http://schemas.microsoft.com/office/drawing/2014/main" val="3359737678"/>
                    </a:ext>
                  </a:extLst>
                </a:gridCol>
              </a:tblGrid>
              <a:tr h="31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 Form</a:t>
                      </a:r>
                    </a:p>
                    <a:p>
                      <a:endParaRPr lang="cs-CZ" dirty="0"/>
                    </a:p>
                  </a:txBody>
                  <a:tcPr/>
                </a:tc>
                <a:tc>
                  <a:txBody>
                    <a:bodyPr/>
                    <a:lstStyle/>
                    <a:p>
                      <a:r>
                        <a:rPr lang="de-DE" smtClean="0"/>
                        <a:t>S Informationsmaterial</a:t>
                      </a:r>
                      <a:endParaRPr lang="cs-CZ" dirty="0"/>
                    </a:p>
                  </a:txBody>
                  <a:tcPr/>
                </a:tc>
                <a:extLst>
                  <a:ext uri="{0D108BD9-81ED-4DB2-BD59-A6C34878D82A}">
                    <a16:rowId xmlns:a16="http://schemas.microsoft.com/office/drawing/2014/main" val="604190188"/>
                  </a:ext>
                </a:extLst>
              </a:tr>
              <a:tr h="386870">
                <a:tc>
                  <a:txBody>
                    <a:bodyPr/>
                    <a:lstStyle/>
                    <a:p>
                      <a:pPr marL="0" indent="0">
                        <a:buNone/>
                      </a:pPr>
                      <a:r>
                        <a:rPr lang="de-DE" dirty="0" smtClean="0"/>
                        <a:t>r Geschäftsbrief </a:t>
                      </a:r>
                    </a:p>
                  </a:txBody>
                  <a:tcPr/>
                </a:tc>
                <a:tc>
                  <a:txBody>
                    <a:bodyPr/>
                    <a:lstStyle/>
                    <a:p>
                      <a:r>
                        <a:rPr lang="cs-CZ" dirty="0" smtClean="0"/>
                        <a:t>s </a:t>
                      </a:r>
                      <a:r>
                        <a:rPr lang="de-DE" dirty="0" smtClean="0"/>
                        <a:t>Österreich</a:t>
                      </a:r>
                      <a:r>
                        <a:rPr lang="cs-CZ" dirty="0" smtClean="0"/>
                        <a:t> </a:t>
                      </a:r>
                      <a:endParaRPr lang="cs-CZ" dirty="0"/>
                    </a:p>
                  </a:txBody>
                  <a:tcPr/>
                </a:tc>
                <a:extLst>
                  <a:ext uri="{0D108BD9-81ED-4DB2-BD59-A6C34878D82A}">
                    <a16:rowId xmlns:a16="http://schemas.microsoft.com/office/drawing/2014/main" val="3958217299"/>
                  </a:ext>
                </a:extLst>
              </a:tr>
              <a:tr h="38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 Anrede</a:t>
                      </a:r>
                    </a:p>
                    <a:p>
                      <a:endParaRPr lang="cs-CZ" dirty="0"/>
                    </a:p>
                  </a:txBody>
                  <a:tcPr/>
                </a:tc>
                <a:tc>
                  <a:txBody>
                    <a:bodyPr/>
                    <a:lstStyle/>
                    <a:p>
                      <a:r>
                        <a:rPr lang="de-DE" dirty="0" smtClean="0"/>
                        <a:t>mit</a:t>
                      </a:r>
                      <a:endParaRPr lang="cs-CZ" dirty="0"/>
                    </a:p>
                  </a:txBody>
                  <a:tcPr/>
                </a:tc>
                <a:extLst>
                  <a:ext uri="{0D108BD9-81ED-4DB2-BD59-A6C34878D82A}">
                    <a16:rowId xmlns:a16="http://schemas.microsoft.com/office/drawing/2014/main" val="1274142610"/>
                  </a:ext>
                </a:extLst>
              </a:tr>
              <a:tr h="386870">
                <a:tc>
                  <a:txBody>
                    <a:bodyPr/>
                    <a:lstStyle/>
                    <a:p>
                      <a:r>
                        <a:rPr lang="de-DE" dirty="0" smtClean="0"/>
                        <a:t>e Anschrift</a:t>
                      </a:r>
                      <a:endParaRPr lang="cs-CZ" dirty="0"/>
                    </a:p>
                  </a:txBody>
                  <a:tcPr/>
                </a:tc>
                <a:tc>
                  <a:txBody>
                    <a:bodyPr/>
                    <a:lstStyle/>
                    <a:p>
                      <a:r>
                        <a:rPr lang="de-DE" dirty="0" smtClean="0"/>
                        <a:t>s Kind</a:t>
                      </a:r>
                      <a:endParaRPr lang="cs-CZ" dirty="0"/>
                    </a:p>
                  </a:txBody>
                  <a:tcPr/>
                </a:tc>
                <a:extLst>
                  <a:ext uri="{0D108BD9-81ED-4DB2-BD59-A6C34878D82A}">
                    <a16:rowId xmlns:a16="http://schemas.microsoft.com/office/drawing/2014/main" val="2879193784"/>
                  </a:ext>
                </a:extLst>
              </a:tr>
              <a:tr h="38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privat</a:t>
                      </a:r>
                    </a:p>
                    <a:p>
                      <a:endParaRPr lang="cs-CZ" dirty="0"/>
                    </a:p>
                  </a:txBody>
                  <a:tcPr/>
                </a:tc>
                <a:tc>
                  <a:txBody>
                    <a:bodyPr/>
                    <a:lstStyle/>
                    <a:p>
                      <a:r>
                        <a:rPr lang="de-DE" dirty="0" smtClean="0"/>
                        <a:t>e Woche</a:t>
                      </a:r>
                      <a:endParaRPr lang="cs-CZ" dirty="0"/>
                    </a:p>
                  </a:txBody>
                  <a:tcPr/>
                </a:tc>
                <a:extLst>
                  <a:ext uri="{0D108BD9-81ED-4DB2-BD59-A6C34878D82A}">
                    <a16:rowId xmlns:a16="http://schemas.microsoft.com/office/drawing/2014/main" val="4127588676"/>
                  </a:ext>
                </a:extLst>
              </a:tr>
              <a:tr h="38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geschäftlich</a:t>
                      </a:r>
                    </a:p>
                    <a:p>
                      <a:endParaRPr lang="cs-CZ" dirty="0"/>
                    </a:p>
                  </a:txBody>
                  <a:tcPr/>
                </a:tc>
                <a:tc>
                  <a:txBody>
                    <a:bodyPr/>
                    <a:lstStyle/>
                    <a:p>
                      <a:r>
                        <a:rPr lang="de-DE" dirty="0" smtClean="0"/>
                        <a:t>bitten</a:t>
                      </a:r>
                      <a:endParaRPr lang="cs-CZ" dirty="0"/>
                    </a:p>
                  </a:txBody>
                  <a:tcPr/>
                </a:tc>
                <a:extLst>
                  <a:ext uri="{0D108BD9-81ED-4DB2-BD59-A6C34878D82A}">
                    <a16:rowId xmlns:a16="http://schemas.microsoft.com/office/drawing/2014/main" val="352761631"/>
                  </a:ext>
                </a:extLst>
              </a:tr>
              <a:tr h="38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lieb</a:t>
                      </a:r>
                    </a:p>
                    <a:p>
                      <a:endParaRPr lang="cs-CZ" dirty="0"/>
                    </a:p>
                  </a:txBody>
                  <a:tcPr/>
                </a:tc>
                <a:tc>
                  <a:txBody>
                    <a:bodyPr/>
                    <a:lstStyle/>
                    <a:p>
                      <a:r>
                        <a:rPr lang="de-DE" dirty="0" smtClean="0"/>
                        <a:t>verbringen</a:t>
                      </a:r>
                      <a:endParaRPr lang="cs-CZ" dirty="0"/>
                    </a:p>
                  </a:txBody>
                  <a:tcPr/>
                </a:tc>
                <a:extLst>
                  <a:ext uri="{0D108BD9-81ED-4DB2-BD59-A6C34878D82A}">
                    <a16:rowId xmlns:a16="http://schemas.microsoft.com/office/drawing/2014/main" val="1694291067"/>
                  </a:ext>
                </a:extLst>
              </a:tr>
              <a:tr h="38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freundlich</a:t>
                      </a:r>
                    </a:p>
                    <a:p>
                      <a:endParaRPr lang="cs-CZ" dirty="0"/>
                    </a:p>
                  </a:txBody>
                  <a:tcPr/>
                </a:tc>
                <a:tc>
                  <a:txBody>
                    <a:bodyPr/>
                    <a:lstStyle/>
                    <a:p>
                      <a:r>
                        <a:rPr lang="de-DE" dirty="0" smtClean="0"/>
                        <a:t>e Region</a:t>
                      </a:r>
                      <a:endParaRPr lang="cs-CZ" dirty="0"/>
                    </a:p>
                  </a:txBody>
                  <a:tcPr/>
                </a:tc>
                <a:extLst>
                  <a:ext uri="{0D108BD9-81ED-4DB2-BD59-A6C34878D82A}">
                    <a16:rowId xmlns:a16="http://schemas.microsoft.com/office/drawing/2014/main" val="1056228695"/>
                  </a:ext>
                </a:extLst>
              </a:tr>
            </a:tbl>
          </a:graphicData>
        </a:graphic>
      </p:graphicFrame>
    </p:spTree>
    <p:extLst>
      <p:ext uri="{BB962C8B-B14F-4D97-AF65-F5344CB8AC3E}">
        <p14:creationId xmlns:p14="http://schemas.microsoft.com/office/powerpoint/2010/main" val="1066405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t>Äußere Form eines Geschäftsbriefes</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b="1" dirty="0" smtClean="0"/>
              <a:t>Briefe</a:t>
            </a:r>
            <a:r>
              <a:rPr lang="de-DE" dirty="0" smtClean="0"/>
              <a:t> </a:t>
            </a:r>
            <a:r>
              <a:rPr lang="de-DE" smtClean="0"/>
              <a:t>(</a:t>
            </a:r>
            <a:r>
              <a:rPr lang="de-DE" smtClean="0"/>
              <a:t>Geschäftsbriefe</a:t>
            </a:r>
            <a:r>
              <a:rPr lang="de-DE" dirty="0" smtClean="0"/>
              <a:t>, private Briefe)</a:t>
            </a:r>
          </a:p>
          <a:p>
            <a:endParaRPr lang="de-DE" dirty="0" smtClean="0"/>
          </a:p>
          <a:p>
            <a:r>
              <a:rPr lang="de-DE" b="1" dirty="0" smtClean="0"/>
              <a:t>Teile:</a:t>
            </a:r>
          </a:p>
          <a:p>
            <a:pPr marL="514350" indent="-514350">
              <a:buFont typeface="+mj-lt"/>
              <a:buAutoNum type="arabicPeriod"/>
            </a:pPr>
            <a:r>
              <a:rPr lang="de-DE" dirty="0" smtClean="0"/>
              <a:t>Briefkopf</a:t>
            </a:r>
          </a:p>
          <a:p>
            <a:pPr marL="514350" indent="-514350">
              <a:buFont typeface="+mj-lt"/>
              <a:buAutoNum type="arabicPeriod"/>
            </a:pPr>
            <a:r>
              <a:rPr lang="de-DE" dirty="0" smtClean="0"/>
              <a:t>Anschrift</a:t>
            </a:r>
          </a:p>
          <a:p>
            <a:pPr marL="514350" indent="-514350">
              <a:buFont typeface="+mj-lt"/>
              <a:buAutoNum type="arabicPeriod"/>
            </a:pPr>
            <a:r>
              <a:rPr lang="de-DE" dirty="0" smtClean="0"/>
              <a:t>Diktatzeichen</a:t>
            </a:r>
            <a:r>
              <a:rPr lang="cs-CZ" dirty="0" smtClean="0"/>
              <a:t> </a:t>
            </a:r>
            <a:r>
              <a:rPr lang="de-DE" dirty="0" smtClean="0"/>
              <a:t>bzw.</a:t>
            </a:r>
            <a:r>
              <a:rPr lang="cs-CZ" dirty="0" smtClean="0"/>
              <a:t> </a:t>
            </a:r>
            <a:r>
              <a:rPr lang="de-DE" dirty="0" smtClean="0"/>
              <a:t>Bezugszeichen (Ihr Zeichen</a:t>
            </a:r>
            <a:r>
              <a:rPr lang="cs-CZ" dirty="0" smtClean="0"/>
              <a:t>, </a:t>
            </a:r>
            <a:r>
              <a:rPr lang="de-DE" dirty="0" smtClean="0"/>
              <a:t>Ihre Nachricht vom</a:t>
            </a:r>
            <a:r>
              <a:rPr lang="cs-CZ" dirty="0" smtClean="0"/>
              <a:t>,</a:t>
            </a:r>
            <a:r>
              <a:rPr lang="de-DE" dirty="0" smtClean="0"/>
              <a:t> Unser Zeichen</a:t>
            </a:r>
            <a:r>
              <a:rPr lang="cs-CZ" dirty="0" smtClean="0"/>
              <a:t>,</a:t>
            </a:r>
            <a:r>
              <a:rPr lang="de-DE" dirty="0" smtClean="0"/>
              <a:t> Datum)</a:t>
            </a:r>
          </a:p>
          <a:p>
            <a:pPr marL="514350" indent="-514350">
              <a:buFont typeface="+mj-lt"/>
              <a:buAutoNum type="arabicPeriod"/>
            </a:pPr>
            <a:r>
              <a:rPr lang="de-DE" dirty="0" smtClean="0"/>
              <a:t>Anrede</a:t>
            </a:r>
          </a:p>
          <a:p>
            <a:pPr marL="514350" indent="-514350">
              <a:buFont typeface="+mj-lt"/>
              <a:buAutoNum type="arabicPeriod"/>
            </a:pPr>
            <a:r>
              <a:rPr lang="de-DE" dirty="0" smtClean="0"/>
              <a:t>Brieftext</a:t>
            </a:r>
          </a:p>
          <a:p>
            <a:pPr marL="514350" indent="-514350">
              <a:buFont typeface="+mj-lt"/>
              <a:buAutoNum type="arabicPeriod"/>
            </a:pPr>
            <a:r>
              <a:rPr lang="de-DE" dirty="0" smtClean="0"/>
              <a:t>Grußformel</a:t>
            </a:r>
          </a:p>
          <a:p>
            <a:pPr marL="514350" indent="-514350">
              <a:buFont typeface="+mj-lt"/>
              <a:buAutoNum type="arabicPeriod"/>
            </a:pPr>
            <a:r>
              <a:rPr lang="de-DE" dirty="0" smtClean="0"/>
              <a:t>Unterschrift</a:t>
            </a:r>
          </a:p>
          <a:p>
            <a:pPr marL="514350" indent="-514350">
              <a:buFont typeface="+mj-lt"/>
              <a:buAutoNum type="arabicPeriod"/>
            </a:pPr>
            <a:r>
              <a:rPr lang="de-DE" dirty="0" smtClean="0"/>
              <a:t>Anlagen </a:t>
            </a:r>
            <a:endParaRPr lang="de-DE" dirty="0"/>
          </a:p>
        </p:txBody>
      </p:sp>
    </p:spTree>
    <p:extLst>
      <p:ext uri="{BB962C8B-B14F-4D97-AF65-F5344CB8AC3E}">
        <p14:creationId xmlns:p14="http://schemas.microsoft.com/office/powerpoint/2010/main" val="107299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Anrede</a:t>
            </a:r>
            <a:endParaRPr lang="cs-CZ" b="1" dirty="0"/>
          </a:p>
        </p:txBody>
      </p:sp>
      <p:sp>
        <p:nvSpPr>
          <p:cNvPr id="3" name="Zástupný symbol pro obsah 2"/>
          <p:cNvSpPr>
            <a:spLocks noGrp="1"/>
          </p:cNvSpPr>
          <p:nvPr>
            <p:ph idx="1"/>
          </p:nvPr>
        </p:nvSpPr>
        <p:spPr/>
        <p:txBody>
          <a:bodyPr/>
          <a:lstStyle/>
          <a:p>
            <a:r>
              <a:rPr lang="de-DE" dirty="0" smtClean="0"/>
              <a:t>Sehr geehrter Herr Schmidt</a:t>
            </a:r>
          </a:p>
          <a:p>
            <a:r>
              <a:rPr lang="de-DE" dirty="0" smtClean="0"/>
              <a:t>Sehr geehrte Frau Freimann</a:t>
            </a:r>
          </a:p>
          <a:p>
            <a:r>
              <a:rPr lang="de-DE" dirty="0" smtClean="0"/>
              <a:t>Sehr geehrte Frau Dr. Braun</a:t>
            </a:r>
          </a:p>
          <a:p>
            <a:r>
              <a:rPr lang="de-DE" dirty="0" smtClean="0"/>
              <a:t>Geehrte Damen und Herren</a:t>
            </a:r>
          </a:p>
          <a:p>
            <a:endParaRPr lang="de-DE" dirty="0"/>
          </a:p>
          <a:p>
            <a:r>
              <a:rPr lang="de-DE" dirty="0" smtClean="0"/>
              <a:t>Liebe Helga</a:t>
            </a:r>
          </a:p>
          <a:p>
            <a:r>
              <a:rPr lang="de-DE" dirty="0" smtClean="0"/>
              <a:t>Lieber Kurt</a:t>
            </a:r>
          </a:p>
          <a:p>
            <a:endParaRPr lang="cs-CZ" dirty="0"/>
          </a:p>
        </p:txBody>
      </p:sp>
    </p:spTree>
    <p:extLst>
      <p:ext uri="{BB962C8B-B14F-4D97-AF65-F5344CB8AC3E}">
        <p14:creationId xmlns:p14="http://schemas.microsoft.com/office/powerpoint/2010/main" val="178186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Grußformel</a:t>
            </a:r>
            <a:endParaRPr lang="cs-CZ" b="1" dirty="0"/>
          </a:p>
        </p:txBody>
      </p:sp>
      <p:sp>
        <p:nvSpPr>
          <p:cNvPr id="3" name="Zástupný symbol pro obsah 2"/>
          <p:cNvSpPr>
            <a:spLocks noGrp="1"/>
          </p:cNvSpPr>
          <p:nvPr>
            <p:ph idx="1"/>
          </p:nvPr>
        </p:nvSpPr>
        <p:spPr/>
        <p:txBody>
          <a:bodyPr/>
          <a:lstStyle/>
          <a:p>
            <a:r>
              <a:rPr lang="de-DE" dirty="0" smtClean="0"/>
              <a:t>Mit freundlichem Gruß</a:t>
            </a:r>
          </a:p>
          <a:p>
            <a:r>
              <a:rPr lang="de-DE" dirty="0" smtClean="0"/>
              <a:t>Mit freundlichen Grüßen</a:t>
            </a:r>
            <a:endParaRPr lang="cs-CZ" dirty="0"/>
          </a:p>
        </p:txBody>
      </p:sp>
    </p:spTree>
    <p:extLst>
      <p:ext uri="{BB962C8B-B14F-4D97-AF65-F5344CB8AC3E}">
        <p14:creationId xmlns:p14="http://schemas.microsoft.com/office/powerpoint/2010/main" val="358630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Informationsmaterial anfordern</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de-DE" dirty="0"/>
              <a:t>Geehrte Damen und </a:t>
            </a:r>
            <a:r>
              <a:rPr lang="de-DE" dirty="0" smtClean="0"/>
              <a:t>Herren,</a:t>
            </a:r>
          </a:p>
          <a:p>
            <a:pPr marL="0" indent="0">
              <a:buNone/>
            </a:pPr>
            <a:endParaRPr lang="de-DE" dirty="0" smtClean="0"/>
          </a:p>
          <a:p>
            <a:pPr marL="0" indent="0">
              <a:buNone/>
            </a:pPr>
            <a:r>
              <a:rPr lang="de-DE" dirty="0" smtClean="0"/>
              <a:t>dieses Jahr planen wir einen Urlaub mit unseren Kindern in Österreich. Wir möchten in Salzburg eine Woche im Sommer verbringen. Wir bitten Sie um Informationsmaterial über Ort, Hotels und Pensionen in der Salzburger Region.</a:t>
            </a:r>
          </a:p>
          <a:p>
            <a:pPr marL="0" indent="0">
              <a:buNone/>
            </a:pPr>
            <a:endParaRPr lang="de-DE" dirty="0" smtClean="0"/>
          </a:p>
          <a:p>
            <a:pPr marL="0" indent="0">
              <a:buNone/>
            </a:pPr>
            <a:r>
              <a:rPr lang="de-DE" dirty="0" smtClean="0"/>
              <a:t>Senden Sie uns auch ein Verzeichnis aller Hotels und Pensionen direkt in Salzburg.</a:t>
            </a:r>
          </a:p>
          <a:p>
            <a:pPr marL="0" indent="0">
              <a:buNone/>
            </a:pPr>
            <a:r>
              <a:rPr lang="de-DE" dirty="0" smtClean="0"/>
              <a:t>Vielen Dank im Voraus.</a:t>
            </a:r>
          </a:p>
          <a:p>
            <a:pPr marL="0" indent="0">
              <a:buNone/>
            </a:pPr>
            <a:endParaRPr lang="de-DE" dirty="0" smtClean="0"/>
          </a:p>
          <a:p>
            <a:pPr marL="0" indent="0">
              <a:buNone/>
            </a:pPr>
            <a:r>
              <a:rPr lang="de-DE" dirty="0" smtClean="0"/>
              <a:t>Mit freundlichem Gruß</a:t>
            </a:r>
            <a:endParaRPr lang="de-DE" dirty="0"/>
          </a:p>
          <a:p>
            <a:pPr marL="0" indent="0">
              <a:buNone/>
            </a:pPr>
            <a:endParaRPr lang="cs-CZ" dirty="0"/>
          </a:p>
        </p:txBody>
      </p:sp>
    </p:spTree>
    <p:extLst>
      <p:ext uri="{BB962C8B-B14F-4D97-AF65-F5344CB8AC3E}">
        <p14:creationId xmlns:p14="http://schemas.microsoft.com/office/powerpoint/2010/main" val="161244851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161</Words>
  <Application>Microsoft Office PowerPoint</Application>
  <PresentationFormat>Předvádění na obrazovce (4:3)</PresentationFormat>
  <Paragraphs>50</Paragraphs>
  <Slides>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Motiv systému Office</vt:lpstr>
      <vt:lpstr>Zimmerreservierung</vt:lpstr>
      <vt:lpstr>Wortschatz</vt:lpstr>
      <vt:lpstr>Äußere Form eines Geschäftsbriefes</vt:lpstr>
      <vt:lpstr>Anrede</vt:lpstr>
      <vt:lpstr>Grußformel</vt:lpstr>
      <vt:lpstr>Informationsmaterial anfordern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bob0001</cp:lastModifiedBy>
  <cp:revision>10</cp:revision>
  <dcterms:created xsi:type="dcterms:W3CDTF">2019-10-14T07:41:33Z</dcterms:created>
  <dcterms:modified xsi:type="dcterms:W3CDTF">2019-11-07T10:11:52Z</dcterms:modified>
</cp:coreProperties>
</file>