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2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388A4AC0-1644-443D-8468-3DDCF47A33DF}" type="datetimeFigureOut">
              <a:rPr lang="cs-CZ" smtClean="0"/>
              <a:t>04.11.2019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1135618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88A4AC0-1644-443D-8468-3DDCF47A33DF}" type="datetimeFigureOut">
              <a:rPr lang="cs-CZ" smtClean="0"/>
              <a:t>04.11.2019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3035223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88A4AC0-1644-443D-8468-3DDCF47A33DF}" type="datetimeFigureOut">
              <a:rPr lang="cs-CZ" smtClean="0"/>
              <a:t>04.11.2019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1515725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88A4AC0-1644-443D-8468-3DDCF47A33DF}" type="datetimeFigureOut">
              <a:rPr lang="cs-CZ" smtClean="0"/>
              <a:t>04.11.2019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2344717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88A4AC0-1644-443D-8468-3DDCF47A33DF}" type="datetimeFigureOut">
              <a:rPr lang="cs-CZ" smtClean="0"/>
              <a:t>04.11.2019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2391368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88A4AC0-1644-443D-8468-3DDCF47A33DF}" type="datetimeFigureOut">
              <a:rPr lang="cs-CZ" smtClean="0"/>
              <a:t>04.11.2019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3956824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88A4AC0-1644-443D-8468-3DDCF47A33DF}" type="datetimeFigureOut">
              <a:rPr lang="cs-CZ" smtClean="0"/>
              <a:t>04.11.2019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2278889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88A4AC0-1644-443D-8468-3DDCF47A33DF}" type="datetimeFigureOut">
              <a:rPr lang="cs-CZ" smtClean="0"/>
              <a:t>04.11.2019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3571743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88A4AC0-1644-443D-8468-3DDCF47A33DF}" type="datetimeFigureOut">
              <a:rPr lang="cs-CZ" smtClean="0"/>
              <a:t>04.11.2019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2354787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88A4AC0-1644-443D-8468-3DDCF47A33DF}" type="datetimeFigureOut">
              <a:rPr lang="cs-CZ" smtClean="0"/>
              <a:t>04.11.2019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4203556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88A4AC0-1644-443D-8468-3DDCF47A33DF}" type="datetimeFigureOut">
              <a:rPr lang="cs-CZ" smtClean="0"/>
              <a:t>04.11.2019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0ACCB56-BB99-4BB0-93BC-3EBC4597B74C}" type="slidenum">
              <a:rPr lang="cs-CZ" smtClean="0"/>
              <a:t>‹#›</a:t>
            </a:fld>
            <a:endParaRPr lang="cs-CZ"/>
          </a:p>
        </p:txBody>
      </p:sp>
    </p:spTree>
    <p:extLst>
      <p:ext uri="{BB962C8B-B14F-4D97-AF65-F5344CB8AC3E}">
        <p14:creationId xmlns:p14="http://schemas.microsoft.com/office/powerpoint/2010/main" val="3176784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8A4AC0-1644-443D-8468-3DDCF47A33DF}" type="datetimeFigureOut">
              <a:rPr lang="cs-CZ" smtClean="0"/>
              <a:t>04.11.2019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ACCB56-BB99-4BB0-93BC-3EBC4597B74C}" type="slidenum">
              <a:rPr lang="cs-CZ" smtClean="0"/>
              <a:t>‹#›</a:t>
            </a:fld>
            <a:endParaRPr lang="cs-CZ"/>
          </a:p>
        </p:txBody>
      </p:sp>
    </p:spTree>
    <p:extLst>
      <p:ext uri="{BB962C8B-B14F-4D97-AF65-F5344CB8AC3E}">
        <p14:creationId xmlns:p14="http://schemas.microsoft.com/office/powerpoint/2010/main" val="36906746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de-DE" b="1" dirty="0" smtClean="0"/>
              <a:t>Abholung der Hotelgäste</a:t>
            </a:r>
            <a:endParaRPr lang="de-DE" b="1"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3763783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smtClean="0"/>
              <a:t>Wortschatz</a:t>
            </a:r>
            <a:endParaRPr lang="cs-CZ" b="1"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75221525"/>
              </p:ext>
            </p:extLst>
          </p:nvPr>
        </p:nvGraphicFramePr>
        <p:xfrm>
          <a:off x="457200" y="1600200"/>
          <a:ext cx="8229600" cy="4133056"/>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3296496715"/>
                    </a:ext>
                  </a:extLst>
                </a:gridCol>
                <a:gridCol w="4114800">
                  <a:extLst>
                    <a:ext uri="{9D8B030D-6E8A-4147-A177-3AD203B41FA5}">
                      <a16:colId xmlns:a16="http://schemas.microsoft.com/office/drawing/2014/main" val="3019473952"/>
                    </a:ext>
                  </a:extLst>
                </a:gridCol>
              </a:tblGrid>
              <a:tr h="516632">
                <a:tc>
                  <a:txBody>
                    <a:bodyPr/>
                    <a:lstStyle/>
                    <a:p>
                      <a:r>
                        <a:rPr lang="de-DE" dirty="0" smtClean="0"/>
                        <a:t>abholen</a:t>
                      </a:r>
                      <a:endParaRPr lang="cs-CZ" dirty="0"/>
                    </a:p>
                  </a:txBody>
                  <a:tcPr/>
                </a:tc>
                <a:tc>
                  <a:txBody>
                    <a:bodyPr/>
                    <a:lstStyle/>
                    <a:p>
                      <a:r>
                        <a:rPr lang="de-DE" dirty="0" smtClean="0"/>
                        <a:t>ankommen</a:t>
                      </a:r>
                      <a:endParaRPr lang="cs-CZ" dirty="0"/>
                    </a:p>
                  </a:txBody>
                  <a:tcPr/>
                </a:tc>
                <a:extLst>
                  <a:ext uri="{0D108BD9-81ED-4DB2-BD59-A6C34878D82A}">
                    <a16:rowId xmlns:a16="http://schemas.microsoft.com/office/drawing/2014/main" val="2628990581"/>
                  </a:ext>
                </a:extLst>
              </a:tr>
              <a:tr h="516632">
                <a:tc>
                  <a:txBody>
                    <a:bodyPr/>
                    <a:lstStyle/>
                    <a:p>
                      <a:r>
                        <a:rPr lang="de-DE" dirty="0" smtClean="0"/>
                        <a:t>e Abholung</a:t>
                      </a:r>
                      <a:endParaRPr lang="cs-CZ" dirty="0"/>
                    </a:p>
                  </a:txBody>
                  <a:tcPr/>
                </a:tc>
                <a:tc>
                  <a:txBody>
                    <a:bodyPr/>
                    <a:lstStyle/>
                    <a:p>
                      <a:r>
                        <a:rPr lang="de-DE" dirty="0" smtClean="0"/>
                        <a:t>s Auto</a:t>
                      </a:r>
                      <a:endParaRPr lang="cs-CZ" dirty="0"/>
                    </a:p>
                  </a:txBody>
                  <a:tcPr/>
                </a:tc>
                <a:extLst>
                  <a:ext uri="{0D108BD9-81ED-4DB2-BD59-A6C34878D82A}">
                    <a16:rowId xmlns:a16="http://schemas.microsoft.com/office/drawing/2014/main" val="855405003"/>
                  </a:ext>
                </a:extLst>
              </a:tr>
              <a:tr h="516632">
                <a:tc>
                  <a:txBody>
                    <a:bodyPr/>
                    <a:lstStyle/>
                    <a:p>
                      <a:r>
                        <a:rPr lang="de-DE" dirty="0" smtClean="0"/>
                        <a:t>r Winterurlaub</a:t>
                      </a:r>
                      <a:endParaRPr lang="cs-CZ" dirty="0"/>
                    </a:p>
                  </a:txBody>
                  <a:tcPr/>
                </a:tc>
                <a:tc>
                  <a:txBody>
                    <a:bodyPr/>
                    <a:lstStyle/>
                    <a:p>
                      <a:r>
                        <a:rPr lang="de-DE" dirty="0" smtClean="0"/>
                        <a:t>kaputt</a:t>
                      </a:r>
                      <a:endParaRPr lang="cs-CZ" dirty="0"/>
                    </a:p>
                  </a:txBody>
                  <a:tcPr/>
                </a:tc>
                <a:extLst>
                  <a:ext uri="{0D108BD9-81ED-4DB2-BD59-A6C34878D82A}">
                    <a16:rowId xmlns:a16="http://schemas.microsoft.com/office/drawing/2014/main" val="2075244310"/>
                  </a:ext>
                </a:extLst>
              </a:tr>
              <a:tr h="516632">
                <a:tc>
                  <a:txBody>
                    <a:bodyPr/>
                    <a:lstStyle/>
                    <a:p>
                      <a:r>
                        <a:rPr lang="de-DE" dirty="0" smtClean="0"/>
                        <a:t>verbringen</a:t>
                      </a:r>
                      <a:endParaRPr lang="cs-CZ" dirty="0"/>
                    </a:p>
                  </a:txBody>
                  <a:tcPr/>
                </a:tc>
                <a:tc>
                  <a:txBody>
                    <a:bodyPr/>
                    <a:lstStyle/>
                    <a:p>
                      <a:r>
                        <a:rPr lang="de-DE" dirty="0" smtClean="0"/>
                        <a:t>rechnen</a:t>
                      </a:r>
                      <a:endParaRPr lang="cs-CZ" dirty="0"/>
                    </a:p>
                  </a:txBody>
                  <a:tcPr/>
                </a:tc>
                <a:extLst>
                  <a:ext uri="{0D108BD9-81ED-4DB2-BD59-A6C34878D82A}">
                    <a16:rowId xmlns:a16="http://schemas.microsoft.com/office/drawing/2014/main" val="3286127425"/>
                  </a:ext>
                </a:extLst>
              </a:tr>
              <a:tr h="516632">
                <a:tc>
                  <a:txBody>
                    <a:bodyPr/>
                    <a:lstStyle/>
                    <a:p>
                      <a:r>
                        <a:rPr lang="de-DE" dirty="0" smtClean="0"/>
                        <a:t>e Bahn</a:t>
                      </a:r>
                      <a:endParaRPr lang="cs-CZ" dirty="0"/>
                    </a:p>
                  </a:txBody>
                  <a:tcPr/>
                </a:tc>
                <a:tc>
                  <a:txBody>
                    <a:bodyPr/>
                    <a:lstStyle/>
                    <a:p>
                      <a:r>
                        <a:rPr lang="de-DE" dirty="0" smtClean="0"/>
                        <a:t>bestätigen</a:t>
                      </a:r>
                      <a:endParaRPr lang="cs-CZ" dirty="0"/>
                    </a:p>
                  </a:txBody>
                  <a:tcPr/>
                </a:tc>
                <a:extLst>
                  <a:ext uri="{0D108BD9-81ED-4DB2-BD59-A6C34878D82A}">
                    <a16:rowId xmlns:a16="http://schemas.microsoft.com/office/drawing/2014/main" val="579804813"/>
                  </a:ext>
                </a:extLst>
              </a:tr>
              <a:tr h="516632">
                <a:tc>
                  <a:txBody>
                    <a:bodyPr/>
                    <a:lstStyle/>
                    <a:p>
                      <a:r>
                        <a:rPr lang="de-DE" dirty="0" smtClean="0"/>
                        <a:t>möglich</a:t>
                      </a:r>
                      <a:endParaRPr lang="cs-CZ" dirty="0"/>
                    </a:p>
                  </a:txBody>
                  <a:tcPr/>
                </a:tc>
                <a:tc>
                  <a:txBody>
                    <a:bodyPr/>
                    <a:lstStyle/>
                    <a:p>
                      <a:r>
                        <a:rPr lang="de-DE" dirty="0" smtClean="0"/>
                        <a:t>e Bestätigung</a:t>
                      </a:r>
                      <a:endParaRPr lang="cs-CZ" dirty="0"/>
                    </a:p>
                  </a:txBody>
                  <a:tcPr/>
                </a:tc>
                <a:extLst>
                  <a:ext uri="{0D108BD9-81ED-4DB2-BD59-A6C34878D82A}">
                    <a16:rowId xmlns:a16="http://schemas.microsoft.com/office/drawing/2014/main" val="3365653475"/>
                  </a:ext>
                </a:extLst>
              </a:tr>
              <a:tr h="516632">
                <a:tc>
                  <a:txBody>
                    <a:bodyPr/>
                    <a:lstStyle/>
                    <a:p>
                      <a:r>
                        <a:rPr lang="de-DE" dirty="0" smtClean="0"/>
                        <a:t>anfragen</a:t>
                      </a:r>
                      <a:endParaRPr lang="cs-CZ" dirty="0"/>
                    </a:p>
                  </a:txBody>
                  <a:tcPr/>
                </a:tc>
                <a:tc>
                  <a:txBody>
                    <a:bodyPr/>
                    <a:lstStyle/>
                    <a:p>
                      <a:r>
                        <a:rPr lang="de-DE" dirty="0" smtClean="0"/>
                        <a:t>einrichten</a:t>
                      </a:r>
                      <a:endParaRPr lang="cs-CZ" dirty="0"/>
                    </a:p>
                  </a:txBody>
                  <a:tcPr/>
                </a:tc>
                <a:extLst>
                  <a:ext uri="{0D108BD9-81ED-4DB2-BD59-A6C34878D82A}">
                    <a16:rowId xmlns:a16="http://schemas.microsoft.com/office/drawing/2014/main" val="1518986802"/>
                  </a:ext>
                </a:extLst>
              </a:tr>
              <a:tr h="516632">
                <a:tc>
                  <a:txBody>
                    <a:bodyPr/>
                    <a:lstStyle/>
                    <a:p>
                      <a:r>
                        <a:rPr lang="de-DE" dirty="0" smtClean="0"/>
                        <a:t>r Bahnhof</a:t>
                      </a:r>
                      <a:endParaRPr lang="cs-CZ" dirty="0"/>
                    </a:p>
                  </a:txBody>
                  <a:tcPr/>
                </a:tc>
                <a:tc>
                  <a:txBody>
                    <a:bodyPr/>
                    <a:lstStyle/>
                    <a:p>
                      <a:r>
                        <a:rPr lang="de-DE" dirty="0" smtClean="0"/>
                        <a:t>antreten</a:t>
                      </a:r>
                      <a:endParaRPr lang="cs-CZ" dirty="0"/>
                    </a:p>
                  </a:txBody>
                  <a:tcPr/>
                </a:tc>
                <a:extLst>
                  <a:ext uri="{0D108BD9-81ED-4DB2-BD59-A6C34878D82A}">
                    <a16:rowId xmlns:a16="http://schemas.microsoft.com/office/drawing/2014/main" val="1711103862"/>
                  </a:ext>
                </a:extLst>
              </a:tr>
            </a:tbl>
          </a:graphicData>
        </a:graphic>
      </p:graphicFrame>
    </p:spTree>
    <p:extLst>
      <p:ext uri="{BB962C8B-B14F-4D97-AF65-F5344CB8AC3E}">
        <p14:creationId xmlns:p14="http://schemas.microsoft.com/office/powerpoint/2010/main" val="1072997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smtClean="0"/>
              <a:t>Abholung</a:t>
            </a:r>
            <a:endParaRPr lang="cs-CZ" b="1" dirty="0"/>
          </a:p>
        </p:txBody>
      </p:sp>
      <p:sp>
        <p:nvSpPr>
          <p:cNvPr id="3" name="Zástupný symbol pro obsah 2"/>
          <p:cNvSpPr>
            <a:spLocks noGrp="1"/>
          </p:cNvSpPr>
          <p:nvPr>
            <p:ph idx="1"/>
          </p:nvPr>
        </p:nvSpPr>
        <p:spPr/>
        <p:txBody>
          <a:bodyPr>
            <a:normAutofit fontScale="55000" lnSpcReduction="20000"/>
          </a:bodyPr>
          <a:lstStyle/>
          <a:p>
            <a:pPr marL="0" indent="0">
              <a:buNone/>
            </a:pPr>
            <a:r>
              <a:rPr lang="de-DE" dirty="0" smtClean="0"/>
              <a:t>Sehr geehrte Damen und Herren,</a:t>
            </a:r>
          </a:p>
          <a:p>
            <a:pPr marL="0" indent="0">
              <a:buNone/>
            </a:pPr>
            <a:endParaRPr lang="de-DE" dirty="0" smtClean="0"/>
          </a:p>
          <a:p>
            <a:pPr marL="0" indent="0">
              <a:buNone/>
            </a:pPr>
            <a:r>
              <a:rPr lang="de-DE" dirty="0" smtClean="0"/>
              <a:t>gerne möchten wir in Ihrem Hause unseren Winterurlaub verbringen. Da wir aber mit der Bahn kommen,  möchten wir bei Ihnen anfragen, ob es möglich wäre, uns vom Bahnhof abzuholen. Unser Zug kommt am 3. Februar um 10.30 an.</a:t>
            </a:r>
          </a:p>
          <a:p>
            <a:pPr marL="0" indent="0">
              <a:buNone/>
            </a:pPr>
            <a:endParaRPr lang="de-DE" dirty="0" smtClean="0"/>
          </a:p>
          <a:p>
            <a:pPr marL="0" indent="0">
              <a:buNone/>
            </a:pPr>
            <a:r>
              <a:rPr lang="de-DE" dirty="0" smtClean="0"/>
              <a:t>Wir haben bei Ihnen ein Doppelzimmer mit Dusche und Balkon reserviert, vom 3. Februar bis 8.Februar, für 5 Nächte mit Halbpension. Leider können wir nicht mit dem Auto kommen, weil unser Auto kaputt ist. </a:t>
            </a:r>
          </a:p>
          <a:p>
            <a:pPr marL="0" indent="0">
              <a:buNone/>
            </a:pPr>
            <a:endParaRPr lang="de-DE" dirty="0" smtClean="0"/>
          </a:p>
          <a:p>
            <a:pPr marL="0" indent="0">
              <a:buNone/>
            </a:pPr>
            <a:r>
              <a:rPr lang="de-DE" dirty="0" smtClean="0"/>
              <a:t>Können wir mit Ihrer Abholung rechnen?</a:t>
            </a:r>
          </a:p>
          <a:p>
            <a:pPr marL="0" indent="0">
              <a:buNone/>
            </a:pPr>
            <a:endParaRPr lang="de-DE" dirty="0" smtClean="0"/>
          </a:p>
          <a:p>
            <a:pPr marL="0" indent="0">
              <a:buNone/>
            </a:pPr>
            <a:r>
              <a:rPr lang="de-DE" dirty="0" smtClean="0"/>
              <a:t>Bitte bestätigen Sie uns, dass Sie uns abholen.</a:t>
            </a:r>
          </a:p>
          <a:p>
            <a:pPr marL="0" indent="0">
              <a:buNone/>
            </a:pPr>
            <a:endParaRPr lang="de-DE" dirty="0" smtClean="0"/>
          </a:p>
          <a:p>
            <a:pPr marL="0" indent="0">
              <a:buNone/>
            </a:pPr>
            <a:r>
              <a:rPr lang="de-DE" dirty="0" smtClean="0"/>
              <a:t>Mit freundlichen Grüßen</a:t>
            </a:r>
            <a:endParaRPr lang="cs-CZ" dirty="0"/>
          </a:p>
        </p:txBody>
      </p:sp>
    </p:spTree>
    <p:extLst>
      <p:ext uri="{BB962C8B-B14F-4D97-AF65-F5344CB8AC3E}">
        <p14:creationId xmlns:p14="http://schemas.microsoft.com/office/powerpoint/2010/main" val="3586305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smtClean="0"/>
              <a:t>antreten</a:t>
            </a:r>
            <a:endParaRPr lang="cs-CZ" b="1"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171884027"/>
              </p:ext>
            </p:extLst>
          </p:nvPr>
        </p:nvGraphicFramePr>
        <p:xfrm>
          <a:off x="755575" y="1600200"/>
          <a:ext cx="7931224" cy="1112520"/>
        </p:xfrm>
        <a:graphic>
          <a:graphicData uri="http://schemas.openxmlformats.org/drawingml/2006/table">
            <a:tbl>
              <a:tblPr firstRow="1" bandRow="1">
                <a:tableStyleId>{5C22544A-7EE6-4342-B048-85BDC9FD1C3A}</a:tableStyleId>
              </a:tblPr>
              <a:tblGrid>
                <a:gridCol w="3816424">
                  <a:extLst>
                    <a:ext uri="{9D8B030D-6E8A-4147-A177-3AD203B41FA5}">
                      <a16:colId xmlns:a16="http://schemas.microsoft.com/office/drawing/2014/main" val="3363894446"/>
                    </a:ext>
                  </a:extLst>
                </a:gridCol>
                <a:gridCol w="4114800">
                  <a:extLst>
                    <a:ext uri="{9D8B030D-6E8A-4147-A177-3AD203B41FA5}">
                      <a16:colId xmlns:a16="http://schemas.microsoft.com/office/drawing/2014/main" val="2260955276"/>
                    </a:ext>
                  </a:extLst>
                </a:gridCol>
              </a:tblGrid>
              <a:tr h="370840">
                <a:tc>
                  <a:txBody>
                    <a:bodyPr/>
                    <a:lstStyle/>
                    <a:p>
                      <a:r>
                        <a:rPr lang="de-DE" dirty="0" smtClean="0"/>
                        <a:t>Ich trete an</a:t>
                      </a:r>
                      <a:endParaRPr lang="cs-CZ" dirty="0"/>
                    </a:p>
                  </a:txBody>
                  <a:tcPr anchor="b"/>
                </a:tc>
                <a:tc>
                  <a:txBody>
                    <a:bodyPr/>
                    <a:lstStyle/>
                    <a:p>
                      <a:r>
                        <a:rPr lang="de-DE" dirty="0" smtClean="0"/>
                        <a:t>Wir treten an</a:t>
                      </a:r>
                      <a:endParaRPr lang="cs-CZ" dirty="0"/>
                    </a:p>
                  </a:txBody>
                  <a:tcPr anchor="b"/>
                </a:tc>
                <a:extLst>
                  <a:ext uri="{0D108BD9-81ED-4DB2-BD59-A6C34878D82A}">
                    <a16:rowId xmlns:a16="http://schemas.microsoft.com/office/drawing/2014/main" val="2268802731"/>
                  </a:ext>
                </a:extLst>
              </a:tr>
              <a:tr h="370840">
                <a:tc>
                  <a:txBody>
                    <a:bodyPr/>
                    <a:lstStyle/>
                    <a:p>
                      <a:r>
                        <a:rPr lang="de-DE" dirty="0" smtClean="0"/>
                        <a:t>Du trittst an</a:t>
                      </a:r>
                      <a:endParaRPr lang="cs-CZ" dirty="0"/>
                    </a:p>
                  </a:txBody>
                  <a:tcPr anchor="b"/>
                </a:tc>
                <a:tc>
                  <a:txBody>
                    <a:bodyPr/>
                    <a:lstStyle/>
                    <a:p>
                      <a:r>
                        <a:rPr lang="de-DE" dirty="0" smtClean="0"/>
                        <a:t>Ihr tretet an</a:t>
                      </a:r>
                      <a:endParaRPr lang="cs-CZ" dirty="0"/>
                    </a:p>
                  </a:txBody>
                  <a:tcPr anchor="b"/>
                </a:tc>
                <a:extLst>
                  <a:ext uri="{0D108BD9-81ED-4DB2-BD59-A6C34878D82A}">
                    <a16:rowId xmlns:a16="http://schemas.microsoft.com/office/drawing/2014/main" val="3830872964"/>
                  </a:ext>
                </a:extLst>
              </a:tr>
              <a:tr h="370840">
                <a:tc>
                  <a:txBody>
                    <a:bodyPr/>
                    <a:lstStyle/>
                    <a:p>
                      <a:r>
                        <a:rPr lang="de-DE" dirty="0" smtClean="0"/>
                        <a:t>Er tritt an</a:t>
                      </a:r>
                      <a:endParaRPr lang="cs-CZ" dirty="0"/>
                    </a:p>
                  </a:txBody>
                  <a:tcPr anchor="b"/>
                </a:tc>
                <a:tc>
                  <a:txBody>
                    <a:bodyPr/>
                    <a:lstStyle/>
                    <a:p>
                      <a:r>
                        <a:rPr lang="de-DE" dirty="0" smtClean="0"/>
                        <a:t>Sie treten an</a:t>
                      </a:r>
                      <a:endParaRPr lang="cs-CZ" dirty="0"/>
                    </a:p>
                  </a:txBody>
                  <a:tcPr anchor="b"/>
                </a:tc>
                <a:extLst>
                  <a:ext uri="{0D108BD9-81ED-4DB2-BD59-A6C34878D82A}">
                    <a16:rowId xmlns:a16="http://schemas.microsoft.com/office/drawing/2014/main" val="2015816103"/>
                  </a:ext>
                </a:extLst>
              </a:tr>
            </a:tbl>
          </a:graphicData>
        </a:graphic>
      </p:graphicFrame>
    </p:spTree>
    <p:extLst>
      <p:ext uri="{BB962C8B-B14F-4D97-AF65-F5344CB8AC3E}">
        <p14:creationId xmlns:p14="http://schemas.microsoft.com/office/powerpoint/2010/main" val="1066405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smtClean="0"/>
              <a:t>antreten </a:t>
            </a:r>
            <a:endParaRPr lang="cs-CZ" b="1" dirty="0"/>
          </a:p>
        </p:txBody>
      </p:sp>
      <p:sp>
        <p:nvSpPr>
          <p:cNvPr id="3" name="Zástupný symbol pro obsah 2"/>
          <p:cNvSpPr>
            <a:spLocks noGrp="1"/>
          </p:cNvSpPr>
          <p:nvPr>
            <p:ph idx="1"/>
          </p:nvPr>
        </p:nvSpPr>
        <p:spPr/>
        <p:txBody>
          <a:bodyPr/>
          <a:lstStyle/>
          <a:p>
            <a:r>
              <a:rPr lang="de-DE" dirty="0" smtClean="0"/>
              <a:t>Wir treten unseren Aufenthalt am Freitag an.</a:t>
            </a:r>
          </a:p>
          <a:p>
            <a:r>
              <a:rPr lang="de-DE" dirty="0" smtClean="0"/>
              <a:t>Wann können wir unseren Aufenthalt antreten?</a:t>
            </a:r>
          </a:p>
          <a:p>
            <a:r>
              <a:rPr lang="de-DE" dirty="0" smtClean="0"/>
              <a:t>Wann wollen Sie Ihren </a:t>
            </a:r>
            <a:r>
              <a:rPr lang="de-DE" dirty="0"/>
              <a:t>Aufenthalt </a:t>
            </a:r>
            <a:r>
              <a:rPr lang="de-DE" dirty="0" smtClean="0"/>
              <a:t>antreten?</a:t>
            </a:r>
          </a:p>
          <a:p>
            <a:r>
              <a:rPr lang="de-DE" dirty="0" smtClean="0"/>
              <a:t>Wir bitten Sie Ihren Aufenthalt am Donnerstag von 14.00 bis 16.00Uhr anzutreten.</a:t>
            </a:r>
            <a:endParaRPr lang="cs-CZ" dirty="0"/>
          </a:p>
        </p:txBody>
      </p:sp>
    </p:spTree>
    <p:extLst>
      <p:ext uri="{BB962C8B-B14F-4D97-AF65-F5344CB8AC3E}">
        <p14:creationId xmlns:p14="http://schemas.microsoft.com/office/powerpoint/2010/main" val="1781867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smtClean="0"/>
              <a:t>einrichten</a:t>
            </a:r>
            <a:endParaRPr lang="cs-CZ" b="1"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177354236"/>
              </p:ext>
            </p:extLst>
          </p:nvPr>
        </p:nvGraphicFramePr>
        <p:xfrm>
          <a:off x="457200" y="1600200"/>
          <a:ext cx="8229600" cy="111252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3632593770"/>
                    </a:ext>
                  </a:extLst>
                </a:gridCol>
                <a:gridCol w="4114800">
                  <a:extLst>
                    <a:ext uri="{9D8B030D-6E8A-4147-A177-3AD203B41FA5}">
                      <a16:colId xmlns:a16="http://schemas.microsoft.com/office/drawing/2014/main" val="670106954"/>
                    </a:ext>
                  </a:extLst>
                </a:gridCol>
              </a:tblGrid>
              <a:tr h="370840">
                <a:tc>
                  <a:txBody>
                    <a:bodyPr/>
                    <a:lstStyle/>
                    <a:p>
                      <a:r>
                        <a:rPr lang="de-DE" dirty="0" smtClean="0"/>
                        <a:t>Ich richte ein</a:t>
                      </a:r>
                      <a:endParaRPr lang="cs-CZ" dirty="0"/>
                    </a:p>
                  </a:txBody>
                  <a:tcPr/>
                </a:tc>
                <a:tc>
                  <a:txBody>
                    <a:bodyPr/>
                    <a:lstStyle/>
                    <a:p>
                      <a:r>
                        <a:rPr lang="de-DE" dirty="0" smtClean="0"/>
                        <a:t>Wir richten ein</a:t>
                      </a:r>
                      <a:endParaRPr lang="cs-CZ" dirty="0"/>
                    </a:p>
                  </a:txBody>
                  <a:tcPr/>
                </a:tc>
                <a:extLst>
                  <a:ext uri="{0D108BD9-81ED-4DB2-BD59-A6C34878D82A}">
                    <a16:rowId xmlns:a16="http://schemas.microsoft.com/office/drawing/2014/main" val="1702584964"/>
                  </a:ext>
                </a:extLst>
              </a:tr>
              <a:tr h="370840">
                <a:tc>
                  <a:txBody>
                    <a:bodyPr/>
                    <a:lstStyle/>
                    <a:p>
                      <a:r>
                        <a:rPr lang="de-DE" dirty="0" smtClean="0"/>
                        <a:t>Du richtest ein</a:t>
                      </a:r>
                      <a:endParaRPr lang="cs-CZ" dirty="0"/>
                    </a:p>
                  </a:txBody>
                  <a:tcPr/>
                </a:tc>
                <a:tc>
                  <a:txBody>
                    <a:bodyPr/>
                    <a:lstStyle/>
                    <a:p>
                      <a:r>
                        <a:rPr lang="de-DE" dirty="0" smtClean="0"/>
                        <a:t>Ihr richtet ein</a:t>
                      </a:r>
                      <a:endParaRPr lang="cs-CZ" dirty="0"/>
                    </a:p>
                  </a:txBody>
                  <a:tcPr/>
                </a:tc>
                <a:extLst>
                  <a:ext uri="{0D108BD9-81ED-4DB2-BD59-A6C34878D82A}">
                    <a16:rowId xmlns:a16="http://schemas.microsoft.com/office/drawing/2014/main" val="13343938"/>
                  </a:ext>
                </a:extLst>
              </a:tr>
              <a:tr h="370840">
                <a:tc>
                  <a:txBody>
                    <a:bodyPr/>
                    <a:lstStyle/>
                    <a:p>
                      <a:r>
                        <a:rPr lang="de-DE" dirty="0" smtClean="0"/>
                        <a:t>Er richtet ein</a:t>
                      </a:r>
                      <a:endParaRPr lang="cs-CZ" dirty="0"/>
                    </a:p>
                  </a:txBody>
                  <a:tcPr/>
                </a:tc>
                <a:tc>
                  <a:txBody>
                    <a:bodyPr/>
                    <a:lstStyle/>
                    <a:p>
                      <a:r>
                        <a:rPr lang="de-DE" dirty="0" smtClean="0"/>
                        <a:t>Sie richten ein</a:t>
                      </a:r>
                      <a:endParaRPr lang="cs-CZ" dirty="0"/>
                    </a:p>
                  </a:txBody>
                  <a:tcPr/>
                </a:tc>
                <a:extLst>
                  <a:ext uri="{0D108BD9-81ED-4DB2-BD59-A6C34878D82A}">
                    <a16:rowId xmlns:a16="http://schemas.microsoft.com/office/drawing/2014/main" val="3613335037"/>
                  </a:ext>
                </a:extLst>
              </a:tr>
            </a:tbl>
          </a:graphicData>
        </a:graphic>
      </p:graphicFrame>
    </p:spTree>
    <p:extLst>
      <p:ext uri="{BB962C8B-B14F-4D97-AF65-F5344CB8AC3E}">
        <p14:creationId xmlns:p14="http://schemas.microsoft.com/office/powerpoint/2010/main" val="1612448511"/>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212</Words>
  <Application>Microsoft Office PowerPoint</Application>
  <PresentationFormat>Předvádění na obrazovce (4:3)</PresentationFormat>
  <Paragraphs>49</Paragraphs>
  <Slides>6</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6</vt:i4>
      </vt:variant>
    </vt:vector>
  </HeadingPairs>
  <TitlesOfParts>
    <vt:vector size="9" baseType="lpstr">
      <vt:lpstr>Arial</vt:lpstr>
      <vt:lpstr>Calibri</vt:lpstr>
      <vt:lpstr>Motiv systému Office</vt:lpstr>
      <vt:lpstr>Abholung der Hotelgäste</vt:lpstr>
      <vt:lpstr>Wortschatz</vt:lpstr>
      <vt:lpstr>Abholung</vt:lpstr>
      <vt:lpstr>antreten</vt:lpstr>
      <vt:lpstr>antreten </vt:lpstr>
      <vt:lpstr>einrichten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Ferda Mravenec</dc:creator>
  <cp:lastModifiedBy>bob0001</cp:lastModifiedBy>
  <cp:revision>12</cp:revision>
  <dcterms:created xsi:type="dcterms:W3CDTF">2019-10-14T07:41:33Z</dcterms:created>
  <dcterms:modified xsi:type="dcterms:W3CDTF">2019-11-04T10:00:23Z</dcterms:modified>
</cp:coreProperties>
</file>